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11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260648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№20 комбинированного вида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Красногвардейского района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Санкт-Петербурга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827584" y="1628800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«Индивидуализация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образовательной 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музыкальной деятельности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требованиями ФГОС ДО»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572000" y="5517232"/>
            <a:ext cx="43194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Музыкальный руководитель: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Зюзина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Ольга Николаевна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кругленный прямоугольник 29"/>
          <p:cNvSpPr/>
          <p:nvPr/>
        </p:nvSpPr>
        <p:spPr>
          <a:xfrm>
            <a:off x="6660232" y="3645024"/>
            <a:ext cx="2232248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804248" y="3068960"/>
            <a:ext cx="1944216" cy="5040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499992" y="3933056"/>
            <a:ext cx="1944216" cy="5040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716016" y="3284984"/>
            <a:ext cx="1728192" cy="5040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04248" y="4149080"/>
            <a:ext cx="1944216" cy="36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123728" y="3933056"/>
            <a:ext cx="1872208" cy="576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63688" y="3284984"/>
            <a:ext cx="2736304" cy="576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03648" y="2708920"/>
            <a:ext cx="2736304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3968" y="2564904"/>
            <a:ext cx="2232248" cy="576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660232" y="2348880"/>
            <a:ext cx="2304256" cy="6480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-99392"/>
            <a:ext cx="56301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работы с родителями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29" name="Picture 1" descr="C:\Users\Ирина\Desktop\шахматы\YwvswwypUE8.jpg"/>
          <p:cNvPicPr>
            <a:picLocks noChangeAspect="1" noChangeArrowheads="1"/>
          </p:cNvPicPr>
          <p:nvPr/>
        </p:nvPicPr>
        <p:blipFill>
          <a:blip r:embed="rId2" cstate="print"/>
          <a:srcRect l="27133" t="18182" r="12647"/>
          <a:stretch>
            <a:fillRect/>
          </a:stretch>
        </p:blipFill>
        <p:spPr bwMode="auto">
          <a:xfrm>
            <a:off x="6084168" y="4725144"/>
            <a:ext cx="2448272" cy="18002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530" name="Picture 2" descr="C:\Users\Ирина\Desktop\шахматы\zwdiDlv7-bw.jpg"/>
          <p:cNvPicPr>
            <a:picLocks noChangeAspect="1" noChangeArrowheads="1"/>
          </p:cNvPicPr>
          <p:nvPr/>
        </p:nvPicPr>
        <p:blipFill>
          <a:blip r:embed="rId3" cstate="print"/>
          <a:srcRect l="34635" t="25000" r="23177" b="8333"/>
          <a:stretch>
            <a:fillRect/>
          </a:stretch>
        </p:blipFill>
        <p:spPr bwMode="auto">
          <a:xfrm>
            <a:off x="3059832" y="4653136"/>
            <a:ext cx="2448272" cy="19442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532" name="Picture 4" descr="H:\Новая папка (2)\Раб с родителями\Отк. зан. 25.04.13г 0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620688"/>
            <a:ext cx="3024336" cy="17281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588224" y="2350621"/>
            <a:ext cx="24066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Музыкально-игровые программы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3969" y="2492896"/>
            <a:ext cx="22322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Ведение страницы на сайте ДОУ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03648" y="2699628"/>
            <a:ext cx="2838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Неделя открытых дверей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63688" y="3214717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Педагогические советы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участием родителей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051720" y="3862789"/>
            <a:ext cx="19442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Беседы, консультации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860032" y="3284984"/>
            <a:ext cx="13512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Дни Семьи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4572000" y="3995772"/>
            <a:ext cx="19442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Круглые столы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6876256" y="3635732"/>
            <a:ext cx="17466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Фотовыставки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6871154" y="4139788"/>
            <a:ext cx="18053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Мастер-классы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6868269" y="3068960"/>
            <a:ext cx="18081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Анкетирование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627784" y="-27384"/>
            <a:ext cx="43763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– талантливые!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899592" y="404664"/>
            <a:ext cx="8208912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детей в конкурсах, детских музыкальных фестивалях, концертах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праздниках.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5" name="Picture 3" descr="H:\Новая папка (2)\Конкурсы\DSC00376.JPG"/>
          <p:cNvPicPr>
            <a:picLocks noChangeAspect="1" noChangeArrowheads="1"/>
          </p:cNvPicPr>
          <p:nvPr/>
        </p:nvPicPr>
        <p:blipFill>
          <a:blip r:embed="rId2" cstate="print"/>
          <a:srcRect l="8378" b="12870"/>
          <a:stretch>
            <a:fillRect/>
          </a:stretch>
        </p:blipFill>
        <p:spPr bwMode="auto">
          <a:xfrm>
            <a:off x="1907704" y="1412776"/>
            <a:ext cx="3240360" cy="231112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558" name="Picture 6" descr="C:\Users\Ирина\Desktop\шахматы\Thvvh9ftUsw.jpg"/>
          <p:cNvPicPr>
            <a:picLocks noChangeAspect="1" noChangeArrowheads="1"/>
          </p:cNvPicPr>
          <p:nvPr/>
        </p:nvPicPr>
        <p:blipFill>
          <a:blip r:embed="rId3" cstate="print"/>
          <a:srcRect l="4849" t="12930" r="5453"/>
          <a:stretch>
            <a:fillRect/>
          </a:stretch>
        </p:blipFill>
        <p:spPr bwMode="auto">
          <a:xfrm>
            <a:off x="3347864" y="4437112"/>
            <a:ext cx="3312368" cy="180861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563" name="Picture 11" descr="https://pp.userapi.com/c840322/v840322644/1287c/2s2yvNPwq2o.jpg"/>
          <p:cNvPicPr>
            <a:picLocks noChangeAspect="1" noChangeArrowheads="1"/>
          </p:cNvPicPr>
          <p:nvPr/>
        </p:nvPicPr>
        <p:blipFill>
          <a:blip r:embed="rId4" cstate="print"/>
          <a:srcRect l="24202" r="24370"/>
          <a:stretch>
            <a:fillRect/>
          </a:stretch>
        </p:blipFill>
        <p:spPr bwMode="auto">
          <a:xfrm>
            <a:off x="7020272" y="3789040"/>
            <a:ext cx="1460734" cy="15976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565" name="Picture 13" descr="https://pp.userapi.com/c840322/v840322644/12911/o3p5tBeJJ74.jpg"/>
          <p:cNvPicPr>
            <a:picLocks noChangeAspect="1" noChangeArrowheads="1"/>
          </p:cNvPicPr>
          <p:nvPr/>
        </p:nvPicPr>
        <p:blipFill>
          <a:blip r:embed="rId5" cstate="print"/>
          <a:srcRect l="10884" t="18367" r="5669" b="10204"/>
          <a:stretch>
            <a:fillRect/>
          </a:stretch>
        </p:blipFill>
        <p:spPr bwMode="auto">
          <a:xfrm>
            <a:off x="6516216" y="1628800"/>
            <a:ext cx="1182988" cy="18002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51720" y="1412776"/>
            <a:ext cx="614334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ВНИМАНИЕ!!!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7092280" y="4509120"/>
            <a:ext cx="1872208" cy="1728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4048" y="4509120"/>
            <a:ext cx="1944216" cy="1728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71800" y="4509120"/>
            <a:ext cx="2088232" cy="1728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260648"/>
            <a:ext cx="66247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 Сухомлинский</a:t>
            </a:r>
          </a:p>
          <a:p>
            <a:pPr algn="r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"Музыкальное воспитание - это не воспитание музыканта, а, прежде всего, воспитание человека."</a:t>
            </a:r>
          </a:p>
          <a:p>
            <a:pPr algn="r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«Умение слушать и понимать музыку - один из элементарных </a:t>
            </a:r>
          </a:p>
          <a:p>
            <a:pPr algn="r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признаков эстетической культуры, без этого невозможно</a:t>
            </a:r>
          </a:p>
          <a:p>
            <a:pPr algn="r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представить полноценного воспитания»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691680" y="2203793"/>
            <a:ext cx="712879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Музыкальное образование дошкольников согласно ФГОС направлено на становление музыкальной культуры, нацелено на  развитие музыкальности детей и их способности эмоционально воспринимать музыку.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951312" y="3789040"/>
            <a:ext cx="60131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воспитательно-образовательной работы: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699792" y="4653136"/>
            <a:ext cx="216024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музыкально-художественной деятельности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004048" y="4453082"/>
            <a:ext cx="20162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Приобщение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музыкальному искусству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948264" y="4293677"/>
            <a:ext cx="208823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воображения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творческой активности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7-конечная звезда 14"/>
          <p:cNvSpPr/>
          <p:nvPr/>
        </p:nvSpPr>
        <p:spPr>
          <a:xfrm>
            <a:off x="2123728" y="2348880"/>
            <a:ext cx="3384376" cy="2016224"/>
          </a:xfrm>
          <a:prstGeom prst="star7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555776" y="2708920"/>
            <a:ext cx="25202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Виды музыкальной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деятельности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367136" y="44624"/>
            <a:ext cx="25567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Восприятие музыки</a:t>
            </a:r>
            <a:endParaRPr kumimoji="0" lang="ru-RU" sz="2000" b="1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572000" y="44624"/>
            <a:ext cx="42484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на детских музыкальных инструментах</a:t>
            </a:r>
            <a:endParaRPr kumimoji="0" lang="ru-RU" sz="2000" b="1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436096" y="2510898"/>
            <a:ext cx="34563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Детское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музыкальное творчество</a:t>
            </a:r>
            <a:endParaRPr kumimoji="0" lang="ru-RU" sz="2000" b="1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6300192" y="4725144"/>
            <a:ext cx="25567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 и движение</a:t>
            </a:r>
            <a:endParaRPr kumimoji="0" lang="ru-RU" sz="2000" b="1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H:\Новая папка (2)\Занятия\Сказки и краски 004.JPG"/>
          <p:cNvPicPr>
            <a:picLocks noChangeAspect="1" noChangeArrowheads="1"/>
          </p:cNvPicPr>
          <p:nvPr/>
        </p:nvPicPr>
        <p:blipFill>
          <a:blip r:embed="rId2" cstate="print"/>
          <a:srcRect t="13483"/>
          <a:stretch>
            <a:fillRect/>
          </a:stretch>
        </p:blipFill>
        <p:spPr bwMode="auto">
          <a:xfrm>
            <a:off x="2843808" y="548680"/>
            <a:ext cx="2736304" cy="17281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365" name="Picture 5" descr="H:\Новая папка (2)\Занятия\День знаний 13г 013.JPG"/>
          <p:cNvPicPr>
            <a:picLocks noChangeAspect="1" noChangeArrowheads="1"/>
          </p:cNvPicPr>
          <p:nvPr/>
        </p:nvPicPr>
        <p:blipFill>
          <a:blip r:embed="rId3" cstate="print"/>
          <a:srcRect t="18987"/>
          <a:stretch>
            <a:fillRect/>
          </a:stretch>
        </p:blipFill>
        <p:spPr bwMode="auto">
          <a:xfrm>
            <a:off x="4283968" y="5085184"/>
            <a:ext cx="2808312" cy="153617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367" name="Picture 7" descr="C:\Users\Ирина\Desktop\шахматы\9hBhqFcrCoM.jpg"/>
          <p:cNvPicPr>
            <a:picLocks noChangeAspect="1" noChangeArrowheads="1"/>
          </p:cNvPicPr>
          <p:nvPr/>
        </p:nvPicPr>
        <p:blipFill>
          <a:blip r:embed="rId4" cstate="print"/>
          <a:srcRect l="7012" t="34557" r="18864" b="8924"/>
          <a:stretch>
            <a:fillRect/>
          </a:stretch>
        </p:blipFill>
        <p:spPr bwMode="auto">
          <a:xfrm>
            <a:off x="5558559" y="3356992"/>
            <a:ext cx="2901873" cy="13681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6156176" y="4509120"/>
            <a:ext cx="2520280" cy="1728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87824" y="4509120"/>
            <a:ext cx="2592288" cy="1728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475656" y="188640"/>
            <a:ext cx="748883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обозначает слово «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ИНДИВИДУАЛИЗАЦИЯ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»?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1.Индивидуализация – это выделение  индивидуальных особенностей из  первоначального безразличия.      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   </a:t>
            </a:r>
          </a:p>
          <a:p>
            <a:pPr marL="457200" marR="0" lvl="0" indent="-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 Энциклопедический словарь)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Индивидуализация- это самореализация и развитие человека в качестве субъекта собственной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жизнедеятельности.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 Л.В.Михайлова- Свирская)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3933056"/>
            <a:ext cx="63367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Составными частями индивидуализации являются:</a:t>
            </a:r>
            <a:endParaRPr lang="ru-RU" sz="2000" b="1" u="sng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4581128"/>
            <a:ext cx="23762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Составление индивидуального образовательного маршрута  для ребёнка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00192" y="4697849"/>
            <a:ext cx="2376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Развивающая предметно-пространственная среда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260648"/>
            <a:ext cx="87129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Индивидуальный образовательный маршрут</a:t>
            </a:r>
          </a:p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Фамилия, имя ребенка __________________________________________________________________</a:t>
            </a:r>
          </a:p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Группа    _______________________________________________________________________________</a:t>
            </a:r>
          </a:p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маршрута: Развитие музыкальности на основе оценки индивидуальных качеств личности дошкольника</a:t>
            </a:r>
          </a:p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Задача: Раскрыть максимальный потенциал личности ребенка</a:t>
            </a:r>
          </a:p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Периодичность занятий: ________________________________________________________________</a:t>
            </a:r>
          </a:p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Длительность: _________________________________________________________________________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23528" y="2276873"/>
          <a:ext cx="8424937" cy="3680460"/>
        </p:xfrm>
        <a:graphic>
          <a:graphicData uri="http://schemas.openxmlformats.org/drawingml/2006/table">
            <a:tbl>
              <a:tblPr/>
              <a:tblGrid>
                <a:gridCol w="690484"/>
                <a:gridCol w="579529"/>
                <a:gridCol w="1322077"/>
                <a:gridCol w="463453"/>
                <a:gridCol w="451504"/>
                <a:gridCol w="2256664"/>
                <a:gridCol w="2661226"/>
              </a:tblGrid>
              <a:tr h="31203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Результат мониторинга</a:t>
                      </a: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Виды музыкальной деятельности</a:t>
                      </a: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 </a:t>
                      </a:r>
                      <a:r>
                        <a:rPr lang="ru-RU" sz="1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е м а</a:t>
                      </a: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 е ш е н и е</a:t>
                      </a: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н.г.</a:t>
                      </a: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к.г.</a:t>
                      </a: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н.г.</a:t>
                      </a: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к.г.</a:t>
                      </a: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24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Слушание музыки</a:t>
                      </a: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Слабый интерес к слушанию музыкальных произведений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Затрудняется в определении характера и образа музыкального произведения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Ограниченный словарный запас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Затрудняется в определении жанра музыки</a:t>
                      </a: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Использование ИКТ, художественных иллюстраций, художественного слова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Музыкально-дидактические игры на определение характера музыки, развитие эмоций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Пополнение словарного запаса, чтение стихов, рассказов, сказок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Музыкально-дидактические игры на развитие музыкальной памяти</a:t>
                      </a:r>
                    </a:p>
                  </a:txBody>
                  <a:tcPr marL="71638" marR="7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276751"/>
          <a:ext cx="8640960" cy="6379464"/>
        </p:xfrm>
        <a:graphic>
          <a:graphicData uri="http://schemas.openxmlformats.org/drawingml/2006/table">
            <a:tbl>
              <a:tblPr/>
              <a:tblGrid>
                <a:gridCol w="708190"/>
                <a:gridCol w="594388"/>
                <a:gridCol w="1355977"/>
                <a:gridCol w="475335"/>
                <a:gridCol w="463080"/>
                <a:gridCol w="2314528"/>
                <a:gridCol w="2729462"/>
              </a:tblGrid>
              <a:tr h="12601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Пение</a:t>
                      </a: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Не правильно передает мелодический рисунок песни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Слабый артикуляционный аппарат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Неправильно пользуется дыханием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Недостаточно развито чувство ансамбля</a:t>
                      </a: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Упражнения на развитие слуха и голоса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Артикуляционная  гимнастика, упражнения для языка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Дыхательная гимнастика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Пение в ансамбле, упражнения на коммуникацию.</a:t>
                      </a: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34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Движение под музыку</a:t>
                      </a: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Недостаточно развито чувство ритма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2Слабое слуховое восприятие музыки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Не согласованность движений с музыкой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Низкий уровень передачи в движениях эмоционального уровня</a:t>
                      </a: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Упражнения на развитие чувства ритма.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Музыкально-дидактические игры 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Развивающая предметно-пространственная среда, игры с предметами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Пластические этюды, танцевальное творчество</a:t>
                      </a: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34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Игра на детских музыкальных инструментах</a:t>
                      </a: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Не владеет навыками игры на  д.м.и.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Не достаточно развито чувство ритма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Слабо проявляет интерес к </a:t>
                      </a:r>
                      <a:r>
                        <a:rPr lang="ru-RU" sz="1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музицированию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Затрудняется играть в ансамбле</a:t>
                      </a: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Игры-упражнения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</a:t>
                      </a:r>
                      <a:r>
                        <a:rPr lang="ru-RU" sz="1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Муз-дид.игры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 развитие чувства ритма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Просмотр презентаций с использованием ИКТ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Развитие коммуникативных качеств через игры, упражнения с музыкальными инструментами</a:t>
                      </a:r>
                    </a:p>
                  </a:txBody>
                  <a:tcPr marL="55456" marR="55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6948264" y="2132856"/>
            <a:ext cx="1872208" cy="13681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51920" y="2132856"/>
            <a:ext cx="2880320" cy="13681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19672" y="2132856"/>
            <a:ext cx="2088232" cy="13681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065209" y="-27384"/>
            <a:ext cx="57471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развивающей среды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187624" y="404664"/>
            <a:ext cx="79563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Организация развивающей среды в ДОУ с учетом ФГОС строится таким образом, чтобы дать возможность наиболее эффективно развивать индивидуальность каждого ребёнка с учётом его склонностей, интересов, уровня активности.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1628800"/>
            <a:ext cx="5963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условия  развивающей  среды:</a:t>
            </a:r>
            <a:endParaRPr lang="ru-RU" sz="2400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475656" y="2132856"/>
            <a:ext cx="23042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Возраст и индивидуальные  особенности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детей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851920" y="2105561"/>
            <a:ext cx="295232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Опора на личностно-ориентированную модель взаимодействия взрослых и детей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76256" y="2132856"/>
            <a:ext cx="19442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Способность  к творчески деятельности  ребёнка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2" name="Picture 6" descr="H:\Новая папка (2)\Занятия\Среда\Оформление зала Краски 002.jpg"/>
          <p:cNvPicPr>
            <a:picLocks noChangeAspect="1" noChangeArrowheads="1"/>
          </p:cNvPicPr>
          <p:nvPr/>
        </p:nvPicPr>
        <p:blipFill>
          <a:blip r:embed="rId2" cstate="print"/>
          <a:srcRect l="12107" t="15385" r="23277" b="17308"/>
          <a:stretch>
            <a:fillRect/>
          </a:stretch>
        </p:blipFill>
        <p:spPr bwMode="auto">
          <a:xfrm>
            <a:off x="2627784" y="3861048"/>
            <a:ext cx="2808312" cy="17281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463" name="Picture 7" descr="H:\Новая папка (2)\Занятия\Среда\выпуск 13г 001.JPG"/>
          <p:cNvPicPr>
            <a:picLocks noChangeAspect="1" noChangeArrowheads="1"/>
          </p:cNvPicPr>
          <p:nvPr/>
        </p:nvPicPr>
        <p:blipFill>
          <a:blip r:embed="rId3" cstate="print"/>
          <a:srcRect l="13389" r="3846" b="36709"/>
          <a:stretch>
            <a:fillRect/>
          </a:stretch>
        </p:blipFill>
        <p:spPr bwMode="auto">
          <a:xfrm>
            <a:off x="5724128" y="4509120"/>
            <a:ext cx="2880320" cy="17281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7236296" y="3717032"/>
            <a:ext cx="1728192" cy="576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 flipV="1">
            <a:off x="3491880" y="2708920"/>
            <a:ext cx="1800200" cy="6480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07904" y="1916832"/>
            <a:ext cx="3312368" cy="7200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877020" y="-27384"/>
            <a:ext cx="61513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ИКТ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культурно-досуговой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деятельности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187624" y="836712"/>
            <a:ext cx="77768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наше время все более актуальным становится использование  информационно-компьютерных технологий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на музыкальных занятиях и досугах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 descr="C:\Users\Ирина\Downloads\Зал.jpg"/>
          <p:cNvPicPr>
            <a:picLocks noChangeAspect="1" noChangeArrowheads="1"/>
          </p:cNvPicPr>
          <p:nvPr/>
        </p:nvPicPr>
        <p:blipFill>
          <a:blip r:embed="rId2" cstate="print"/>
          <a:srcRect l="5625" t="3125" r="625" b="21875"/>
          <a:stretch>
            <a:fillRect/>
          </a:stretch>
        </p:blipFill>
        <p:spPr bwMode="auto">
          <a:xfrm>
            <a:off x="4067944" y="3645024"/>
            <a:ext cx="2448272" cy="15121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484" name="Picture 4" descr="C:\Users\Ирина\Desktop\шахматы\nrX3n7Wjask.jpg"/>
          <p:cNvPicPr>
            <a:picLocks noChangeAspect="1" noChangeArrowheads="1"/>
          </p:cNvPicPr>
          <p:nvPr/>
        </p:nvPicPr>
        <p:blipFill>
          <a:blip r:embed="rId3" cstate="print"/>
          <a:srcRect l="22314" t="6949" r="4990"/>
          <a:stretch>
            <a:fillRect/>
          </a:stretch>
        </p:blipFill>
        <p:spPr bwMode="auto">
          <a:xfrm>
            <a:off x="7236296" y="1700808"/>
            <a:ext cx="1728192" cy="165618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485" name="Picture 5" descr="C:\Users\Ирина\Desktop\шахматы\gYe0PsBmsDQ.jpg"/>
          <p:cNvPicPr>
            <a:picLocks noChangeAspect="1" noChangeArrowheads="1"/>
          </p:cNvPicPr>
          <p:nvPr/>
        </p:nvPicPr>
        <p:blipFill>
          <a:blip r:embed="rId4" cstate="print"/>
          <a:srcRect l="9109" t="23881" b="9515"/>
          <a:stretch>
            <a:fillRect/>
          </a:stretch>
        </p:blipFill>
        <p:spPr bwMode="auto">
          <a:xfrm>
            <a:off x="1763688" y="1844824"/>
            <a:ext cx="1547664" cy="201622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419872" y="2708920"/>
            <a:ext cx="18722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Интерактивная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доска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236296" y="3717902"/>
            <a:ext cx="18722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Музыкальный центр - караоке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563888" y="1916832"/>
            <a:ext cx="37444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Компьютер с обучающими музыкальными программами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508104" y="2780928"/>
            <a:ext cx="1512168" cy="5040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508104" y="2780928"/>
            <a:ext cx="15841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2736304" y="5229200"/>
            <a:ext cx="630019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ИКТ делают материал доступным для восприятия не только через слуховые анализаторы, но и через зрительные. Таким образом, музыкальный руководитель может реализовать на практике идею индивидуализации обучения детей.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260648"/>
            <a:ext cx="74035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образовательного процесса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23728" y="1052736"/>
            <a:ext cx="2232248" cy="187220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372200" y="1052736"/>
            <a:ext cx="2232248" cy="187220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283968" y="1052736"/>
            <a:ext cx="2232248" cy="187220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35451" y="1700808"/>
            <a:ext cx="19367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РЕБЁНОК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371646" y="1681644"/>
            <a:ext cx="16962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588224" y="1556792"/>
            <a:ext cx="177240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ДОУ</a:t>
            </a:r>
          </a:p>
        </p:txBody>
      </p:sp>
      <p:pic>
        <p:nvPicPr>
          <p:cNvPr id="21506" name="Picture 2" descr="H:\Новая папка (2)\Раб с родителями\Отк. зан. 25.04.13г 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996952"/>
            <a:ext cx="2880320" cy="2160240"/>
          </a:xfrm>
          <a:prstGeom prst="ellipse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509" name="Picture 5" descr="C:\Users\Ирина\Desktop\шахматы\RUMAb2KWWu0.jpg"/>
          <p:cNvPicPr>
            <a:picLocks noChangeAspect="1" noChangeArrowheads="1"/>
          </p:cNvPicPr>
          <p:nvPr/>
        </p:nvPicPr>
        <p:blipFill>
          <a:blip r:embed="rId3" cstate="print"/>
          <a:srcRect l="-6482" r="5953" b="745"/>
          <a:stretch>
            <a:fillRect/>
          </a:stretch>
        </p:blipFill>
        <p:spPr bwMode="auto">
          <a:xfrm>
            <a:off x="6084168" y="4293096"/>
            <a:ext cx="2880320" cy="2132856"/>
          </a:xfrm>
          <a:prstGeom prst="ellipse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507" name="Picture 3" descr="C:\Users\Ирина\Desktop\шахматы\84gL-Xo_9NI.jpg"/>
          <p:cNvPicPr>
            <a:picLocks noChangeAspect="1" noChangeArrowheads="1"/>
          </p:cNvPicPr>
          <p:nvPr/>
        </p:nvPicPr>
        <p:blipFill>
          <a:blip r:embed="rId4" cstate="print"/>
          <a:srcRect r="24603" b="5319"/>
          <a:stretch>
            <a:fillRect/>
          </a:stretch>
        </p:blipFill>
        <p:spPr bwMode="auto">
          <a:xfrm>
            <a:off x="3707904" y="4437112"/>
            <a:ext cx="2664296" cy="2232248"/>
          </a:xfrm>
          <a:prstGeom prst="ellipse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465</Words>
  <Application>Microsoft Office PowerPoint</Application>
  <PresentationFormat>Экран (4:3)</PresentationFormat>
  <Paragraphs>132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MAMA</cp:lastModifiedBy>
  <cp:revision>74</cp:revision>
  <dcterms:created xsi:type="dcterms:W3CDTF">2018-12-12T06:54:32Z</dcterms:created>
  <dcterms:modified xsi:type="dcterms:W3CDTF">2019-02-24T15:45:20Z</dcterms:modified>
</cp:coreProperties>
</file>