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1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E5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10AA9-6801-4A3C-9E95-5BBB5C7FD0B6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A3A25-058E-422F-BB39-B098BA315A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10AA9-6801-4A3C-9E95-5BBB5C7FD0B6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A3A25-058E-422F-BB39-B098BA315A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10AA9-6801-4A3C-9E95-5BBB5C7FD0B6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A3A25-058E-422F-BB39-B098BA315A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10AA9-6801-4A3C-9E95-5BBB5C7FD0B6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A3A25-058E-422F-BB39-B098BA315A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10AA9-6801-4A3C-9E95-5BBB5C7FD0B6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68A3A25-058E-422F-BB39-B098BA315A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10AA9-6801-4A3C-9E95-5BBB5C7FD0B6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A3A25-058E-422F-BB39-B098BA315A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10AA9-6801-4A3C-9E95-5BBB5C7FD0B6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A3A25-058E-422F-BB39-B098BA315A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10AA9-6801-4A3C-9E95-5BBB5C7FD0B6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A3A25-058E-422F-BB39-B098BA315A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10AA9-6801-4A3C-9E95-5BBB5C7FD0B6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A3A25-058E-422F-BB39-B098BA315A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10AA9-6801-4A3C-9E95-5BBB5C7FD0B6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A3A25-058E-422F-BB39-B098BA315A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10AA9-6801-4A3C-9E95-5BBB5C7FD0B6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A3A25-058E-422F-BB39-B098BA315A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2210AA9-6801-4A3C-9E95-5BBB5C7FD0B6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68A3A25-058E-422F-BB39-B098BA315A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heel spokes="8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42910" y="714356"/>
            <a:ext cx="3959738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Филиппова </a:t>
            </a:r>
          </a:p>
          <a:p>
            <a:pPr algn="ctr"/>
            <a:r>
              <a:rPr lang="ru-RU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Диана , </a:t>
            </a:r>
          </a:p>
          <a:p>
            <a:pPr algn="ctr"/>
            <a:r>
              <a:rPr lang="ru-RU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Ученица </a:t>
            </a:r>
          </a:p>
          <a:p>
            <a:pPr algn="ctr"/>
            <a:r>
              <a:rPr lang="ru-RU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3 «Б»  </a:t>
            </a:r>
          </a:p>
          <a:p>
            <a:pPr algn="ctr"/>
            <a:r>
              <a:rPr lang="ru-RU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класса </a:t>
            </a:r>
            <a:endParaRPr lang="ru-RU" sz="6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6" name="Рисунок 5" descr="IMG-20181207-WA0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44" y="1000108"/>
            <a:ext cx="4429156" cy="53999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214422"/>
            <a:ext cx="4459875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Comic Sans MS" pitchFamily="66" charset="0"/>
              </a:rPr>
              <a:t>Уже третий год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Comic Sans MS" pitchFamily="66" charset="0"/>
              </a:rPr>
              <a:t> занимаюсь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Comic Sans MS" pitchFamily="66" charset="0"/>
              </a:rPr>
              <a:t>синхронным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Comic Sans MS" pitchFamily="66" charset="0"/>
              </a:rPr>
              <a:t>плаванием .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Comic Sans MS" pitchFamily="66" charset="0"/>
              </a:rPr>
              <a:t>В прошлом году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Comic Sans MS" pitchFamily="66" charset="0"/>
              </a:rPr>
              <a:t>получила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Comic Sans MS" pitchFamily="66" charset="0"/>
              </a:rPr>
              <a:t>первый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Comic Sans MS" pitchFamily="66" charset="0"/>
              </a:rPr>
              <a:t>юношеский разряд</a:t>
            </a:r>
            <a:endParaRPr lang="ru-RU" sz="36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23553" name="Picture 1" descr="b0NHfmB2G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428604"/>
            <a:ext cx="3929090" cy="58965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0" y="2714620"/>
          <a:ext cx="8643998" cy="3857651"/>
        </p:xfrm>
        <a:graphic>
          <a:graphicData uri="http://schemas.openxmlformats.org/drawingml/2006/table">
            <a:tbl>
              <a:tblPr/>
              <a:tblGrid>
                <a:gridCol w="4071966"/>
                <a:gridCol w="4572032"/>
              </a:tblGrid>
              <a:tr h="486104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Всего неделя 168 часов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417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Сон с 22:00 до 7:00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63 часа в неделю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1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Учеба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40 часов в неделю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1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Уроки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12 часов в неделю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1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Тренировка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15 часов в неделю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15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Свободное время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38 часов в неделю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" y="0"/>
            <a:ext cx="900115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</a:rPr>
              <a:t>Многих интересует вопрос, сколько же надо уделять время спорту, чтобы достигнуть результатов?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</a:rPr>
              <a:t> Поспешу с ответом - очень много. Ниже я приведу небольшую статистику по интенсивности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</a:rPr>
              <a:t>своих еженедельных тренировок на третьем году обучения.   И мы вместе на примере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</a:rPr>
              <a:t> простых диаграмм посмотрим, сколько же  свободного времени у меня остается.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image0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157384"/>
            <a:ext cx="7000924" cy="420055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3" name="TextBox 2"/>
          <p:cNvSpPr txBox="1"/>
          <p:nvPr/>
        </p:nvSpPr>
        <p:spPr>
          <a:xfrm>
            <a:off x="1142976" y="214290"/>
            <a:ext cx="72699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На данном рисунке мы </a:t>
            </a:r>
            <a:r>
              <a:rPr lang="ru-RU" sz="2400" b="1" dirty="0" smtClean="0">
                <a:solidFill>
                  <a:srgbClr val="002060"/>
                </a:solidFill>
              </a:rPr>
              <a:t>можем посмотреть в долях</a:t>
            </a:r>
            <a:r>
              <a:rPr lang="ru-RU" sz="2400" b="1" dirty="0" smtClean="0">
                <a:solidFill>
                  <a:srgbClr val="002060"/>
                </a:solidFill>
              </a:rPr>
              <a:t>,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сколько у меня уходит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времени </a:t>
            </a:r>
            <a:r>
              <a:rPr lang="ru-RU" sz="2400" b="1" dirty="0" smtClean="0">
                <a:solidFill>
                  <a:srgbClr val="002060"/>
                </a:solidFill>
              </a:rPr>
              <a:t>на разные занятия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image00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3071810"/>
            <a:ext cx="5857917" cy="35147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3" name="TextBox 2"/>
          <p:cNvSpPr txBox="1"/>
          <p:nvPr/>
        </p:nvSpPr>
        <p:spPr>
          <a:xfrm>
            <a:off x="214282" y="214290"/>
            <a:ext cx="7640618" cy="28315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На </a:t>
            </a:r>
            <a:r>
              <a:rPr lang="ru-RU" sz="3200" b="1" dirty="0" smtClean="0">
                <a:solidFill>
                  <a:srgbClr val="002060"/>
                </a:solidFill>
              </a:rPr>
              <a:t>этом рисунке мы </a:t>
            </a:r>
            <a:r>
              <a:rPr lang="ru-RU" sz="3200" b="1" dirty="0" smtClean="0">
                <a:solidFill>
                  <a:srgbClr val="002060"/>
                </a:solidFill>
              </a:rPr>
              <a:t>можем </a:t>
            </a:r>
            <a:r>
              <a:rPr lang="ru-RU" sz="3200" b="1" dirty="0" smtClean="0">
                <a:solidFill>
                  <a:srgbClr val="002060"/>
                </a:solidFill>
              </a:rPr>
              <a:t>увидеть уже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</a:rPr>
              <a:t>несколько другую картину: </a:t>
            </a:r>
            <a:endParaRPr lang="ru-RU" sz="3200" b="1" dirty="0" smtClean="0">
              <a:solidFill>
                <a:srgbClr val="002060"/>
              </a:solidFill>
            </a:endParaRPr>
          </a:p>
          <a:p>
            <a:r>
              <a:rPr lang="ru-RU" sz="3200" b="1" dirty="0" smtClean="0">
                <a:solidFill>
                  <a:srgbClr val="002060"/>
                </a:solidFill>
              </a:rPr>
              <a:t>я </a:t>
            </a:r>
            <a:r>
              <a:rPr lang="ru-RU" sz="3200" b="1" dirty="0" smtClean="0">
                <a:solidFill>
                  <a:srgbClr val="002060"/>
                </a:solidFill>
              </a:rPr>
              <a:t>сделала диаграмму, где время </a:t>
            </a:r>
            <a:endParaRPr lang="ru-RU" sz="3200" b="1" dirty="0" smtClean="0">
              <a:solidFill>
                <a:srgbClr val="002060"/>
              </a:solidFill>
            </a:endParaRPr>
          </a:p>
          <a:p>
            <a:r>
              <a:rPr lang="ru-RU" sz="3200" b="1" dirty="0" smtClean="0">
                <a:solidFill>
                  <a:srgbClr val="002060"/>
                </a:solidFill>
              </a:rPr>
              <a:t>на </a:t>
            </a:r>
            <a:r>
              <a:rPr lang="ru-RU" sz="3200" b="1" dirty="0" smtClean="0">
                <a:solidFill>
                  <a:srgbClr val="002060"/>
                </a:solidFill>
              </a:rPr>
              <a:t>тренировку я </a:t>
            </a:r>
            <a:r>
              <a:rPr lang="ru-RU" sz="3200" b="1" dirty="0" smtClean="0">
                <a:solidFill>
                  <a:srgbClr val="002060"/>
                </a:solidFill>
              </a:rPr>
              <a:t>выделяю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</a:rPr>
              <a:t>из  общего свободного времени: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14290"/>
            <a:ext cx="87088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МИФ 1:</a:t>
            </a:r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Многие считают, что если ты </a:t>
            </a:r>
            <a:r>
              <a:rPr lang="ru-RU" sz="2400" b="1" dirty="0" smtClean="0">
                <a:solidFill>
                  <a:srgbClr val="FF0000"/>
                </a:solidFill>
              </a:rPr>
              <a:t>проводишь много 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времени </a:t>
            </a:r>
            <a:r>
              <a:rPr lang="ru-RU" sz="2400" b="1" dirty="0" smtClean="0">
                <a:solidFill>
                  <a:srgbClr val="FF0000"/>
                </a:solidFill>
              </a:rPr>
              <a:t>в воде, </a:t>
            </a:r>
            <a:r>
              <a:rPr lang="ru-RU" sz="2400" b="1" dirty="0" smtClean="0">
                <a:solidFill>
                  <a:srgbClr val="FF0000"/>
                </a:solidFill>
              </a:rPr>
              <a:t>то </a:t>
            </a:r>
            <a:r>
              <a:rPr lang="ru-RU" sz="2400" b="1" dirty="0" smtClean="0">
                <a:solidFill>
                  <a:srgbClr val="FF0000"/>
                </a:solidFill>
              </a:rPr>
              <a:t>твоя кожа и </a:t>
            </a:r>
            <a:r>
              <a:rPr lang="ru-RU" sz="2400" b="1" dirty="0" smtClean="0">
                <a:solidFill>
                  <a:srgbClr val="FF0000"/>
                </a:solidFill>
              </a:rPr>
              <a:t>волосы портятся </a:t>
            </a:r>
            <a:r>
              <a:rPr lang="ru-RU" sz="2400" b="1" dirty="0" smtClean="0">
                <a:solidFill>
                  <a:srgbClr val="FF0000"/>
                </a:solidFill>
              </a:rPr>
              <a:t>и начинают 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r>
              <a:rPr lang="ru-RU" sz="2400" b="1" dirty="0" smtClean="0">
                <a:solidFill>
                  <a:srgbClr val="FF0000"/>
                </a:solidFill>
              </a:rPr>
              <a:t>выпадать чуть </a:t>
            </a:r>
            <a:r>
              <a:rPr lang="ru-RU" sz="2400" b="1" dirty="0" smtClean="0">
                <a:solidFill>
                  <a:srgbClr val="FF0000"/>
                </a:solidFill>
              </a:rPr>
              <a:t>ли не после первого года обучения.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1714488"/>
            <a:ext cx="908216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МИФ 2:</a:t>
            </a:r>
            <a:r>
              <a:rPr lang="ru-RU" sz="2800" dirty="0" smtClean="0"/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Принято считать, что синхронное </a:t>
            </a:r>
            <a:r>
              <a:rPr lang="ru-RU" sz="2800" b="1" dirty="0" smtClean="0">
                <a:solidFill>
                  <a:srgbClr val="FF0000"/>
                </a:solidFill>
              </a:rPr>
              <a:t>плавание – 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это </a:t>
            </a:r>
            <a:r>
              <a:rPr lang="ru-RU" sz="2800" b="1" dirty="0" smtClean="0">
                <a:solidFill>
                  <a:srgbClr val="FF0000"/>
                </a:solidFill>
              </a:rPr>
              <a:t>бесконечные </a:t>
            </a:r>
            <a:r>
              <a:rPr lang="ru-RU" sz="2800" b="1" dirty="0" smtClean="0">
                <a:solidFill>
                  <a:srgbClr val="FF0000"/>
                </a:solidFill>
              </a:rPr>
              <a:t>растяжки </a:t>
            </a:r>
            <a:r>
              <a:rPr lang="ru-RU" sz="2800" b="1" dirty="0" smtClean="0">
                <a:solidFill>
                  <a:srgbClr val="FF0000"/>
                </a:solidFill>
              </a:rPr>
              <a:t>и сплошная боль. 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26626" name="Picture 2" descr="vlvahsrK5r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857496"/>
            <a:ext cx="7072362" cy="37275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14290"/>
            <a:ext cx="802168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МИФ 3 : </a:t>
            </a:r>
            <a:r>
              <a:rPr lang="ru-RU" sz="2800" b="1" dirty="0" smtClean="0">
                <a:solidFill>
                  <a:srgbClr val="FF0000"/>
                </a:solidFill>
              </a:rPr>
              <a:t>Некоторые </a:t>
            </a:r>
            <a:r>
              <a:rPr lang="ru-RU" sz="2800" b="1" dirty="0" smtClean="0">
                <a:solidFill>
                  <a:srgbClr val="FF0000"/>
                </a:solidFill>
              </a:rPr>
              <a:t>считают - если мы </a:t>
            </a:r>
            <a:r>
              <a:rPr lang="ru-RU" sz="2800" b="1" dirty="0" smtClean="0">
                <a:solidFill>
                  <a:srgbClr val="FF0000"/>
                </a:solidFill>
              </a:rPr>
              <a:t>танцуем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под </a:t>
            </a:r>
            <a:r>
              <a:rPr lang="ru-RU" sz="2800" b="1" dirty="0" smtClean="0">
                <a:solidFill>
                  <a:srgbClr val="FF0000"/>
                </a:solidFill>
              </a:rPr>
              <a:t>водой , значит </a:t>
            </a:r>
            <a:r>
              <a:rPr lang="ru-RU" sz="2800" b="1" dirty="0" smtClean="0">
                <a:solidFill>
                  <a:srgbClr val="FF0000"/>
                </a:solidFill>
              </a:rPr>
              <a:t>должно улучшаться чувство 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r>
              <a:rPr lang="ru-RU" sz="2800" b="1" dirty="0" smtClean="0">
                <a:solidFill>
                  <a:srgbClr val="FF0000"/>
                </a:solidFill>
              </a:rPr>
              <a:t>ритма </a:t>
            </a:r>
            <a:r>
              <a:rPr lang="ru-RU" sz="2800" b="1" dirty="0" smtClean="0">
                <a:solidFill>
                  <a:srgbClr val="FF0000"/>
                </a:solidFill>
              </a:rPr>
              <a:t>и прочее. 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27650" name="Picture 2" descr="S4tYgCGbg9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643050"/>
            <a:ext cx="4643438" cy="49095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0"/>
            <a:ext cx="6802119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u="sng" dirty="0" err="1" smtClean="0">
                <a:solidFill>
                  <a:srgbClr val="FF0000"/>
                </a:solidFill>
              </a:rPr>
              <a:t>Животягина</a:t>
            </a:r>
            <a:r>
              <a:rPr lang="ru-RU" sz="3200" b="1" i="1" u="sng" dirty="0" smtClean="0">
                <a:solidFill>
                  <a:srgbClr val="FF0000"/>
                </a:solidFill>
              </a:rPr>
              <a:t> Елизавета Алексеевна</a:t>
            </a:r>
            <a:r>
              <a:rPr lang="ru-RU" sz="3200" b="1" i="1" u="sng" dirty="0" smtClean="0">
                <a:solidFill>
                  <a:srgbClr val="FF0000"/>
                </a:solidFill>
              </a:rPr>
              <a:t>.</a:t>
            </a:r>
          </a:p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</a:rPr>
              <a:t>Мастер спорта России, член сборной </a:t>
            </a:r>
            <a:endParaRPr lang="ru-RU" sz="2400" b="1" i="1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Санкт-Петербурга </a:t>
            </a:r>
            <a:r>
              <a:rPr lang="ru-RU" sz="2400" b="1" i="1" dirty="0" smtClean="0">
                <a:solidFill>
                  <a:srgbClr val="002060"/>
                </a:solidFill>
              </a:rPr>
              <a:t>по синхронному плаванию, </a:t>
            </a:r>
            <a:endParaRPr lang="ru-RU" sz="2400" b="1" i="1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неоднократный призер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</a:rPr>
              <a:t>чемпионатов. Ныне тренер по </a:t>
            </a:r>
            <a:r>
              <a:rPr lang="ru-RU" sz="2400" b="1" i="1" dirty="0" smtClean="0">
                <a:solidFill>
                  <a:srgbClr val="002060"/>
                </a:solidFill>
              </a:rPr>
              <a:t>синхронному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</a:rPr>
              <a:t>плаванию СДЮШОР №3 Калининского района.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28674" name="Picture 2" descr="%D0%96%D0%B8%D0%B2%D0%BE%D1%82%D1%8F%D0%B3%D0%B8%D0%BD%D0%B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3000372"/>
            <a:ext cx="3368684" cy="33810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142852"/>
            <a:ext cx="7777322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      </a:t>
            </a:r>
            <a:r>
              <a:rPr lang="ru-RU" sz="3600" b="1" i="1" u="sng" dirty="0" smtClean="0">
                <a:solidFill>
                  <a:srgbClr val="FF0000"/>
                </a:solidFill>
              </a:rPr>
              <a:t>Головатюк </a:t>
            </a:r>
            <a:r>
              <a:rPr lang="ru-RU" sz="3600" b="1" i="1" u="sng" dirty="0" smtClean="0">
                <a:solidFill>
                  <a:srgbClr val="FF0000"/>
                </a:solidFill>
              </a:rPr>
              <a:t>Ксения Андреевна. </a:t>
            </a:r>
            <a:endParaRPr lang="ru-RU" sz="3600" b="1" i="1" u="sng" dirty="0" smtClean="0">
              <a:solidFill>
                <a:srgbClr val="FF0000"/>
              </a:solidFill>
            </a:endParaRP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Мастер </a:t>
            </a:r>
            <a:r>
              <a:rPr lang="ru-RU" sz="2800" b="1" i="1" dirty="0" smtClean="0">
                <a:solidFill>
                  <a:srgbClr val="002060"/>
                </a:solidFill>
              </a:rPr>
              <a:t>спорта по синхронному плаванию, </a:t>
            </a:r>
            <a:endParaRPr lang="ru-RU" sz="2800" b="1" i="1" dirty="0" smtClean="0">
              <a:solidFill>
                <a:srgbClr val="002060"/>
              </a:solidFill>
            </a:endParaRP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член </a:t>
            </a:r>
            <a:r>
              <a:rPr lang="ru-RU" sz="2800" b="1" i="1" dirty="0" smtClean="0">
                <a:solidFill>
                  <a:srgbClr val="002060"/>
                </a:solidFill>
              </a:rPr>
              <a:t>сборной команды Санкт-Петербурга</a:t>
            </a:r>
            <a:r>
              <a:rPr lang="ru-RU" sz="2800" b="1" i="1" dirty="0" smtClean="0">
                <a:solidFill>
                  <a:srgbClr val="002060"/>
                </a:solidFill>
              </a:rPr>
              <a:t>,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 </a:t>
            </a:r>
            <a:r>
              <a:rPr lang="ru-RU" sz="2800" b="1" i="1" dirty="0" smtClean="0">
                <a:solidFill>
                  <a:srgbClr val="002060"/>
                </a:solidFill>
              </a:rPr>
              <a:t>многократный призер первенств </a:t>
            </a:r>
            <a:endParaRPr lang="ru-RU" sz="2800" b="1" i="1" dirty="0" smtClean="0">
              <a:solidFill>
                <a:srgbClr val="002060"/>
              </a:solidFill>
            </a:endParaRP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и </a:t>
            </a:r>
            <a:r>
              <a:rPr lang="ru-RU" sz="2800" b="1" i="1" dirty="0" smtClean="0">
                <a:solidFill>
                  <a:srgbClr val="002060"/>
                </a:solidFill>
              </a:rPr>
              <a:t>чемпионатов Санкт-Петербурга. 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29698" name="Picture 2" descr="IMG_7447-08-09-17-06-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786058"/>
            <a:ext cx="5181611" cy="35159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86050" y="142852"/>
            <a:ext cx="28552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Comic Sans MS" pitchFamily="66" charset="0"/>
              </a:rPr>
              <a:t>ВЫВОД : </a:t>
            </a:r>
            <a:endParaRPr lang="ru-RU" sz="40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714356"/>
            <a:ext cx="829849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Неважно, хочешь ли ты стать профессионалом</a:t>
            </a:r>
            <a:r>
              <a:rPr lang="ru-RU" sz="2400" b="1" i="1" dirty="0" smtClean="0">
                <a:solidFill>
                  <a:srgbClr val="FF0000"/>
                </a:solidFill>
              </a:rPr>
              <a:t>,</a:t>
            </a: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 </a:t>
            </a:r>
            <a:r>
              <a:rPr lang="ru-RU" sz="2400" b="1" i="1" dirty="0" smtClean="0">
                <a:solidFill>
                  <a:srgbClr val="FF0000"/>
                </a:solidFill>
              </a:rPr>
              <a:t>либо </a:t>
            </a:r>
            <a:r>
              <a:rPr lang="ru-RU" sz="2400" b="1" i="1" dirty="0" smtClean="0">
                <a:solidFill>
                  <a:srgbClr val="FF0000"/>
                </a:solidFill>
              </a:rPr>
              <a:t>занимаешься</a:t>
            </a: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 </a:t>
            </a:r>
            <a:r>
              <a:rPr lang="ru-RU" sz="2400" b="1" i="1" dirty="0" smtClean="0">
                <a:solidFill>
                  <a:srgbClr val="FF0000"/>
                </a:solidFill>
              </a:rPr>
              <a:t>любимым спортом для себя - очень </a:t>
            </a:r>
            <a:endParaRPr lang="ru-RU" sz="2400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важно </a:t>
            </a:r>
            <a:r>
              <a:rPr lang="ru-RU" sz="2400" b="1" i="1" dirty="0" smtClean="0">
                <a:solidFill>
                  <a:srgbClr val="FF0000"/>
                </a:solidFill>
              </a:rPr>
              <a:t>вести здоровый образ жизни</a:t>
            </a:r>
            <a:r>
              <a:rPr lang="ru-RU" sz="2400" b="1" i="1" dirty="0" smtClean="0">
                <a:solidFill>
                  <a:srgbClr val="FF0000"/>
                </a:solidFill>
              </a:rPr>
              <a:t>,</a:t>
            </a: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 </a:t>
            </a:r>
            <a:r>
              <a:rPr lang="ru-RU" sz="2400" b="1" i="1" dirty="0" smtClean="0">
                <a:solidFill>
                  <a:srgbClr val="FF0000"/>
                </a:solidFill>
              </a:rPr>
              <a:t>ведь как говориться в одной </a:t>
            </a:r>
            <a:r>
              <a:rPr lang="ru-RU" sz="2400" b="1" i="1" dirty="0" smtClean="0">
                <a:solidFill>
                  <a:srgbClr val="FF0000"/>
                </a:solidFill>
              </a:rPr>
              <a:t>поговорке</a:t>
            </a: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 </a:t>
            </a:r>
            <a:r>
              <a:rPr lang="ru-RU" sz="2400" b="1" i="1" dirty="0" smtClean="0">
                <a:solidFill>
                  <a:srgbClr val="FF0000"/>
                </a:solidFill>
              </a:rPr>
              <a:t>«В здоровом теле - здоровый дух».</a:t>
            </a:r>
          </a:p>
          <a:p>
            <a:endParaRPr lang="ru-RU" b="1" dirty="0"/>
          </a:p>
        </p:txBody>
      </p:sp>
      <p:pic>
        <p:nvPicPr>
          <p:cNvPr id="9" name="Рисунок 8" descr="6581528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3429000"/>
            <a:ext cx="4857784" cy="2847992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815257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642918"/>
            <a:ext cx="8565718" cy="2027869"/>
          </a:xfrm>
          <a:prstGeom prst="rect">
            <a:avLst/>
          </a:prstGeom>
        </p:spPr>
      </p:pic>
      <p:pic>
        <p:nvPicPr>
          <p:cNvPr id="4" name="Рисунок 3" descr="242411431.jpg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2928934"/>
            <a:ext cx="3161110" cy="3071810"/>
          </a:xfrm>
          <a:prstGeom prst="rect">
            <a:avLst/>
          </a:prstGeom>
        </p:spPr>
      </p:pic>
      <p:pic>
        <p:nvPicPr>
          <p:cNvPr id="5" name="Рисунок 4" descr="orig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7686" y="3071810"/>
            <a:ext cx="3127442" cy="3286148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785794"/>
            <a:ext cx="5705793" cy="55092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i="1" cap="none" spc="0" dirty="0" smtClean="0">
                <a:ln w="11430"/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В здоровом теле –</a:t>
            </a:r>
          </a:p>
          <a:p>
            <a:pPr algn="ctr"/>
            <a:r>
              <a:rPr lang="ru-RU" sz="8800" b="1" i="1" cap="none" spc="0" dirty="0" smtClean="0">
                <a:ln w="11430"/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здоровый дух ! </a:t>
            </a:r>
            <a:endParaRPr lang="ru-RU" sz="8800" b="1" i="1" cap="none" spc="0" dirty="0">
              <a:ln w="11430"/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4" name="Рисунок 3" descr="image00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4290"/>
            <a:ext cx="1858224" cy="2286016"/>
          </a:xfrm>
          <a:prstGeom prst="rect">
            <a:avLst/>
          </a:prstGeom>
        </p:spPr>
      </p:pic>
      <p:pic>
        <p:nvPicPr>
          <p:cNvPr id="6" name="Рисунок 5" descr="kukli-1835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4000504"/>
            <a:ext cx="2000264" cy="2621036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0"/>
            <a:ext cx="91440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Актуальность </a:t>
            </a: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endParaRPr lang="ru-RU" sz="5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4000" b="1" i="1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4000" b="1" i="1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настоящее время в нашей </a:t>
            </a:r>
            <a:endParaRPr lang="ru-RU" sz="4000" b="1" i="1" dirty="0" smtClean="0">
              <a:solidFill>
                <a:schemeClr val="accent4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4000" b="1" i="1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стране </a:t>
            </a:r>
            <a:r>
              <a:rPr lang="ru-RU" sz="4000" b="1" i="1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стал </a:t>
            </a:r>
            <a:r>
              <a:rPr lang="ru-RU" sz="4000" b="1" i="1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активно развиваться</a:t>
            </a:r>
          </a:p>
          <a:p>
            <a:pPr algn="ctr"/>
            <a:r>
              <a:rPr lang="ru-RU" sz="4000" b="1" i="1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i="1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спорт, как профессиональный , </a:t>
            </a:r>
            <a:endParaRPr lang="ru-RU" sz="4000" b="1" i="1" dirty="0" smtClean="0">
              <a:solidFill>
                <a:schemeClr val="accent4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4000" b="1" i="1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 </a:t>
            </a:r>
            <a:r>
              <a:rPr lang="ru-RU" sz="4000" b="1" i="1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sz="4000" b="1" i="1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любительский</a:t>
            </a:r>
            <a:r>
              <a:rPr lang="ru-RU" sz="4000" b="1" i="1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ru-RU" sz="4000" b="1" i="1" dirty="0" smtClean="0">
              <a:solidFill>
                <a:schemeClr val="accent4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4000" b="1" i="1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Предлагаются </a:t>
            </a:r>
            <a:r>
              <a:rPr lang="ru-RU" sz="4000" b="1" i="1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различные способы и </a:t>
            </a:r>
          </a:p>
          <a:p>
            <a:pPr algn="ctr"/>
            <a:r>
              <a:rPr lang="ru-RU" sz="4000" b="1" i="1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средства для </a:t>
            </a:r>
            <a:r>
              <a:rPr lang="ru-RU" sz="4000" b="1" i="1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организации</a:t>
            </a:r>
          </a:p>
          <a:p>
            <a:pPr algn="ctr"/>
            <a:r>
              <a:rPr lang="ru-RU" sz="4000" b="1" i="1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i="1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активного отдыха и здорового </a:t>
            </a:r>
          </a:p>
          <a:p>
            <a:pPr algn="ctr"/>
            <a:r>
              <a:rPr lang="ru-RU" sz="4000" b="1" i="1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образа жизни. 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357166"/>
            <a:ext cx="838915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Моя цель:  </a:t>
            </a:r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приобщение </a:t>
            </a:r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учащихся , </a:t>
            </a:r>
            <a:endParaRPr lang="ru-RU" sz="40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моих </a:t>
            </a:r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ровесников </a:t>
            </a:r>
            <a:endParaRPr lang="ru-RU" sz="40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к </a:t>
            </a:r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здоровому образу жизни.</a:t>
            </a:r>
            <a:endParaRPr lang="ru-RU" sz="4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428868"/>
            <a:ext cx="9238876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</a:t>
            </a:r>
            <a:r>
              <a:rPr lang="ru-RU" sz="3600" dirty="0" smtClean="0"/>
              <a:t> </a:t>
            </a:r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бережно и заботливо относиться </a:t>
            </a:r>
            <a:endParaRPr lang="ru-RU" sz="36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к </a:t>
            </a:r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своему здоровью, </a:t>
            </a:r>
            <a:endParaRPr lang="ru-RU" sz="36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способствовать </a:t>
            </a:r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развитию </a:t>
            </a:r>
            <a:endParaRPr lang="ru-RU" sz="36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познавательного </a:t>
            </a:r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интереса к своему </a:t>
            </a:r>
            <a:endParaRPr lang="ru-RU" sz="36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организму и </a:t>
            </a:r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его возможностям; </a:t>
            </a:r>
            <a:endParaRPr lang="ru-RU" sz="36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стремиться </a:t>
            </a:r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занятию спортом .</a:t>
            </a:r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28860" y="428604"/>
            <a:ext cx="34113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Гипотеза: 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714488"/>
            <a:ext cx="930917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002060"/>
                </a:solidFill>
              </a:rPr>
              <a:t>человек , который ведет </a:t>
            </a:r>
            <a:endParaRPr lang="ru-RU" sz="5400" b="1" i="1" dirty="0" smtClean="0">
              <a:solidFill>
                <a:srgbClr val="002060"/>
              </a:solidFill>
            </a:endParaRPr>
          </a:p>
          <a:p>
            <a:pPr algn="ctr"/>
            <a:r>
              <a:rPr lang="ru-RU" sz="5400" b="1" i="1" dirty="0" smtClean="0">
                <a:solidFill>
                  <a:srgbClr val="002060"/>
                </a:solidFill>
              </a:rPr>
              <a:t>здоровый</a:t>
            </a:r>
          </a:p>
          <a:p>
            <a:pPr algn="ctr"/>
            <a:r>
              <a:rPr lang="ru-RU" sz="5400" b="1" i="1" dirty="0" smtClean="0">
                <a:solidFill>
                  <a:srgbClr val="002060"/>
                </a:solidFill>
              </a:rPr>
              <a:t> </a:t>
            </a:r>
            <a:r>
              <a:rPr lang="ru-RU" sz="5400" b="1" i="1" dirty="0" smtClean="0">
                <a:solidFill>
                  <a:srgbClr val="002060"/>
                </a:solidFill>
              </a:rPr>
              <a:t>образ жизни редко болеет, </a:t>
            </a:r>
          </a:p>
          <a:p>
            <a:pPr algn="ctr"/>
            <a:r>
              <a:rPr lang="ru-RU" sz="5400" b="1" i="1" dirty="0" smtClean="0">
                <a:solidFill>
                  <a:srgbClr val="002060"/>
                </a:solidFill>
              </a:rPr>
              <a:t>всегда жизнерадостен и активен. </a:t>
            </a:r>
            <a:endParaRPr lang="ru-RU" sz="5400" b="1" i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6f029473a9cf09ee3d19f2178cb15009_i-1530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7950" y="4333035"/>
            <a:ext cx="2214578" cy="2162471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29058" y="857232"/>
            <a:ext cx="542928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СИНХРОННОЕ</a:t>
            </a: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ПЛАВАНИЕ –</a:t>
            </a: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КАК СРЕДСТВО </a:t>
            </a: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ФОРМИРОВАНИЯ ЗДОРОВОГО</a:t>
            </a: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ОБРАЗА ЖИЗНИ. 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026" name="Picture 2" descr="UTk9PCvwSy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3286172" cy="32861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faZz9POfkF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67670" y="3429000"/>
            <a:ext cx="3304329" cy="3429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8724" y="0"/>
            <a:ext cx="8735276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Синхронное плавание получило долгожданное официальное </a:t>
            </a:r>
            <a:endParaRPr lang="ru-RU" sz="2400" b="1" i="1" dirty="0" smtClean="0">
              <a:solidFill>
                <a:srgbClr val="002060"/>
              </a:solidFill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международное </a:t>
            </a:r>
            <a:r>
              <a:rPr lang="ru-RU" sz="2400" b="1" i="1" dirty="0" smtClean="0">
                <a:solidFill>
                  <a:srgbClr val="002060"/>
                </a:solidFill>
              </a:rPr>
              <a:t>признание и современное название в 1952 году</a:t>
            </a:r>
            <a:r>
              <a:rPr lang="ru-RU" sz="2400" b="1" i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</a:rPr>
              <a:t>Началом развития этого вида спорта в России </a:t>
            </a:r>
            <a:r>
              <a:rPr lang="ru-RU" sz="2400" b="1" i="1" dirty="0" smtClean="0">
                <a:solidFill>
                  <a:srgbClr val="002060"/>
                </a:solidFill>
              </a:rPr>
              <a:t>можно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</a:rPr>
              <a:t>считать 1908 год. </a:t>
            </a:r>
            <a:endParaRPr lang="ru-RU" sz="2400" b="1" i="1" dirty="0" smtClean="0">
              <a:solidFill>
                <a:srgbClr val="002060"/>
              </a:solidFill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Начиная </a:t>
            </a:r>
            <a:r>
              <a:rPr lang="ru-RU" sz="2400" b="1" i="1" dirty="0" smtClean="0">
                <a:solidFill>
                  <a:srgbClr val="002060"/>
                </a:solidFill>
              </a:rPr>
              <a:t>с 2000 года, с олимпиады в Атланте, и по 2016 год, </a:t>
            </a:r>
            <a:endParaRPr lang="ru-RU" sz="2400" b="1" i="1" dirty="0" smtClean="0">
              <a:solidFill>
                <a:srgbClr val="002060"/>
              </a:solidFill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олимпиада </a:t>
            </a:r>
            <a:r>
              <a:rPr lang="ru-RU" sz="2400" b="1" i="1" dirty="0" smtClean="0">
                <a:solidFill>
                  <a:srgbClr val="002060"/>
                </a:solidFill>
              </a:rPr>
              <a:t>в </a:t>
            </a:r>
            <a:r>
              <a:rPr lang="ru-RU" sz="2400" b="1" i="1" dirty="0" err="1" smtClean="0">
                <a:solidFill>
                  <a:srgbClr val="002060"/>
                </a:solidFill>
              </a:rPr>
              <a:t>Рио-Де-Жанейро</a:t>
            </a:r>
            <a:r>
              <a:rPr lang="ru-RU" sz="2400" b="1" i="1" dirty="0" smtClean="0">
                <a:solidFill>
                  <a:srgbClr val="002060"/>
                </a:solidFill>
              </a:rPr>
              <a:t>, сборная России </a:t>
            </a:r>
            <a:r>
              <a:rPr lang="ru-RU" sz="2400" b="1" i="1" dirty="0" smtClean="0">
                <a:solidFill>
                  <a:srgbClr val="002060"/>
                </a:solidFill>
              </a:rPr>
              <a:t>по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</a:rPr>
              <a:t>синхронному плаванию, </a:t>
            </a:r>
            <a:r>
              <a:rPr lang="ru-RU" sz="2400" b="1" i="1" dirty="0" smtClean="0">
                <a:solidFill>
                  <a:srgbClr val="002060"/>
                </a:solidFill>
              </a:rPr>
              <a:t>забирает </a:t>
            </a:r>
            <a:r>
              <a:rPr lang="ru-RU" sz="2400" b="1" i="1" dirty="0" smtClean="0">
                <a:solidFill>
                  <a:srgbClr val="002060"/>
                </a:solidFill>
              </a:rPr>
              <a:t>все золотые медали себе. 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103946047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3071810"/>
            <a:ext cx="5653088" cy="305276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214290"/>
            <a:ext cx="74864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</a:rPr>
              <a:t>Спортивные школы </a:t>
            </a:r>
            <a:endParaRPr lang="ru-RU" sz="6000" b="1" dirty="0">
              <a:solidFill>
                <a:srgbClr val="002060"/>
              </a:solidFill>
            </a:endParaRPr>
          </a:p>
        </p:txBody>
      </p:sp>
      <p:pic>
        <p:nvPicPr>
          <p:cNvPr id="3" name="Рисунок 2" descr="poland-masters-swimming-championships-2017-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714620"/>
            <a:ext cx="4214822" cy="283095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4" name="Рисунок 3" descr="22313172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1214422"/>
            <a:ext cx="4095779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357158" y="1714488"/>
            <a:ext cx="40779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i="1" u="sng" dirty="0" smtClean="0">
                <a:solidFill>
                  <a:srgbClr val="FF0000"/>
                </a:solidFill>
              </a:rPr>
              <a:t>Невская волна</a:t>
            </a:r>
            <a:endParaRPr lang="ru-RU" sz="4800" b="1" i="1" u="sng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5008" y="4357694"/>
            <a:ext cx="18549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i="1" u="sng" dirty="0" smtClean="0">
                <a:solidFill>
                  <a:srgbClr val="FF0000"/>
                </a:solidFill>
              </a:rPr>
              <a:t>Экран</a:t>
            </a:r>
            <a:endParaRPr lang="ru-RU" sz="4800" b="1" i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T-3pehQ0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4102100" cy="31178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Oy5FZhrFzS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0"/>
            <a:ext cx="4111625" cy="308451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7" name="AutoShape 5" descr="https://apf.mail.ru/cgi-bin/readmsg/IMG-20181207-WA0005.jpg?id=15441813160000000013%3B0%3B1&amp;x-email=zuleikha01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8" name="Picture 6" descr="S4tYgCGbg9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3143248"/>
            <a:ext cx="3429024" cy="3429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4">
      <a:dk1>
        <a:srgbClr val="93E2FF"/>
      </a:dk1>
      <a:lt1>
        <a:srgbClr val="4FB4FF"/>
      </a:lt1>
      <a:dk2>
        <a:srgbClr val="7FC9FF"/>
      </a:dk2>
      <a:lt2>
        <a:srgbClr val="7FC9FF"/>
      </a:lt2>
      <a:accent1>
        <a:srgbClr val="00B0F0"/>
      </a:accent1>
      <a:accent2>
        <a:srgbClr val="40AFFF"/>
      </a:accent2>
      <a:accent3>
        <a:srgbClr val="00B0F0"/>
      </a:accent3>
      <a:accent4>
        <a:srgbClr val="C9F0FF"/>
      </a:accent4>
      <a:accent5>
        <a:srgbClr val="BFE4FF"/>
      </a:accent5>
      <a:accent6>
        <a:srgbClr val="40AFFF"/>
      </a:accent6>
      <a:hlink>
        <a:srgbClr val="00B0F0"/>
      </a:hlink>
      <a:folHlink>
        <a:srgbClr val="00B0F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356</TotalTime>
  <Words>515</Words>
  <Application>Microsoft Office PowerPoint</Application>
  <PresentationFormat>Экран (4:3)</PresentationFormat>
  <Paragraphs>101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User902</dc:creator>
  <cp:lastModifiedBy>ADMIN</cp:lastModifiedBy>
  <cp:revision>35</cp:revision>
  <dcterms:created xsi:type="dcterms:W3CDTF">2018-10-22T18:58:53Z</dcterms:created>
  <dcterms:modified xsi:type="dcterms:W3CDTF">2018-12-07T12:59:56Z</dcterms:modified>
</cp:coreProperties>
</file>