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4" r:id="rId3"/>
    <p:sldId id="286" r:id="rId4"/>
    <p:sldId id="258" r:id="rId5"/>
    <p:sldId id="260" r:id="rId6"/>
    <p:sldId id="264" r:id="rId7"/>
    <p:sldId id="263" r:id="rId8"/>
    <p:sldId id="265" r:id="rId9"/>
    <p:sldId id="287" r:id="rId10"/>
    <p:sldId id="288" r:id="rId11"/>
    <p:sldId id="285" r:id="rId12"/>
    <p:sldId id="259" r:id="rId13"/>
    <p:sldId id="289" r:id="rId14"/>
    <p:sldId id="291" r:id="rId15"/>
    <p:sldId id="292" r:id="rId16"/>
    <p:sldId id="293" r:id="rId17"/>
    <p:sldId id="294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27A7D-F891-450B-AF0D-A63F22A429D2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75396-8341-4BFF-94A1-D5E4F0D29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23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56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144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399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91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808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30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25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29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64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809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59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C63E6-E74B-48B8-A641-CDE17479C9A1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FD4A7-1394-42D8-A7E8-480A370E8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78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Monotype Corsiva" panose="03010101010201010101" pitchFamily="66" charset="0"/>
              </a:rPr>
              <a:t>Теорема Пифагора – теорема невест</a:t>
            </a:r>
            <a:endParaRPr lang="ru-RU" i="1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Сафиуллина Лилия </a:t>
            </a:r>
            <a:r>
              <a:rPr lang="ru-RU" dirty="0" err="1" smtClean="0"/>
              <a:t>Булатовна</a:t>
            </a:r>
            <a:r>
              <a:rPr lang="ru-RU" dirty="0" smtClean="0"/>
              <a:t> , 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математики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443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fb.ru/misc/i/gallery/62920/25162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7638"/>
            <a:ext cx="4283968" cy="544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2508" y="276496"/>
            <a:ext cx="8142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Предмет исследования:</a:t>
            </a:r>
            <a:endParaRPr lang="ru-RU" sz="4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9" y="1809650"/>
            <a:ext cx="47525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История открытия теоремы Пифагора и многочисленные способы его доказательства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3600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192/219988/640/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47" y="274638"/>
            <a:ext cx="8075239" cy="596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15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Способы доказательства теоремы Пифагора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8800"/>
            <a:ext cx="3178696" cy="26642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16832"/>
            <a:ext cx="4032448" cy="2376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266297"/>
            <a:ext cx="4752528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3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Теорема невесты</a:t>
            </a:r>
            <a:endParaRPr lang="ru-RU" b="1" dirty="0"/>
          </a:p>
        </p:txBody>
      </p:sp>
      <p:pic>
        <p:nvPicPr>
          <p:cNvPr id="1026" name="Picture 2" descr="https://otvet.imgsmail.ru/download/9125990d44d8fb6ad9cc3f51d8e86cf9_i-2677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7638"/>
            <a:ext cx="25527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s00.infourok.ru/images/doc/208/236889/hello_html_m24673a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24482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1417638"/>
            <a:ext cx="52669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У математиков арабского Востока эта </a:t>
            </a:r>
            <a:r>
              <a:rPr lang="ru-RU" sz="2800" b="1" dirty="0" smtClean="0"/>
              <a:t>теорема</a:t>
            </a:r>
            <a:r>
              <a:rPr lang="ru-RU" sz="2800" dirty="0" smtClean="0"/>
              <a:t> получила название </a:t>
            </a:r>
            <a:r>
              <a:rPr lang="en-US" sz="2800" dirty="0" smtClean="0"/>
              <a:t>“</a:t>
            </a:r>
            <a:r>
              <a:rPr lang="ru-RU" sz="2800" dirty="0" smtClean="0"/>
              <a:t>теоремы невесты</a:t>
            </a:r>
            <a:r>
              <a:rPr lang="en-US" sz="2800" dirty="0" smtClean="0"/>
              <a:t>”</a:t>
            </a:r>
            <a:r>
              <a:rPr lang="ru-RU" sz="2800" dirty="0" smtClean="0"/>
              <a:t> за сходство чертежа с пчелкой, бабочкой, что по-гречески называлось нимфой. При переводе с греческого арабский переводчик, не обратив внимания на чертеж, перевел слово </a:t>
            </a:r>
            <a:r>
              <a:rPr lang="en-US" sz="2800" dirty="0" smtClean="0"/>
              <a:t>“</a:t>
            </a:r>
            <a:r>
              <a:rPr lang="ru-RU" sz="2800" dirty="0" smtClean="0"/>
              <a:t>нимфа</a:t>
            </a:r>
            <a:r>
              <a:rPr lang="en-US" sz="2800" dirty="0" smtClean="0"/>
              <a:t>”</a:t>
            </a:r>
            <a:r>
              <a:rPr lang="ru-RU" sz="2800" dirty="0" smtClean="0"/>
              <a:t> как </a:t>
            </a:r>
            <a:r>
              <a:rPr lang="en-US" sz="2800" dirty="0" smtClean="0"/>
              <a:t>“</a:t>
            </a:r>
            <a:r>
              <a:rPr lang="ru-RU" sz="2800" dirty="0" smtClean="0"/>
              <a:t>невеста</a:t>
            </a:r>
            <a:r>
              <a:rPr lang="en-US" sz="2800" dirty="0" smtClean="0"/>
              <a:t>”</a:t>
            </a:r>
            <a:r>
              <a:rPr lang="ru-RU" sz="2800" dirty="0" smtClean="0"/>
              <a:t>, а не бабочка.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486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Доказательство</a:t>
            </a:r>
            <a:r>
              <a:rPr lang="en-US" b="1" dirty="0" smtClean="0"/>
              <a:t> IX</a:t>
            </a:r>
            <a:r>
              <a:rPr lang="ru-RU" b="1" dirty="0" smtClean="0"/>
              <a:t> века н. э  «Стул невесты»</a:t>
            </a:r>
            <a:endParaRPr lang="ru-RU" b="1" dirty="0"/>
          </a:p>
        </p:txBody>
      </p:sp>
      <p:pic>
        <p:nvPicPr>
          <p:cNvPr id="2050" name="Picture 2" descr="https://im0-tub-ru.yandex.net/i?id=cc4a67de36685a60ac821acc43fd5d28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3" y="1772816"/>
            <a:ext cx="266429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3161" y="1772816"/>
            <a:ext cx="64408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 рисунке квадраты, построенные на катетах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размещены ступенями один рядом с другим. </a:t>
            </a:r>
            <a:endParaRPr lang="ru-RU" sz="2000" dirty="0" smtClean="0"/>
          </a:p>
          <a:p>
            <a:r>
              <a:rPr lang="ru-RU" sz="2000" dirty="0" smtClean="0"/>
              <a:t>Эту </a:t>
            </a:r>
            <a:r>
              <a:rPr lang="ru-RU" sz="2000" dirty="0"/>
              <a:t>фигуру, которая встречается в доказательствах, </a:t>
            </a:r>
            <a:endParaRPr lang="ru-RU" sz="2000" dirty="0" smtClean="0"/>
          </a:p>
          <a:p>
            <a:r>
              <a:rPr lang="ru-RU" sz="2000" dirty="0" smtClean="0"/>
              <a:t>датируемых </a:t>
            </a:r>
            <a:r>
              <a:rPr lang="ru-RU" sz="2000" dirty="0"/>
              <a:t>не позднее, чем 9 столетием н. э., </a:t>
            </a:r>
            <a:endParaRPr lang="ru-RU" sz="2000" dirty="0" smtClean="0"/>
          </a:p>
          <a:p>
            <a:r>
              <a:rPr lang="ru-RU" sz="2000" dirty="0" smtClean="0"/>
              <a:t>индусы </a:t>
            </a:r>
            <a:r>
              <a:rPr lang="ru-RU" sz="2000" dirty="0"/>
              <a:t>называли "стулом невесты". </a:t>
            </a:r>
            <a:endParaRPr lang="ru-RU" sz="2000" dirty="0" smtClean="0"/>
          </a:p>
          <a:p>
            <a:r>
              <a:rPr lang="ru-RU" sz="2000" dirty="0" smtClean="0"/>
              <a:t>Способ </a:t>
            </a:r>
            <a:r>
              <a:rPr lang="ru-RU" sz="2000" dirty="0"/>
              <a:t>построения квадрата со стороной, </a:t>
            </a:r>
            <a:endParaRPr lang="ru-RU" sz="2000" dirty="0" smtClean="0"/>
          </a:p>
          <a:p>
            <a:r>
              <a:rPr lang="ru-RU" sz="2000" dirty="0" smtClean="0"/>
              <a:t>равной </a:t>
            </a:r>
            <a:r>
              <a:rPr lang="ru-RU" sz="2000" dirty="0"/>
              <a:t>гипотенузе, ясен из чертежа. Общая часть </a:t>
            </a:r>
            <a:endParaRPr lang="ru-RU" sz="2000" dirty="0" smtClean="0"/>
          </a:p>
          <a:p>
            <a:r>
              <a:rPr lang="ru-RU" sz="2000" dirty="0" smtClean="0"/>
              <a:t>двух </a:t>
            </a:r>
            <a:r>
              <a:rPr lang="ru-RU" sz="2000" dirty="0"/>
              <a:t>квадратов, построенных на катетах, и квадрата, </a:t>
            </a:r>
            <a:endParaRPr lang="ru-RU" sz="2000" dirty="0" smtClean="0"/>
          </a:p>
          <a:p>
            <a:r>
              <a:rPr lang="ru-RU" sz="2000" dirty="0" smtClean="0"/>
              <a:t>построенного </a:t>
            </a:r>
            <a:r>
              <a:rPr lang="ru-RU" sz="2000" dirty="0"/>
              <a:t>на гипотенузе, - </a:t>
            </a:r>
            <a:r>
              <a:rPr lang="ru-RU" sz="2000" dirty="0" smtClean="0"/>
              <a:t>неправильный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заштрихованный пятиугольник 5. Присоединив к нему </a:t>
            </a:r>
            <a:endParaRPr lang="ru-RU" sz="2000" dirty="0" smtClean="0"/>
          </a:p>
          <a:p>
            <a:r>
              <a:rPr lang="ru-RU" sz="2000" dirty="0" smtClean="0"/>
              <a:t>треугольники </a:t>
            </a:r>
            <a:r>
              <a:rPr lang="ru-RU" sz="2000" dirty="0"/>
              <a:t>2 и 4 получим оба квадрата, построенные </a:t>
            </a:r>
            <a:endParaRPr lang="ru-RU" sz="2000" dirty="0" smtClean="0"/>
          </a:p>
          <a:p>
            <a:r>
              <a:rPr lang="ru-RU" sz="2000" dirty="0" smtClean="0"/>
              <a:t>на </a:t>
            </a:r>
            <a:r>
              <a:rPr lang="ru-RU" sz="2000" dirty="0"/>
              <a:t>катетах; если же заменить треугольники 2 и </a:t>
            </a:r>
            <a:r>
              <a:rPr lang="ru-RU" sz="2000" dirty="0" smtClean="0"/>
              <a:t>4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равными им треугольниками 1 и 3, то получим квадрат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построенный на гипотенузе</a:t>
            </a:r>
          </a:p>
        </p:txBody>
      </p:sp>
    </p:spTree>
    <p:extLst>
      <p:ext uri="{BB962C8B-B14F-4D97-AF65-F5344CB8AC3E}">
        <p14:creationId xmlns:p14="http://schemas.microsoft.com/office/powerpoint/2010/main" val="4532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ru.convdocs.org/pars_docs/refs/9/8392/8392_html_16c4bcf1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240359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fs00.infourok.ru/images/doc/202/230530/hello_html_75c01b7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26" y="4437112"/>
            <a:ext cx="2341797" cy="2099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ds02.infourok.ru/uploads/ex/0a33/000699e2-9c688915/hello_html_m497d7ef0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794" y="1424301"/>
            <a:ext cx="4737005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edufuture.biz/images/4/4c/7kl_PramTreyg06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354243"/>
            <a:ext cx="4474839" cy="2265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214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Практическое применение:</a:t>
            </a:r>
            <a:endParaRPr lang="ru-RU" b="1" dirty="0"/>
          </a:p>
        </p:txBody>
      </p:sp>
      <p:pic>
        <p:nvPicPr>
          <p:cNvPr id="4" name="Объект 3" descr="https://presentacii.ru/documents_4/99f1ddea1080e95bfabc210582366b92/img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7638"/>
            <a:ext cx="4104456" cy="4963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rhivurokov.ru/kopilka/uploads/user_file_57e89dd4c08cd/user_file_57e89dd4c08cd_0_9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17638"/>
            <a:ext cx="3826768" cy="4891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702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arhivurokov.ru/kopilka/uploads/user_file_57e89dd4c08cd/user_file_57e89dd4c08cd_0_10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0" y="14202"/>
            <a:ext cx="4053903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edufuture.biz/images/c/c8/8kl_Pifagor0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528" y="0"/>
            <a:ext cx="4248472" cy="4391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pandia.ru/text/80/493/images/img1_2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06691"/>
            <a:ext cx="2664296" cy="24513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61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       </a:t>
            </a:r>
            <a:r>
              <a:rPr lang="ru-RU" sz="2400" dirty="0" smtClean="0"/>
              <a:t>Пытаясь доказать теорему Пифагора и решать задачи, находя для себя новые пути, мы научимся решать задачи, не только математики, но и все, которые ставит жизнь.</a:t>
            </a:r>
          </a:p>
          <a:p>
            <a:pPr marL="0" indent="0">
              <a:buNone/>
            </a:pPr>
            <a:r>
              <a:rPr lang="ru-RU" sz="2400" dirty="0" smtClean="0"/>
              <a:t>        К сожалению, невозможно привести все или даже самые красивые доказательства теоремы, однако хочется надеяться, что приведенные примеры убедительно свидетельствуют об огромном интересе сегодня, и вчера, проявляемом по отношению к теореме Пифагора.</a:t>
            </a:r>
          </a:p>
          <a:p>
            <a:pPr marL="0" indent="0">
              <a:buNone/>
            </a:pPr>
            <a:r>
              <a:rPr lang="ru-RU" sz="2400" dirty="0" smtClean="0"/>
              <a:t>       Цель </a:t>
            </a:r>
            <a:r>
              <a:rPr lang="ru-RU" sz="2400" dirty="0"/>
              <a:t>исследовательской работы выполнена </a:t>
            </a:r>
            <a:r>
              <a:rPr lang="ru-RU" sz="2400" dirty="0" smtClean="0"/>
              <a:t>полностью. </a:t>
            </a:r>
            <a:r>
              <a:rPr lang="ru-RU" sz="2400" dirty="0"/>
              <a:t>Изученный  материал систематизирован и </a:t>
            </a:r>
            <a:r>
              <a:rPr lang="ru-RU" sz="2400" dirty="0" smtClean="0"/>
              <a:t>его можно использовать для более эффективного изучения и запоминания на уроках геометрии.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771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Суть истины вся в том, что нам она – навечно,</a:t>
            </a:r>
          </a:p>
          <a:p>
            <a:pPr marL="0" indent="0">
              <a:buNone/>
            </a:pPr>
            <a:r>
              <a:rPr lang="ru-RU" b="1" i="1" dirty="0" smtClean="0"/>
              <a:t>Когда хоть раз в прозрении её увидим свет.</a:t>
            </a:r>
          </a:p>
          <a:p>
            <a:pPr marL="0" indent="0">
              <a:buNone/>
            </a:pPr>
            <a:r>
              <a:rPr lang="ru-RU" b="1" i="1" dirty="0" smtClean="0"/>
              <a:t>И теорема Пифагора через столько лет</a:t>
            </a:r>
          </a:p>
          <a:p>
            <a:pPr marL="0" indent="0">
              <a:buNone/>
            </a:pPr>
            <a:r>
              <a:rPr lang="ru-RU" b="1" i="1" dirty="0" smtClean="0"/>
              <a:t>Для нас, как для него бесспорна, безупречна…</a:t>
            </a:r>
          </a:p>
          <a:p>
            <a:pPr marL="0" indent="0">
              <a:buNone/>
            </a:pPr>
            <a:r>
              <a:rPr lang="ru-RU" b="1" dirty="0" smtClean="0"/>
              <a:t>(</a:t>
            </a:r>
            <a:r>
              <a:rPr lang="ru-RU" i="1" dirty="0" smtClean="0"/>
              <a:t>О теореме Пифагора отрывок из стихотворения </a:t>
            </a:r>
            <a:r>
              <a:rPr lang="ru-RU" i="1" dirty="0" err="1" smtClean="0"/>
              <a:t>А.Шамиссо</a:t>
            </a:r>
            <a:r>
              <a:rPr lang="ru-RU" i="1" dirty="0" smtClean="0"/>
              <a:t>)</a:t>
            </a: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05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al-fa-s.ru/image/cache/catalog/a-new/na_sayt_matetika/resized_1920x1080/580-500%20%D0%B4%D0%BE%20%D0%BD.%D0%B5.%20%D0%9F%D1%96%D1%84%D0%B0%D0%B3%D0%BE%D1%80-1500x15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Зная теорему Пифагора можно находить её новые применения и способы доказательств (около 500 различных доказательств). Теорема Пифагора была известна задолго до его рождения. Всё это меня заинтересовало и я решил провести собственное расследование.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47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/>
              <a:t>Проблема: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Недостаточность школьного материала о доказательствах теоремы не позволяет показать практическую значимость теоремы в деятельности человека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0940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Изучить историю, как применяется теорема Пифагора в жизни всё это систематизировать в одной работе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827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431" y="439819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Гипотеза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 algn="just">
              <a:buNone/>
            </a:pPr>
            <a:r>
              <a:rPr lang="ru-RU" sz="4400" dirty="0" smtClean="0"/>
              <a:t>С помощью теоремы Пифагора</a:t>
            </a:r>
          </a:p>
          <a:p>
            <a:pPr marL="0" indent="0" algn="just">
              <a:buNone/>
            </a:pPr>
            <a:r>
              <a:rPr lang="ru-RU" sz="4400" dirty="0"/>
              <a:t>м</a:t>
            </a:r>
            <a:r>
              <a:rPr lang="ru-RU" sz="4400" dirty="0" smtClean="0"/>
              <a:t>ожно решать не только математические задачи, но и использовать её на практике  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0266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ru-RU" dirty="0" smtClean="0"/>
              <a:t>изучить источники </a:t>
            </a:r>
            <a:r>
              <a:rPr lang="ru-RU" dirty="0"/>
              <a:t>и </a:t>
            </a:r>
            <a:r>
              <a:rPr lang="ru-RU" dirty="0" smtClean="0"/>
              <a:t>литературу </a:t>
            </a:r>
            <a:r>
              <a:rPr lang="ru-RU" dirty="0"/>
              <a:t>по данной теме;</a:t>
            </a:r>
          </a:p>
          <a:p>
            <a:r>
              <a:rPr lang="ru-RU" dirty="0" smtClean="0"/>
              <a:t>познакомиться более подробно с биографией Пифагора;</a:t>
            </a:r>
            <a:endParaRPr lang="ru-RU" dirty="0"/>
          </a:p>
          <a:p>
            <a:r>
              <a:rPr lang="ru-RU" dirty="0" smtClean="0"/>
              <a:t>изучить историю открытия теоремы;</a:t>
            </a:r>
            <a:endParaRPr lang="ru-RU" dirty="0"/>
          </a:p>
          <a:p>
            <a:r>
              <a:rPr lang="ru-RU" dirty="0" smtClean="0"/>
              <a:t>познакомиться с разными способами доказательства теоремы;</a:t>
            </a:r>
            <a:endParaRPr lang="ru-RU" dirty="0"/>
          </a:p>
          <a:p>
            <a:r>
              <a:rPr lang="ru-RU" dirty="0" smtClean="0"/>
              <a:t>практическое применение теоремы;</a:t>
            </a:r>
          </a:p>
          <a:p>
            <a:r>
              <a:rPr lang="ru-RU" dirty="0" smtClean="0"/>
              <a:t>оформить свои исследования в виде научной работы и составить презентацию.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2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Объект исследования:</a:t>
            </a:r>
            <a:endParaRPr lang="ru-RU" dirty="0"/>
          </a:p>
        </p:txBody>
      </p:sp>
      <p:pic>
        <p:nvPicPr>
          <p:cNvPr id="1026" name="Picture 2" descr="https://cdn.fishki.net/upload/post/2018/05/04/2588967/tn/c2db662dc363e9156e54b56a11faf06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406794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55976" y="2420888"/>
            <a:ext cx="426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Теорема Пифагора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1187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492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Monotype Corsiva</vt:lpstr>
      <vt:lpstr>Times New Roman</vt:lpstr>
      <vt:lpstr>Тема Office</vt:lpstr>
      <vt:lpstr>Теорема Пифагора – теорема невест</vt:lpstr>
      <vt:lpstr>Презентация PowerPoint</vt:lpstr>
      <vt:lpstr>Презентация PowerPoint</vt:lpstr>
      <vt:lpstr>Актуальность:</vt:lpstr>
      <vt:lpstr>Проблема:  </vt:lpstr>
      <vt:lpstr>Цель:</vt:lpstr>
      <vt:lpstr>Гипотеза:</vt:lpstr>
      <vt:lpstr>Задачи:</vt:lpstr>
      <vt:lpstr>Объект исследования:</vt:lpstr>
      <vt:lpstr>Презентация PowerPoint</vt:lpstr>
      <vt:lpstr>Презентация PowerPoint</vt:lpstr>
      <vt:lpstr>Способы доказательства теоремы Пифагора </vt:lpstr>
      <vt:lpstr>Теорема невесты</vt:lpstr>
      <vt:lpstr>Доказательство IX века н. э  «Стул невесты»</vt:lpstr>
      <vt:lpstr>Презентация PowerPoint</vt:lpstr>
      <vt:lpstr>Практическое применение:</vt:lpstr>
      <vt:lpstr>Презентация PowerPoint</vt:lpstr>
      <vt:lpstr>Вывод: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«Дворянские усадьбы и династии , храм преподобного Александра Свирского  Клявлинского района       Самарской области.»</dc:title>
  <dc:creator>user</dc:creator>
  <cp:lastModifiedBy>Liliya-1</cp:lastModifiedBy>
  <cp:revision>34</cp:revision>
  <dcterms:created xsi:type="dcterms:W3CDTF">2016-05-17T16:06:25Z</dcterms:created>
  <dcterms:modified xsi:type="dcterms:W3CDTF">2019-02-25T14:10:46Z</dcterms:modified>
</cp:coreProperties>
</file>