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53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8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42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6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6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15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25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1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0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2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28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2622A-8104-43EF-BF58-18FEB0FB2574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6851-980F-4E4F-90FD-74842C798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1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9618" y="1373892"/>
            <a:ext cx="6842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600" dirty="0" smtClean="0">
                <a:solidFill>
                  <a:schemeClr val="accent1">
                    <a:lumMod val="50000"/>
                  </a:schemeClr>
                </a:solidFill>
                <a:latin typeface="1 Cataneo BT" panose="040B0800000000000000" pitchFamily="82" charset="0"/>
              </a:rPr>
              <a:t>Дмитрий Дмитриевич Шостакович </a:t>
            </a:r>
            <a:endParaRPr lang="ru-RU" sz="5600" dirty="0">
              <a:solidFill>
                <a:schemeClr val="accent1">
                  <a:lumMod val="50000"/>
                </a:schemeClr>
              </a:solidFill>
              <a:latin typeface="1 Cataneo BT" panose="040B0800000000000000" pitchFamily="8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744" y="376161"/>
            <a:ext cx="4702416" cy="618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6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137160" y="404336"/>
            <a:ext cx="55016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41275" algn="ctr"/>
            <a:r>
              <a:rPr lang="ru-RU" altLang="ru-RU" sz="3600" b="1" dirty="0">
                <a:solidFill>
                  <a:srgbClr val="C00000"/>
                </a:solidFill>
                <a:latin typeface="1Isadora M Bold" panose="02020800000000000000" pitchFamily="18" charset="0"/>
                <a:cs typeface="Times New Roman" pitchFamily="18" charset="0"/>
              </a:rPr>
              <a:t>«Пусть все поймут, как прекрасен мир! </a:t>
            </a:r>
          </a:p>
          <a:p>
            <a:pPr marL="177800" indent="-41275" algn="ctr"/>
            <a:r>
              <a:rPr lang="ru-RU" altLang="ru-RU" sz="3600" b="1" dirty="0">
                <a:solidFill>
                  <a:srgbClr val="C00000"/>
                </a:solidFill>
                <a:latin typeface="1Isadora M Bold" panose="02020800000000000000" pitchFamily="18" charset="0"/>
                <a:cs typeface="Times New Roman" pitchFamily="18" charset="0"/>
              </a:rPr>
              <a:t>Мы, говорящие на одном языке человечества, на языке науки и искусства, на языке культуры, мы должны напоминать об этом людям везде и всегда!»</a:t>
            </a:r>
          </a:p>
          <a:p>
            <a:pPr marL="177800" indent="-41275" algn="ctr"/>
            <a:r>
              <a:rPr lang="ru-RU" altLang="ru-RU" sz="3600" b="1" dirty="0">
                <a:solidFill>
                  <a:srgbClr val="C00000"/>
                </a:solidFill>
                <a:latin typeface="1Isadora M Bold" panose="02020800000000000000" pitchFamily="18" charset="0"/>
                <a:cs typeface="Times New Roman" pitchFamily="18" charset="0"/>
              </a:rPr>
              <a:t>			</a:t>
            </a:r>
            <a:r>
              <a:rPr lang="ru-RU" altLang="ru-RU" sz="3600" b="1" dirty="0" err="1">
                <a:solidFill>
                  <a:srgbClr val="C00000"/>
                </a:solidFill>
                <a:latin typeface="1Isadora M Bold" panose="02020800000000000000" pitchFamily="18" charset="0"/>
                <a:cs typeface="Times New Roman" pitchFamily="18" charset="0"/>
              </a:rPr>
              <a:t>Д.Шостакович</a:t>
            </a:r>
            <a:endParaRPr lang="ru-RU" altLang="ru-RU" sz="3600" b="1" dirty="0">
              <a:solidFill>
                <a:srgbClr val="C00000"/>
              </a:solidFill>
              <a:latin typeface="1Isadora M Bold" panose="02020800000000000000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2" r="4792"/>
          <a:stretch/>
        </p:blipFill>
        <p:spPr>
          <a:xfrm>
            <a:off x="5638800" y="233470"/>
            <a:ext cx="6431280" cy="63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48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5280" y="332155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Дмитрий Шостакович умер в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Москве 9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августа 1975 года и похоронен на Новодевичьем кладбище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Композитор внес неоценимый вклад в классику мировой музыкальной культуры прошлого века.</a:t>
            </a:r>
          </a:p>
          <a:p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В настоящее время Шостакович – это один из самых исполняемых композиторов во всем мире, а его творчество официально признано одной из вершин современного инструментального музыкального искусства. </a:t>
            </a:r>
          </a:p>
          <a:p>
            <a:endParaRPr lang="ru-RU" sz="2600" b="1" i="1" dirty="0"/>
          </a:p>
        </p:txBody>
      </p:sp>
      <p:pic>
        <p:nvPicPr>
          <p:cNvPr id="5" name="Picture 6" descr="schostakovich_emblema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633208" y="347395"/>
            <a:ext cx="2357454" cy="2357454"/>
          </a:xfrm>
          <a:prstGeom prst="rect">
            <a:avLst/>
          </a:prstGeom>
          <a:noFill/>
          <a:ln/>
        </p:spPr>
      </p:pic>
      <p:pic>
        <p:nvPicPr>
          <p:cNvPr id="6" name="Picture 7" descr="345_1_11587558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412620" y="1526138"/>
            <a:ext cx="2357422" cy="2357422"/>
          </a:xfrm>
          <a:prstGeom prst="rect">
            <a:avLst/>
          </a:prstGeom>
          <a:noFill/>
          <a:ln/>
        </p:spPr>
      </p:pic>
      <p:pic>
        <p:nvPicPr>
          <p:cNvPr id="7" name="Picture 8" descr="c1664-dengi11-s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902795" y="4382971"/>
            <a:ext cx="3696323" cy="164305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72025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http://borovik.ucoz.ru/_fr/0/9760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1131" y="92024"/>
            <a:ext cx="4209921" cy="319444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  <p:pic>
        <p:nvPicPr>
          <p:cNvPr id="4" name="Picture 6" descr="http://nizhniy_novgorod.mejdu.ru/foto/sanktpeterburgskaya-akademicheskaya-filarmoniya-im-d-d-shostakovicha-bolshoy-zal-dvoryanskoe-sobran-357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1131" y="3429000"/>
            <a:ext cx="4242639" cy="323088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975360" y="4523155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C00000"/>
                </a:solidFill>
                <a:latin typeface="1Isadora M Bold" panose="02020800000000000000" pitchFamily="18" charset="0"/>
              </a:rPr>
              <a:t>Санкт-Петербургская государственная филармония им. Д. Д. Шостаковича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2566" y="1336119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C00000"/>
                </a:solidFill>
                <a:latin typeface="1Isadora M Bold" panose="02020800000000000000" pitchFamily="18" charset="0"/>
              </a:rPr>
              <a:t>28.05.2015 года открыт первый в Москве памятник Д. Д. Шостаковичу перед зданием Московского международного Дома музыки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1855085" y="293936"/>
            <a:ext cx="387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1Isadora M Bold" panose="02020800000000000000" pitchFamily="18" charset="0"/>
              </a:rPr>
              <a:t>Память</a:t>
            </a:r>
            <a:endParaRPr lang="ru-RU" sz="3600" b="1" dirty="0">
              <a:solidFill>
                <a:srgbClr val="C00000"/>
              </a:solidFill>
              <a:latin typeface="1Isadora M Bold" panose="020208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9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-2" y="2392680"/>
            <a:ext cx="1219200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900" dirty="0" smtClean="0">
                <a:solidFill>
                  <a:srgbClr val="FF0000"/>
                </a:solidFill>
                <a:latin typeface="1Isadora M Bold" panose="02020800000000000000" pitchFamily="18" charset="0"/>
              </a:rPr>
              <a:t>Спасибо за внимание!</a:t>
            </a:r>
            <a:endParaRPr lang="ru-RU" sz="8900" dirty="0">
              <a:solidFill>
                <a:srgbClr val="FF0000"/>
              </a:solidFill>
              <a:latin typeface="1Isadora M Bold" panose="020208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6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4300" y="549325"/>
            <a:ext cx="6248399" cy="344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54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54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Шостакович Дмитрий Дмитриевич (1906-1975) - один из крупнейших композиторов</a:t>
            </a:r>
            <a:r>
              <a:rPr lang="en-US" alt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6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современности, выдающийся пианист, педагог и общественный деятель. Почетный член академий и университетов многих стран мира. </a:t>
            </a:r>
            <a:endParaRPr kumimoji="0" lang="ru-RU" altLang="ru-RU" sz="2600" b="1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54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8" y="549325"/>
            <a:ext cx="4164303" cy="599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7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042" y="1065848"/>
            <a:ext cx="7525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829" y="209759"/>
            <a:ext cx="6378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1Isadora M Bold" panose="02020800000000000000" pitchFamily="18" charset="0"/>
              </a:rPr>
              <a:t>Детские годы </a:t>
            </a:r>
            <a:r>
              <a:rPr lang="ru-RU" sz="3600" dirty="0" err="1" smtClean="0">
                <a:solidFill>
                  <a:srgbClr val="FF0000"/>
                </a:solidFill>
                <a:latin typeface="1Isadora M Bold" panose="02020800000000000000" pitchFamily="18" charset="0"/>
              </a:rPr>
              <a:t>Шостоковича</a:t>
            </a:r>
            <a:endParaRPr lang="ru-RU" sz="3600" dirty="0">
              <a:solidFill>
                <a:srgbClr val="FF0000"/>
              </a:solidFill>
              <a:latin typeface="1Isadora M Bold" panose="02020800000000000000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" y="843500"/>
            <a:ext cx="66446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Дмитрий </a:t>
            </a:r>
            <a:r>
              <a:rPr lang="ru-RU" alt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Шостакович родился в Санкт-Петербурге 25 сентября 1906 г. Отец -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Болеславович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Шостакович, </a:t>
            </a:r>
            <a:r>
              <a:rPr lang="ru-RU" alt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инженер-химик, любитель музыки. Мать -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Софья Васильевна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Кокоулина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одаренная </a:t>
            </a:r>
            <a:r>
              <a:rPr lang="ru-RU" altLang="ru-RU" sz="2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пианистка.</a:t>
            </a:r>
            <a:endParaRPr lang="ru-RU" alt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ru-RU" sz="2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уроки игры на фортепиано давала ему мать, и по прошествии нескольких месяцев занятий Шостакович смог начать обучение в частной музыкальной школе известного в то время фортепианного педагога И. А. </a:t>
            </a:r>
            <a:r>
              <a:rPr lang="ru-RU" sz="2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Гляссера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0" r="6131"/>
          <a:stretch/>
        </p:blipFill>
        <p:spPr>
          <a:xfrm>
            <a:off x="7124700" y="164039"/>
            <a:ext cx="1889760" cy="46766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180" y="1977004"/>
            <a:ext cx="2974899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6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594359" y="335280"/>
            <a:ext cx="7818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1Isadora M Bold" panose="02020800000000000000" pitchFamily="18" charset="0"/>
              </a:rPr>
              <a:t>Юные годы </a:t>
            </a:r>
            <a:r>
              <a:rPr lang="ru-RU" sz="3600" dirty="0" err="1" smtClean="0">
                <a:solidFill>
                  <a:srgbClr val="FF0000"/>
                </a:solidFill>
                <a:latin typeface="1Isadora M Bold" panose="02020800000000000000" pitchFamily="18" charset="0"/>
              </a:rPr>
              <a:t>Шостоковича</a:t>
            </a:r>
            <a:endParaRPr lang="ru-RU" sz="3600" dirty="0">
              <a:solidFill>
                <a:srgbClr val="FF0000"/>
              </a:solidFill>
              <a:latin typeface="1Isadora M Bold" panose="02020800000000000000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520" y="1397675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Шостакович начал </a:t>
            </a:r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сочинять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9 лет. </a:t>
            </a:r>
            <a:endParaRPr lang="ru-RU" sz="2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1915 году он поступил в Коммерческую гимназию Марии Шидловской, и к этому же времени относятся его первые серьёзные музыкальные впечатления: после посещения представления оперы Н.А. Римского-</a:t>
            </a:r>
            <a:r>
              <a:rPr lang="ru-RU" sz="2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Корсакого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«Сказка о царе </a:t>
            </a:r>
            <a:r>
              <a:rPr lang="ru-RU" sz="2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юный Шостакович заявил о своём желании серьёзно заняться музыкой.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269" y="0"/>
            <a:ext cx="50426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0520" y="1066557"/>
            <a:ext cx="45720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 lvl="0" indent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07F09"/>
              </a:buClr>
              <a:buSzPct val="80000"/>
              <a:buNone/>
            </a:pPr>
            <a:r>
              <a:rPr lang="ru-RU" alt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Окружающих — и профессоров, и студентов — поражала необыкновенно яркая и разносторонняя одаренность Дмитрия: блестящая музыкальная память, умение прекрасно читать с листа не только фортепианную литературу, но и сложные оркестровые партитуры, пытливый, острый ум, способный быстро воспринимать и оценивать все, что он слышал в классах консерватории, на концертах.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78870" y="210113"/>
            <a:ext cx="69573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1Isadora M Bold" panose="02020800000000000000" pitchFamily="18" charset="0"/>
                <a:cs typeface="Times New Roman" pitchFamily="18" charset="0"/>
              </a:rPr>
              <a:t>Петроградская консерватория</a:t>
            </a:r>
            <a:endParaRPr lang="ru-RU" sz="3600" dirty="0">
              <a:latin typeface="1Isadora M Bold" panose="02020800000000000000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6" t="9082" r="5361" b="8295"/>
          <a:stretch/>
        </p:blipFill>
        <p:spPr>
          <a:xfrm>
            <a:off x="5075086" y="1204081"/>
            <a:ext cx="6964348" cy="444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503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9320" y="332541"/>
            <a:ext cx="804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1Isadora M Bold" panose="02020800000000000000" pitchFamily="18" charset="0"/>
              </a:rPr>
              <a:t>Самостоятельный путь</a:t>
            </a:r>
            <a:endParaRPr lang="ru-RU" sz="3600" dirty="0">
              <a:solidFill>
                <a:srgbClr val="FF0000"/>
              </a:solidFill>
              <a:latin typeface="1Isadora M Bold" panose="02020800000000000000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" y="1046469"/>
            <a:ext cx="469392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3" lvl="0" indent="0" fontAlgn="base">
              <a:spcBef>
                <a:spcPct val="0"/>
              </a:spcBef>
              <a:spcAft>
                <a:spcPct val="0"/>
              </a:spcAft>
              <a:buClr>
                <a:srgbClr val="F07F09"/>
              </a:buClr>
              <a:buSzPct val="80000"/>
              <a:buNone/>
            </a:pPr>
            <a:r>
              <a:rPr lang="ru-RU" alt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18 лет </a:t>
            </a:r>
            <a:r>
              <a:rPr lang="ru-RU" altLang="ru-RU" sz="2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Д.Шостакович</a:t>
            </a:r>
            <a:r>
              <a:rPr lang="ru-RU" alt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окончил Ленинградскую консерватории. В качестве дипломной работы была представлена </a:t>
            </a:r>
          </a:p>
          <a:p>
            <a:pPr marL="17463" lvl="0" indent="0" fontAlgn="base">
              <a:spcBef>
                <a:spcPct val="0"/>
              </a:spcBef>
              <a:spcAft>
                <a:spcPct val="0"/>
              </a:spcAft>
              <a:buClr>
                <a:srgbClr val="F07F09"/>
              </a:buClr>
              <a:buSzPct val="80000"/>
              <a:buNone/>
            </a:pPr>
            <a:r>
              <a:rPr lang="ru-RU" alt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симфония. </a:t>
            </a:r>
          </a:p>
          <a:p>
            <a:pPr marL="17463" lvl="0" indent="0" fontAlgn="base">
              <a:spcBef>
                <a:spcPct val="0"/>
              </a:spcBef>
              <a:spcAft>
                <a:spcPct val="0"/>
              </a:spcAft>
              <a:buClr>
                <a:srgbClr val="F07F09"/>
              </a:buClr>
              <a:buSzPct val="80000"/>
              <a:buNone/>
            </a:pPr>
            <a:r>
              <a:rPr lang="ru-RU" alt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симфония сразу же определила место Шостаковича в советской симфонической музыке, снискав ему славу одного из лучших и зрелых  композиторов.</a:t>
            </a:r>
            <a:endParaRPr lang="ru-RU" altLang="ru-RU" sz="2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49" y="1532989"/>
            <a:ext cx="6936059" cy="47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0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920" y="-39528"/>
            <a:ext cx="926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1Isadora M Bold" panose="02020800000000000000" pitchFamily="18" charset="0"/>
                <a:cs typeface="Times New Roman" pitchFamily="18" charset="0"/>
              </a:rPr>
              <a:t>Симфония</a:t>
            </a:r>
            <a:r>
              <a:rPr lang="ru-RU" sz="3600" kern="0" dirty="0" smtClean="0">
                <a:solidFill>
                  <a:srgbClr val="FFFFFF"/>
                </a:solidFill>
                <a:latin typeface="1Isadora M Bold" panose="02020800000000000000" pitchFamily="18" charset="0"/>
                <a:cs typeface="Times New Roman" pitchFamily="18" charset="0"/>
              </a:rPr>
              <a:t> </a:t>
            </a:r>
            <a:r>
              <a:rPr lang="ru-RU" sz="3600" kern="0" dirty="0" smtClean="0">
                <a:solidFill>
                  <a:srgbClr val="FF0000"/>
                </a:solidFill>
                <a:latin typeface="1Isadora M Bold" panose="02020800000000000000" pitchFamily="18" charset="0"/>
                <a:cs typeface="Times New Roman" pitchFamily="18" charset="0"/>
              </a:rPr>
              <a:t>№</a:t>
            </a:r>
            <a:r>
              <a:rPr lang="ru-RU" sz="3600" dirty="0" smtClean="0">
                <a:solidFill>
                  <a:srgbClr val="FF0000"/>
                </a:solidFill>
                <a:latin typeface="1Isadora M Bold" panose="02020800000000000000" pitchFamily="18" charset="0"/>
                <a:cs typeface="Times New Roman" pitchFamily="18" charset="0"/>
              </a:rPr>
              <a:t>  7 «Ленинградская»</a:t>
            </a:r>
            <a:endParaRPr lang="ru-RU" sz="3600" dirty="0">
              <a:latin typeface="1Isadora M Bold" panose="02020800000000000000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" y="77293"/>
            <a:ext cx="76352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3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Настоящим чудом советской культуры во­енного времени является знаменитая Седьмая симфония Дмитрия Дмитриевича </a:t>
            </a:r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Шостаковича, названная</a:t>
            </a:r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«Ленинград­ской». Большая ее часть была написана в блокадном Ленинграде в самый тяжелый военный год — </a:t>
            </a:r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1941.</a:t>
            </a:r>
          </a:p>
          <a:p>
            <a:endParaRPr lang="ru-RU" sz="23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b="1" i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3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августа 1942 года симфония № 7 прозвучала в блокадном </a:t>
            </a:r>
            <a:r>
              <a:rPr lang="ru-RU" sz="2300" b="1" i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Ленинграде. </a:t>
            </a:r>
            <a:r>
              <a:rPr lang="ru-RU" sz="2300" b="1" i="1" kern="0" dirty="0" smtClean="0">
                <a:latin typeface="Times New Roman" pitchFamily="18" charset="0"/>
                <a:cs typeface="Times New Roman" pitchFamily="18" charset="0"/>
              </a:rPr>
              <a:t>Могучая </a:t>
            </a:r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рассказывавшая о враже­ской лавине, захлестнувшей родную землю, и о само­отверженном сопротивлении захватчикам, о скорби по павшим, но не побежденным героям, и о любви к родной земле.  </a:t>
            </a:r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Симфония Шостаковича </a:t>
            </a:r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влила живительные силы в сердца измучен­ных блокадой ленинградцев и в этом смысле еще раз оправдала свое название</a:t>
            </a:r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получило всемирное призна­ние.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" t="17587" r="54125" b="45250"/>
          <a:stretch/>
        </p:blipFill>
        <p:spPr>
          <a:xfrm>
            <a:off x="7604760" y="823913"/>
            <a:ext cx="4389616" cy="2764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55500" r="42688"/>
          <a:stretch/>
        </p:blipFill>
        <p:spPr>
          <a:xfrm>
            <a:off x="7604760" y="3805967"/>
            <a:ext cx="4439939" cy="27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3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7640" y="335845"/>
            <a:ext cx="52120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C00000"/>
                </a:solidFill>
                <a:effectLst/>
                <a:latin typeface="1Isadora M Bold" panose="02020800000000000000" pitchFamily="18" charset="0"/>
              </a:rPr>
              <a:t>«Нашей борьбе с фашизмом, нашей грядущей победе над врагом, моему родному городу Ленинграду я посвящаю свою Седьмую симфонию», — писал Д. Д. Шостакович.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3" t="3999" r="1167" b="5334"/>
          <a:stretch/>
        </p:blipFill>
        <p:spPr>
          <a:xfrm>
            <a:off x="5379720" y="106680"/>
            <a:ext cx="6629400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3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82880"/>
            <a:ext cx="61112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1Isadora M Bold" panose="02020800000000000000" pitchFamily="18" charset="0"/>
                <a:cs typeface="Times New Roman" pitchFamily="18" charset="0"/>
              </a:rPr>
              <a:t>Дмитрий Шостакович — один из крупнейших композиторов XX века, является автором 15 симфоний, 6 концертов, 3 опер, 3 балетов, многочисленных произведений камерной музыки, музыки для кинофильмов и театральных постановок.</a:t>
            </a:r>
            <a:endParaRPr lang="ru-RU" sz="3600" dirty="0">
              <a:solidFill>
                <a:srgbClr val="C00000"/>
              </a:solidFill>
              <a:latin typeface="1Isadora M Bold" panose="02020800000000000000" pitchFamily="18" charset="0"/>
              <a:cs typeface="Times New Roman" pitchFamily="18" charset="0"/>
            </a:endParaRPr>
          </a:p>
        </p:txBody>
      </p:sp>
      <p:pic>
        <p:nvPicPr>
          <p:cNvPr id="6" name="Picture 8" descr="95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14934" y="182880"/>
            <a:ext cx="2873149" cy="2934937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</p:pic>
      <p:pic>
        <p:nvPicPr>
          <p:cNvPr id="7" name="Picture 10" descr="Shostakovich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22662" y="3746470"/>
            <a:ext cx="2928958" cy="2928958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</p:pic>
      <p:pic>
        <p:nvPicPr>
          <p:cNvPr id="8" name="Picture 9" descr="cover1397_462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405949" y="1650348"/>
            <a:ext cx="2786051" cy="2848843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30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423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1 Cataneo BT</vt:lpstr>
      <vt:lpstr>1Isadora M Bold</vt:lpstr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lubasik87@mail.ru</dc:creator>
  <cp:lastModifiedBy>Амирян Лана Львовна</cp:lastModifiedBy>
  <cp:revision>29</cp:revision>
  <dcterms:created xsi:type="dcterms:W3CDTF">2019-02-09T21:32:12Z</dcterms:created>
  <dcterms:modified xsi:type="dcterms:W3CDTF">2019-02-25T07:52:08Z</dcterms:modified>
</cp:coreProperties>
</file>