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91" r:id="rId3"/>
    <p:sldId id="258" r:id="rId4"/>
    <p:sldId id="262" r:id="rId5"/>
    <p:sldId id="264" r:id="rId6"/>
    <p:sldId id="292" r:id="rId7"/>
    <p:sldId id="293" r:id="rId8"/>
    <p:sldId id="265" r:id="rId9"/>
    <p:sldId id="298" r:id="rId10"/>
    <p:sldId id="294" r:id="rId11"/>
    <p:sldId id="295" r:id="rId12"/>
    <p:sldId id="297" r:id="rId13"/>
    <p:sldId id="267" r:id="rId14"/>
    <p:sldId id="296" r:id="rId15"/>
    <p:sldId id="300" r:id="rId16"/>
    <p:sldId id="29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47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3392D-4A9F-4730-9818-2D957B74281B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F7155-0BF1-4478-9218-95F737730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600D56-6588-4B35-8AB6-D97CB8AA61FF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91;&#1095;&#1080;&#1090;&#1077;&#1083;&#1100;\&#1056;&#1072;&#1073;&#1086;&#1095;&#1080;&#1081;%20&#1089;&#1090;&#1086;&#1083;\&#1064;&#1050;&#1054;&#1051;&#1040;\&#1082;&#1083;&#1072;&#1089;&#1089;&#1085;&#1099;&#1077;%20&#1095;&#1072;&#1089;&#1099;\&#1091;&#1088;&#1086;&#1082;%20&#1084;&#1091;&#1078;&#1077;&#1089;&#1090;&#1074;&#1072;\&#1084;&#1077;&#1090;&#1088;&#1086;&#1085;&#1086;&#1084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363272" cy="13990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МУЖЕСТВА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000108"/>
            <a:ext cx="821537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200" b="1" dirty="0" smtClean="0">
                <a:latin typeface="Monotype Corsiva" pitchFamily="66" charset="0"/>
              </a:rPr>
              <a:t>«</a:t>
            </a:r>
            <a:r>
              <a:rPr lang="ru-RU" sz="3200" b="1" i="1" dirty="0" smtClean="0">
                <a:latin typeface="Monotype Corsiva" pitchFamily="66" charset="0"/>
              </a:rPr>
              <a:t>Лишь  сумма  преодоленных препятствий  является  действительно правильным  мерилом  подвига  и  человека,  совершившего  этот  подвиг»</a:t>
            </a:r>
          </a:p>
          <a:p>
            <a:pPr algn="r">
              <a:lnSpc>
                <a:spcPct val="150000"/>
              </a:lnSpc>
            </a:pPr>
            <a:r>
              <a:rPr lang="ru-RU" sz="2800" b="1" i="1" dirty="0" smtClean="0">
                <a:latin typeface="Monotype Corsiva" pitchFamily="66" charset="0"/>
              </a:rPr>
              <a:t>Цвейг С.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450057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Классный руководитель: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Сергеева Е.Н.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rcRect l="2197" r="3906" b="6250"/>
          <a:stretch>
            <a:fillRect/>
          </a:stretch>
        </p:blipFill>
        <p:spPr>
          <a:xfrm>
            <a:off x="-32" y="0"/>
            <a:ext cx="91583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14290"/>
          <a:ext cx="8358246" cy="641845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786082"/>
                <a:gridCol w="2786082"/>
                <a:gridCol w="2786082"/>
              </a:tblGrid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год</a:t>
                      </a:r>
                      <a:endParaRPr lang="ru-RU" sz="4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дети</a:t>
                      </a:r>
                      <a:endParaRPr lang="ru-RU" sz="4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организации</a:t>
                      </a:r>
                      <a:endParaRPr lang="ru-RU" sz="4000" b="0" dirty="0"/>
                    </a:p>
                  </a:txBody>
                  <a:tcPr anchor="ctr"/>
                </a:tc>
              </a:tr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2014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128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 anchor="ctr"/>
                </a:tc>
              </a:tr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2015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127 (5)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 anchor="ctr"/>
                </a:tc>
              </a:tr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2016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113 (3)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 anchor="ctr"/>
                </a:tc>
              </a:tr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2017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132 (7)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 anchor="ctr"/>
                </a:tc>
              </a:tr>
              <a:tr h="1021563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2018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136 (3)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Душевный порыв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Ильяшенко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Илья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Родился в 1996 году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Курская область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 двух школьников из ледяной полыньи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1"/>
            <a:ext cx="3429024" cy="4374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3707904" y="332656"/>
            <a:ext cx="5113263" cy="6264696"/>
          </a:xfr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Среди награжденных есть ребята, которые отдали свои жизни, оказывая помощь пострадавшим. Это – невосполнимая утрата для родителей и всех нас. Однако эти ребята показали пример истинного мужества и отваги, крепости духа, нравственного и духовного стержня. Они навсегда останутся в нашей памяти и в сердцах ими спасенных людей. </a:t>
            </a:r>
          </a:p>
        </p:txBody>
      </p:sp>
      <p:pic>
        <p:nvPicPr>
          <p:cNvPr id="3" name="Picture 8" descr="%D0%9D%D0%B0%D0%B3%D1%80%D1%83%D0%B4%D0%BD%D1%8B%D0%B8%CC%86%20%D0%B7%D0%BD%D0%B0%D0%BA%20%D0%B1%D0%B5%D0%B7%20%D1%84%D0%BE%D0%BD%D0%B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3168352" cy="553291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mtClean="0"/>
              <a:t>Герои, которые навсегда рядом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00562" y="1571612"/>
            <a:ext cx="4214842" cy="40258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Рубанов Павел</a:t>
            </a:r>
          </a:p>
          <a:p>
            <a:pPr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Родился в 1993 году </a:t>
            </a:r>
          </a:p>
          <a:p>
            <a:pPr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Красноярский край</a:t>
            </a:r>
          </a:p>
          <a:p>
            <a:pPr>
              <a:buNone/>
            </a:pPr>
            <a:endParaRPr 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Погиб в 2003 году, спасая тонущего друга-кадета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1360" t="25047" r="66330" b="25138"/>
          <a:stretch>
            <a:fillRect/>
          </a:stretch>
        </p:blipFill>
        <p:spPr bwMode="auto">
          <a:xfrm>
            <a:off x="642910" y="1428736"/>
            <a:ext cx="3286148" cy="41434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5" name="Picture 1" descr="D:\вся информация - здесь\школа\9 мая анимация\0_5bb07_5b099b04_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1928802"/>
            <a:ext cx="47148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МИНУТА МОЛЧАНИЯ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2" descr="C:\Users\Igor\Desktop\урок мужества\Начало\c579e08b887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57686" cy="683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567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1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268760"/>
            <a:ext cx="4429156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Всероссийская общественно-государственная инициатива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"</a:t>
            </a:r>
            <a:r>
              <a:rPr lang="ru-RU" sz="3200" b="1" dirty="0"/>
              <a:t>Горячее сердце"</a:t>
            </a:r>
          </a:p>
        </p:txBody>
      </p:sp>
      <p:pic>
        <p:nvPicPr>
          <p:cNvPr id="4" name="Picture 2" descr="C:\Users\User\Desktop\эмбл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287" y="188640"/>
            <a:ext cx="3816425" cy="36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est4.lookvoter.ru/assets/resources/news/205A73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4067944" cy="271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novosti44.ru/media/k2/items/cache/ef60364f224305d0b9f19741ec3fdf58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63129"/>
            <a:ext cx="3744416" cy="272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977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759555" cy="4513881"/>
          </a:xfrm>
          <a:prstGeom prst="round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101600">
              <a:srgbClr val="FF0000">
                <a:alpha val="60000"/>
              </a:srgbClr>
            </a:glow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</p:pic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363272" cy="13990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МУЖЕСТВА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7494"/>
            <a:ext cx="8784976" cy="139903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 многих  возникнет сразу вопрос: </a:t>
            </a:r>
            <a:br>
              <a:rPr lang="ru-RU" sz="4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 что это» или «кто это»  </a:t>
            </a:r>
            <a:br>
              <a:rPr lang="ru-RU" sz="4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горячее сердце?!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708920"/>
            <a:ext cx="8640960" cy="3816424"/>
          </a:xfr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Горячее сердце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                                                 это пример героических и отважных поступков, готовность бескорыстно прийти на помощь нуждающимся, это пример преодоления мужественных и трудных жизненных ситуаций, пример социально значимых волонтёрских и добровольческих инициатив и проектов.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616624" cy="3783954"/>
          </a:xfrm>
          <a:prstGeom prst="round2Diag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7"/>
          <p:cNvSpPr>
            <a:spLocks noGrp="1" noChangeArrowheads="1"/>
          </p:cNvSpPr>
          <p:nvPr>
            <p:ph type="title"/>
          </p:nvPr>
        </p:nvSpPr>
        <p:spPr>
          <a:xfrm>
            <a:off x="251520" y="4365104"/>
            <a:ext cx="8640960" cy="2304256"/>
          </a:xfr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Всероссийская общественно-государственная инициатива "Горячее сердце" </a:t>
            </a:r>
            <a:r>
              <a:rPr lang="ru-RU" sz="32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–это </a:t>
            </a:r>
            <a:r>
              <a:rPr lang="ru-RU" sz="3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Фонда социально-культурных инициатив</a:t>
            </a:r>
            <a:r>
              <a:rPr lang="ru-RU" sz="32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Реализуется с ноября </a:t>
            </a:r>
            <a:r>
              <a:rPr lang="ru-RU" sz="32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3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9" name="Rectangle 11"/>
          <p:cNvSpPr>
            <a:spLocks noGrp="1" noChangeArrowheads="1"/>
          </p:cNvSpPr>
          <p:nvPr>
            <p:ph type="title"/>
          </p:nvPr>
        </p:nvSpPr>
        <p:spPr>
          <a:xfrm>
            <a:off x="179512" y="260350"/>
            <a:ext cx="8712968" cy="1152525"/>
          </a:xfrm>
        </p:spPr>
        <p:txBody>
          <a:bodyPr>
            <a:noAutofit/>
          </a:bodyPr>
          <a:lstStyle/>
          <a:p>
            <a:pPr algn="ctr"/>
            <a:r>
              <a:rPr lang="ru-RU" altLang="ja-JP" sz="36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Президент  </a:t>
            </a:r>
            <a:r>
              <a:rPr lang="ru-RU" altLang="ja-JP" sz="3600" b="1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Фонда</a:t>
            </a:r>
            <a:br>
              <a:rPr lang="ru-RU" altLang="ja-JP" sz="3600" b="1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3600" b="1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Светлана  Владимировна  Медведева</a:t>
            </a:r>
            <a:r>
              <a:rPr lang="ru-RU" altLang="ja-JP" sz="36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1610859"/>
            <a:ext cx="6858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и молодёжь – наше будущее. Их готовность прийти на помощь нуждающимся людям, стремление идти вперед, несмотря ни на что, заслуживала и будет заслуживать признание и почёт. </a:t>
            </a:r>
          </a:p>
          <a:p>
            <a:pPr indent="53181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Понимая, как важно вовремя заметить и поддержать их добрые дела, мы поставили перед собой цель – найти и поблагодарить людей, совершивших отважные и мужественные поступки, сумевших побороть недуг или сложные жизненные ситуации.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nt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85926"/>
            <a:ext cx="1928826" cy="2571768"/>
          </a:xfrm>
          <a:prstGeom prst="bevel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39694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Неравнодушные и отзывчивые, теплом своей души они согревают всех, кто нуждается в их поддержке, помогают ветеранам, ухаживают за больными. Они стойко преодолевают трудности и добиваются больших успехов. </a:t>
            </a:r>
          </a:p>
          <a:p>
            <a:pPr indent="53181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собрали истории об этих замечательных, смелых, чутких, самоотверженных ребятах и хотим рассказать о них всей стране. </a:t>
            </a:r>
          </a:p>
          <a:p>
            <a:pPr indent="53181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верим, что в трудную минуту обязательно найдется Горячее сердце, готовое прийти на помощь именно вам.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pljuywxobg.jpg"/>
          <p:cNvPicPr>
            <a:picLocks noGrp="1" noChangeAspect="1"/>
          </p:cNvPicPr>
          <p:nvPr>
            <p:ph idx="1"/>
          </p:nvPr>
        </p:nvPicPr>
        <p:blipFill>
          <a:blip r:embed="rId2"/>
          <a:srcRect l="5554" r="3509"/>
          <a:stretch>
            <a:fillRect/>
          </a:stretch>
        </p:blipFill>
        <p:spPr>
          <a:xfrm>
            <a:off x="0" y="0"/>
            <a:ext cx="9144000" cy="6700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k0uZRkxHem-800x600.jpg"/>
          <p:cNvPicPr>
            <a:picLocks noChangeAspect="1"/>
          </p:cNvPicPr>
          <p:nvPr/>
        </p:nvPicPr>
        <p:blipFill>
          <a:blip r:embed="rId2"/>
          <a:srcRect l="21484" t="12312"/>
          <a:stretch>
            <a:fillRect/>
          </a:stretch>
        </p:blipFill>
        <p:spPr>
          <a:xfrm>
            <a:off x="4143372" y="214290"/>
            <a:ext cx="4786314" cy="3561418"/>
          </a:xfrm>
          <a:prstGeom prst="rect">
            <a:avLst/>
          </a:prstGeom>
        </p:spPr>
      </p:pic>
      <p:pic>
        <p:nvPicPr>
          <p:cNvPr id="9" name="Picture 2" descr="http://sonko-centr.ru/wp-content/uploads/2017/10/goryach.jpg"/>
          <p:cNvPicPr>
            <a:picLocks noChangeAspect="1" noChangeArrowheads="1"/>
          </p:cNvPicPr>
          <p:nvPr/>
        </p:nvPicPr>
        <p:blipFill>
          <a:blip r:embed="rId3"/>
          <a:srcRect t="5694" r="7372"/>
          <a:stretch>
            <a:fillRect/>
          </a:stretch>
        </p:blipFill>
        <p:spPr bwMode="auto">
          <a:xfrm>
            <a:off x="285720" y="3500438"/>
            <a:ext cx="4639784" cy="3143272"/>
          </a:xfrm>
          <a:prstGeom prst="rect">
            <a:avLst/>
          </a:prstGeom>
          <a:noFill/>
        </p:spPr>
      </p:pic>
      <p:pic>
        <p:nvPicPr>
          <p:cNvPr id="12" name="Picture 4" descr="http://gov.spb.ru/static/writable/mediact/photo/2017/05/15/2_NlrXcNG.jpg"/>
          <p:cNvPicPr>
            <a:picLocks noChangeAspect="1" noChangeArrowheads="1"/>
          </p:cNvPicPr>
          <p:nvPr/>
        </p:nvPicPr>
        <p:blipFill>
          <a:blip r:embed="rId4" cstate="print"/>
          <a:srcRect l="23958" t="11944" r="21875"/>
          <a:stretch>
            <a:fillRect/>
          </a:stretch>
        </p:blipFill>
        <p:spPr bwMode="auto">
          <a:xfrm>
            <a:off x="5715008" y="3929066"/>
            <a:ext cx="2570767" cy="2786082"/>
          </a:xfrm>
          <a:prstGeom prst="rect">
            <a:avLst/>
          </a:prstGeom>
          <a:noFill/>
        </p:spPr>
      </p:pic>
      <p:pic>
        <p:nvPicPr>
          <p:cNvPr id="1030" name="Picture 6" descr="http://04.mchs.gov.ru/upload/site63/document_images/XZDCd77Z1I-800x600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 t="3730" r="52344"/>
          <a:stretch>
            <a:fillRect/>
          </a:stretch>
        </p:blipFill>
        <p:spPr bwMode="auto">
          <a:xfrm>
            <a:off x="857224" y="285728"/>
            <a:ext cx="2286016" cy="3082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83992"/>
            <a:ext cx="2819400" cy="528828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500034" y="0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Нагрудный знак                       Символ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«Горячее сердце»             «Горячее сердце»</a:t>
            </a:r>
          </a:p>
        </p:txBody>
      </p:sp>
      <p:pic>
        <p:nvPicPr>
          <p:cNvPr id="9" name="Рисунок 8" descr="goryachee-serdtse.jp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5786446" y="1285860"/>
            <a:ext cx="2214578" cy="520929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6916"/>
            <a:ext cx="7572427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Гимн «Горячих сердец</a:t>
            </a:r>
            <a:r>
              <a:rPr lang="ru-RU" sz="2800" b="1" dirty="0" smtClean="0"/>
              <a:t>»</a:t>
            </a:r>
          </a:p>
          <a:p>
            <a:pPr algn="ctr"/>
            <a:r>
              <a:rPr lang="ru-RU" b="1" dirty="0" smtClean="0"/>
              <a:t>Музыка </a:t>
            </a:r>
            <a:r>
              <a:rPr lang="ru-RU" b="1" dirty="0"/>
              <a:t>Ф. </a:t>
            </a:r>
            <a:r>
              <a:rPr lang="ru-RU" b="1" dirty="0" smtClean="0"/>
              <a:t>Степанова, слова А. Михайличенко</a:t>
            </a:r>
          </a:p>
          <a:p>
            <a:pPr algn="ctr"/>
            <a:endParaRPr lang="ru-RU" sz="2200" b="1" dirty="0" smtClean="0"/>
          </a:p>
          <a:p>
            <a:r>
              <a:rPr lang="ru-RU" sz="2200" b="1" dirty="0" smtClean="0"/>
              <a:t>Когда </a:t>
            </a:r>
            <a:r>
              <a:rPr lang="ru-RU" sz="2200" b="1" dirty="0"/>
              <a:t>б все юные сердца России,</a:t>
            </a:r>
          </a:p>
          <a:p>
            <a:r>
              <a:rPr lang="ru-RU" sz="2200" b="1" dirty="0"/>
              <a:t>Одним горячим полыхнув </a:t>
            </a:r>
            <a:r>
              <a:rPr lang="ru-RU" sz="2200" b="1" dirty="0" smtClean="0"/>
              <a:t>огнём</a:t>
            </a:r>
            <a:r>
              <a:rPr lang="ru-RU" sz="2200" b="1" dirty="0"/>
              <a:t>,</a:t>
            </a:r>
          </a:p>
          <a:p>
            <a:r>
              <a:rPr lang="ru-RU" sz="2200" b="1" dirty="0"/>
              <a:t>Объединили вдруг свои усилья,</a:t>
            </a:r>
          </a:p>
          <a:p>
            <a:r>
              <a:rPr lang="ru-RU" sz="2200" b="1" dirty="0"/>
              <a:t>Все льдины зла растаяли бы в </a:t>
            </a:r>
            <a:r>
              <a:rPr lang="ru-RU" sz="2200" b="1" dirty="0" smtClean="0"/>
              <a:t>нём</a:t>
            </a:r>
            <a:r>
              <a:rPr lang="ru-RU" sz="2200" b="1" dirty="0"/>
              <a:t>!</a:t>
            </a:r>
          </a:p>
          <a:p>
            <a:pPr algn="r"/>
            <a:r>
              <a:rPr lang="ru-RU" sz="2200" b="1" dirty="0"/>
              <a:t>Я – Россиянин, я за </a:t>
            </a:r>
            <a:r>
              <a:rPr lang="ru-RU" sz="2200" b="1" dirty="0" smtClean="0"/>
              <a:t>всё </a:t>
            </a:r>
            <a:r>
              <a:rPr lang="ru-RU" sz="2200" b="1" dirty="0"/>
              <a:t>в ответе!</a:t>
            </a:r>
          </a:p>
          <a:p>
            <a:pPr algn="r"/>
            <a:r>
              <a:rPr lang="ru-RU" sz="2200" b="1" dirty="0"/>
              <a:t>Мне Родина дороже бытия!</a:t>
            </a:r>
          </a:p>
          <a:p>
            <a:pPr algn="r"/>
            <a:r>
              <a:rPr lang="ru-RU" sz="2200" b="1" dirty="0"/>
              <a:t>За </a:t>
            </a:r>
            <a:r>
              <a:rPr lang="ru-RU" sz="2200" b="1" dirty="0" smtClean="0"/>
              <a:t>всё, </a:t>
            </a:r>
            <a:r>
              <a:rPr lang="ru-RU" sz="2200" b="1" dirty="0"/>
              <a:t>что происходит на планете,</a:t>
            </a:r>
          </a:p>
          <a:p>
            <a:pPr algn="r"/>
            <a:r>
              <a:rPr lang="ru-RU" sz="2200" b="1" dirty="0"/>
              <a:t>Горячим сердцем отвечаю я</a:t>
            </a:r>
            <a:r>
              <a:rPr lang="ru-RU" sz="2200" b="1" dirty="0" smtClean="0"/>
              <a:t>!</a:t>
            </a:r>
          </a:p>
          <a:p>
            <a:r>
              <a:rPr lang="ru-RU" sz="2200" b="1" dirty="0"/>
              <a:t>Я рядом с тем, кого беда застала,</a:t>
            </a:r>
          </a:p>
          <a:p>
            <a:r>
              <a:rPr lang="ru-RU" sz="2200" b="1" dirty="0"/>
              <a:t>В огонь и в воду я готов идти!</a:t>
            </a:r>
          </a:p>
          <a:p>
            <a:r>
              <a:rPr lang="ru-RU" sz="2200" b="1" dirty="0"/>
              <a:t>Сердцам горячим медлить не пристало,</a:t>
            </a:r>
          </a:p>
          <a:p>
            <a:r>
              <a:rPr lang="ru-RU" sz="2200" b="1" dirty="0"/>
              <a:t>Чтоб малыша из пламени спасти!</a:t>
            </a:r>
          </a:p>
          <a:p>
            <a:pPr algn="r"/>
            <a:r>
              <a:rPr lang="ru-RU" sz="2200" b="1" dirty="0"/>
              <a:t>Я – Россиянин, я за </a:t>
            </a:r>
            <a:r>
              <a:rPr lang="ru-RU" sz="2200" b="1" dirty="0" smtClean="0"/>
              <a:t>всё </a:t>
            </a:r>
            <a:r>
              <a:rPr lang="ru-RU" sz="2200" b="1" dirty="0"/>
              <a:t>в ответе!</a:t>
            </a:r>
          </a:p>
          <a:p>
            <a:pPr algn="r"/>
            <a:r>
              <a:rPr lang="ru-RU" sz="2200" b="1" dirty="0"/>
              <a:t>Мне Родина дороже бытия!</a:t>
            </a:r>
          </a:p>
          <a:p>
            <a:pPr algn="r"/>
            <a:r>
              <a:rPr lang="ru-RU" sz="2200" b="1" dirty="0"/>
              <a:t>За </a:t>
            </a:r>
            <a:r>
              <a:rPr lang="ru-RU" sz="2200" b="1" dirty="0" smtClean="0"/>
              <a:t>всё, </a:t>
            </a:r>
            <a:r>
              <a:rPr lang="ru-RU" sz="2200" b="1" dirty="0"/>
              <a:t>что происходит на планете,</a:t>
            </a:r>
          </a:p>
          <a:p>
            <a:pPr algn="r"/>
            <a:r>
              <a:rPr lang="ru-RU" sz="2200" b="1" dirty="0"/>
              <a:t>Горячим сердцем отвечаю 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38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481</TotalTime>
  <Words>503</Words>
  <Application>Microsoft Office PowerPoint</Application>
  <PresentationFormat>Экран (4:3)</PresentationFormat>
  <Paragraphs>70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УРОК  МУЖЕСТВА</vt:lpstr>
      <vt:lpstr>УРОК  МУЖЕСТВА</vt:lpstr>
      <vt:lpstr>У многих  возникнет сразу вопрос:  « что это» или «кто это»   горячее сердце?! </vt:lpstr>
      <vt:lpstr>Всероссийская общественно-государственная инициатива "Горячее сердце" –это проект Фонда социально-культурных инициатив. Реализуется с ноября 2013 года. </vt:lpstr>
      <vt:lpstr>Президент  Фонда  Светлана  Владимировна  Медведева </vt:lpstr>
      <vt:lpstr>Слайд 6</vt:lpstr>
      <vt:lpstr>Слайд 7</vt:lpstr>
      <vt:lpstr>Слайд 8</vt:lpstr>
      <vt:lpstr>Слайд 9</vt:lpstr>
      <vt:lpstr>Слайд 10</vt:lpstr>
      <vt:lpstr>Слайд 11</vt:lpstr>
      <vt:lpstr>Душевный порыв</vt:lpstr>
      <vt:lpstr>Среди награжденных есть ребята, которые отдали свои жизни, оказывая помощь пострадавшим. Это – невосполнимая утрата для родителей и всех нас. Однако эти ребята показали пример истинного мужества и отваги, крепости духа, нравственного и духовного стержня. Они навсегда останутся в нашей памяти и в сердцах ими спасенных людей. </vt:lpstr>
      <vt:lpstr>Герои, которые навсегда рядом</vt:lpstr>
      <vt:lpstr>Слайд 15</vt:lpstr>
      <vt:lpstr>Всероссийская общественно-государственная инициатива  "Горячее сердце"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Горячие сердца</dc:title>
  <dc:creator>Сергеева Е.Н.</dc:creator>
  <cp:lastModifiedBy>Сергеева</cp:lastModifiedBy>
  <cp:revision>56</cp:revision>
  <dcterms:created xsi:type="dcterms:W3CDTF">2016-02-14T09:01:39Z</dcterms:created>
  <dcterms:modified xsi:type="dcterms:W3CDTF">2019-02-25T13:10:07Z</dcterms:modified>
</cp:coreProperties>
</file>