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3" r:id="rId4"/>
    <p:sldId id="295" r:id="rId5"/>
    <p:sldId id="294" r:id="rId6"/>
    <p:sldId id="267" r:id="rId7"/>
    <p:sldId id="269" r:id="rId8"/>
    <p:sldId id="297" r:id="rId9"/>
    <p:sldId id="298" r:id="rId10"/>
    <p:sldId id="271" r:id="rId11"/>
    <p:sldId id="275" r:id="rId12"/>
    <p:sldId id="299" r:id="rId13"/>
    <p:sldId id="277" r:id="rId14"/>
    <p:sldId id="278" r:id="rId15"/>
    <p:sldId id="279" r:id="rId16"/>
    <p:sldId id="280" r:id="rId17"/>
    <p:sldId id="261" r:id="rId18"/>
    <p:sldId id="262" r:id="rId19"/>
    <p:sldId id="263" r:id="rId20"/>
    <p:sldId id="264" r:id="rId21"/>
    <p:sldId id="265" r:id="rId22"/>
    <p:sldId id="266" r:id="rId23"/>
    <p:sldId id="285" r:id="rId24"/>
    <p:sldId id="292" r:id="rId25"/>
  </p:sldIdLst>
  <p:sldSz cx="9144000" cy="6858000" type="screen4x3"/>
  <p:notesSz cx="673576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9062/37366204.57d/0_124eb3_cfc4d6f5_L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4905688"/>
            <a:ext cx="1656184" cy="158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369000"/>
            <a:ext cx="211943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80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240" y="380688"/>
            <a:ext cx="211943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 userDrawn="1"/>
        </p:nvSpPr>
        <p:spPr>
          <a:xfrm>
            <a:off x="0" y="6669000"/>
            <a:ext cx="7569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b="1" kern="1200" dirty="0" err="1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rgbClr val="00B050"/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58410" y="4149080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971600" y="296943"/>
            <a:ext cx="7200800" cy="529375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ПЕДАГОГИЧЕСКИЙ СОВЕТ 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 воспитательной работе</a:t>
            </a:r>
          </a:p>
          <a:p>
            <a:pPr lvl="0">
              <a:spcBef>
                <a:spcPct val="20000"/>
              </a:spcBef>
            </a:pPr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Тема: "Суицид </a:t>
            </a:r>
            <a:r>
              <a:rPr lang="ru-RU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подростковой среде. </a:t>
            </a:r>
          </a:p>
          <a:p>
            <a:pPr lvl="0">
              <a:spcBef>
                <a:spcPct val="20000"/>
              </a:spcBef>
            </a:pPr>
            <a:r>
              <a:rPr lang="ru-RU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Меры  профилактики и предупреждения  подросткового суицида" </a:t>
            </a: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58410" y="4149080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00B050"/>
              </a:solidFill>
              <a:cs typeface="Arial" charset="0"/>
            </a:endParaRPr>
          </a:p>
        </p:txBody>
      </p:sp>
      <p:pic>
        <p:nvPicPr>
          <p:cNvPr id="1026" name="Picture 2" descr="C:\Users\Женя\Desktop\3mpmgk0iOzI.jpg"/>
          <p:cNvPicPr>
            <a:picLocks noChangeAspect="1" noChangeArrowheads="1"/>
          </p:cNvPicPr>
          <p:nvPr/>
        </p:nvPicPr>
        <p:blipFill>
          <a:blip r:embed="rId2" cstate="print"/>
          <a:srcRect l="2302" t="9091" r="997" b="11688"/>
          <a:stretch>
            <a:fillRect/>
          </a:stretch>
        </p:blipFill>
        <p:spPr bwMode="auto">
          <a:xfrm>
            <a:off x="5724128" y="404664"/>
            <a:ext cx="3024336" cy="43924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332656"/>
            <a:ext cx="439248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Школьная служба примирения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детско-взрослая команда по решению конфликтных ситуаций в школе.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 кейсов за 2017-2018 учебный год: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ученик-ученик-учитель-родитель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ученик-родитель.</a:t>
            </a:r>
          </a:p>
          <a:p>
            <a:pPr marL="342900" indent="-34290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году: ученик-ученик.</a:t>
            </a:r>
          </a:p>
          <a:p>
            <a:pPr marL="342900" indent="-34290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 marL="342900" indent="-34290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несвоевременность обращения внимания на ситуацию;</a:t>
            </a:r>
          </a:p>
          <a:p>
            <a:pPr marL="342900" indent="-34290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единство педагогических требований;</a:t>
            </a:r>
          </a:p>
          <a:p>
            <a:pPr marL="342900" indent="-34290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уважение;</a:t>
            </a:r>
          </a:p>
          <a:p>
            <a:pPr marL="342900" indent="-34290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завышенные требования родителей. </a:t>
            </a:r>
          </a:p>
          <a:p>
            <a:pPr marL="342900" indent="-34290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58410" y="4149080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00B050"/>
              </a:solidFill>
              <a:cs typeface="Arial" charset="0"/>
            </a:endParaRPr>
          </a:p>
        </p:txBody>
      </p:sp>
      <p:pic>
        <p:nvPicPr>
          <p:cNvPr id="5" name="Picture 2" descr="C:\Users\Женя\Desktop\давай поговори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2656"/>
            <a:ext cx="4320480" cy="6172363"/>
          </a:xfrm>
          <a:prstGeom prst="rect">
            <a:avLst/>
          </a:prstGeom>
          <a:noFill/>
        </p:spPr>
      </p:pic>
      <p:pic>
        <p:nvPicPr>
          <p:cNvPr id="3075" name="Picture 3" descr="C:\Users\Женя\Desktop\image.jpg"/>
          <p:cNvPicPr>
            <a:picLocks noChangeAspect="1" noChangeArrowheads="1"/>
          </p:cNvPicPr>
          <p:nvPr/>
        </p:nvPicPr>
        <p:blipFill>
          <a:blip r:embed="rId3" cstate="print"/>
          <a:srcRect l="14353" r="16096" b="-3644"/>
          <a:stretch>
            <a:fillRect/>
          </a:stretch>
        </p:blipFill>
        <p:spPr bwMode="auto">
          <a:xfrm>
            <a:off x="323528" y="1628800"/>
            <a:ext cx="4221645" cy="4680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0891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Депрессия – болезнь </a:t>
            </a:r>
            <a:r>
              <a:rPr lang="en-US" sz="2000" b="1" dirty="0" smtClean="0"/>
              <a:t>XXI </a:t>
            </a:r>
            <a:r>
              <a:rPr lang="ru-RU" sz="2000" b="1" dirty="0" smtClean="0"/>
              <a:t>века</a:t>
            </a:r>
            <a:endParaRPr lang="ru-RU" sz="1000" dirty="0" smtClean="0"/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 –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функция экономическая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(как, что и где добыть, чтобы обеспечить ребенка всем необходимым?) – материальный аспект.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12776"/>
            <a:ext cx="45365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Незанятость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перспективы профессионального пути;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Чувство одиночества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(у меня в «ВК» знаете сколько друзей?) или «А мне и так хорошо»;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Неумение дружить, общаться;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Личностные особенности;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Соматическое состояние;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«Туннельное мышление»;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Потеря близкого человека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Насмешки/обиды/травля;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Комплексы;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Подмена ценностей.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08518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Депрессия- это болезнь. И она нуждается в лечении (препараты, психотерапия и т.д., все случаи индивидуальны), также как аппендицит, бронхит, кровотечение, аллергия или сломанная рука. В лечении, а не в советах.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Женя\Desktop\RyCuwGcB6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16832"/>
            <a:ext cx="3884662" cy="38846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65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58410" y="4149080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Женя\Desktop\1111.jpg"/>
          <p:cNvPicPr>
            <a:picLocks noChangeAspect="1" noChangeArrowheads="1"/>
          </p:cNvPicPr>
          <p:nvPr/>
        </p:nvPicPr>
        <p:blipFill>
          <a:blip r:embed="rId2" cstate="print"/>
          <a:srcRect l="3913" t="3673" r="3483" b="3271"/>
          <a:stretch>
            <a:fillRect/>
          </a:stretch>
        </p:blipFill>
        <p:spPr bwMode="auto">
          <a:xfrm>
            <a:off x="323527" y="404663"/>
            <a:ext cx="5616625" cy="6012162"/>
          </a:xfrm>
          <a:prstGeom prst="rect">
            <a:avLst/>
          </a:prstGeom>
          <a:noFill/>
        </p:spPr>
      </p:pic>
      <p:pic>
        <p:nvPicPr>
          <p:cNvPr id="5123" name="Picture 3" descr="C:\Users\Женя\Desktop\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12776"/>
            <a:ext cx="4423156" cy="47624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4221088"/>
            <a:ext cx="6696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Мифы 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буллинге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Подростки – это почти взрослые, и травля закаляет их характер;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Травля – это проявление любви, делающее их сильнее;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Эмоциональное насилие не так сильно, как физическое или сексуальное;</a:t>
            </a:r>
          </a:p>
          <a:p>
            <a:pPr marL="342900" indent="-34290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непременный этап взросления.</a:t>
            </a:r>
          </a:p>
          <a:p>
            <a:pPr marL="342900" indent="-342900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04664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обычное явление, которое разрушает психику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 его дословный перевод означает «драчун, насильник, хулиган». Обозначает термин групповой или индивидуальный террор (различают агрессора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буллер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 жертву).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628800"/>
            <a:ext cx="784887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Физический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побои, намеренное членовредительство. 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Поведенческий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Это бойкот, сплетни (распространение заведомо ложных слухов, выставляющих жертву в невыгодном свете), игнорирование, изоляция в коллективе, интриги, шантаж, вымогательства, создание неприятностей (крадут личные вещи, портят дневник, тетради).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Вербальная агрессия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Выражается в постоянных насмешках,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подколах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, оскорблениях, окриках и даже проклятиях.</a:t>
            </a:r>
          </a:p>
          <a:p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Кибербуллинг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Проявляется в травле при помощи социальных сетей или посылании оскорблений на электронный адрес. Сюда входит съемка и выкладывание неприглядного видео в общий доступ.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5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04664"/>
            <a:ext cx="8136904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сделать уже сегодня?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Начинайте сначала (не пускать ситуацию на самотёк. Сами дети не разберутся, а если и разберутся, то точно не мирным путем. Необходимо жёстко пресекать эпизоды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буллинга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решительно давать понять агрессорам, что такое поведение недопустимо).</a:t>
            </a:r>
          </a:p>
          <a:p>
            <a:pPr marL="342900" indent="-3429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творческих способностей (занятия по интересам (успешность ребенка), в классе КТД, совместные игры, экскурсии, самоуправление и т.п.).</a:t>
            </a:r>
          </a:p>
          <a:p>
            <a:pPr marL="342900" indent="-3429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Избегайте ярлыков.</a:t>
            </a:r>
          </a:p>
          <a:p>
            <a:pPr marL="342900" indent="-3429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Привлекайте общество.</a:t>
            </a:r>
          </a:p>
          <a:p>
            <a:pPr marL="342900" indent="-3429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Введите в расписание сочувствие. 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5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Женя\Desktop\vCMLcPGF1K8.jpg"/>
          <p:cNvPicPr>
            <a:picLocks noChangeAspect="1" noChangeArrowheads="1"/>
          </p:cNvPicPr>
          <p:nvPr/>
        </p:nvPicPr>
        <p:blipFill>
          <a:blip r:embed="rId2" cstate="print"/>
          <a:srcRect l="2771" t="4789" r="3014" b="12604"/>
          <a:stretch>
            <a:fillRect/>
          </a:stretch>
        </p:blipFill>
        <p:spPr bwMode="auto">
          <a:xfrm>
            <a:off x="611560" y="1196752"/>
            <a:ext cx="7344816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65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58410" y="4149080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965005" y="-261702"/>
            <a:ext cx="7200800" cy="55092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учителя в работе с детьми и подростками по профилактике суицидального поведения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Скороспешкина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Надежда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Ивановна                                                                   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Педагог-психолог МАОУ СОШ №30</a:t>
            </a:r>
          </a:p>
        </p:txBody>
      </p:sp>
    </p:spTree>
    <p:extLst>
      <p:ext uri="{BB962C8B-B14F-4D97-AF65-F5344CB8AC3E}">
        <p14:creationId xmlns:p14="http://schemas.microsoft.com/office/powerpoint/2010/main" val="286153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58410" y="4149080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965005" y="-692591"/>
            <a:ext cx="7200800" cy="63709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Первичная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профилактика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Учитель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первичное звено в общении (учитель-ученик-родитель). Наблюдая за учеником, общаясь с ним – он может увидеть признаки проблемного состояния: напряжение, апатию, немотивированную агрессию,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аутодиструктивное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поведение.</a:t>
            </a:r>
          </a:p>
          <a:p>
            <a:pPr lvl="0"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Учитель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может обратить внимание на данную проблему школьного врача, психолога, завуча,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соцпедагога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Подростку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учитель может предложить душевную разъяснительную беседу, в которой прояснит, что видит его состояние и советует обратиться за помощью к специалистам, работающих в школе.</a:t>
            </a:r>
          </a:p>
        </p:txBody>
      </p:sp>
    </p:spTree>
    <p:extLst>
      <p:ext uri="{BB962C8B-B14F-4D97-AF65-F5344CB8AC3E}">
        <p14:creationId xmlns:p14="http://schemas.microsoft.com/office/powerpoint/2010/main" val="192970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58410" y="4149080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539552" y="-15482"/>
            <a:ext cx="8136904" cy="501675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Отметим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что даже  «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диспетчерская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роль приносит свои плоды: 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Во-первых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это уже акт внимания к ребенку и участия, столь важный в состоянии психического затруднения. Подросток замечает, что им интересуются, хотят помочь, он не безразличен учителю.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Во-вторых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ребенок не имеет опыта глубокого самоанализа и плохо представляет, что с ним происходит, что с этим делать. При этом сама беседа может содержать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элементы просвещения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что такое его страдание, как оно протекает, с кем случается, какие опрометчивые действия совершаются в таких состояниях, в чём выражается психологическая помощь. И что с ним будет делать специалист. Наивность подростка так велика, что они считают свои проблемы редкостными, уникальными. Педагог пояснит, что такие проблемы переживали многие люди. В ментальности нашей страны услуги психолога и психиатра зачастую пугают. Подростку можно объяснить, что обращение к специалистам такого профиля это показатель хорошего интеллекта. Можно воспользоваться подражательностью подростков и указать им образцы поведения европейцев и американцев: там люди консультируются с психологами в каждой сложной или ответственной ситуацией жизненного выбора. Подростки сами видят такие примеры в западных фильмах и могут принять это за эталон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127294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Трудности подросткового возраста: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Подросток одержим электронными устройствами.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Подросток враждебен к родителям.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Подросток быстро выходит из себя.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Подросток не говорит правду.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Подросток приходит поздно.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Подросток выбирает плохих друзей.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Подросток употребляет алкоголь и т.д.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6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Рекомендации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педагогам по ведению беседы с детьми с деструктивным поведением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Первый разговор стоит проводить в случае, если вы уверены, что ваши подозрения не напрасны.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Разговор должен быть абсолютно спокойным, ни в коем случае нельзя повышать голос – такой способ не будет иметь необходимого результата, так как ребенок, ощущая недоверие или враждебность, ничего не расскажет или же, напротив, совершит то, что задумал.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то же время вам следует говорить уверенно. Это даст ребенку ощущение, что ему есть на кого опереться, что рядом есть доброжелательный любящий человек, который готов прийти на помощь.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Следует показать ребенку, что несмотря ни на что,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вы готовы помочь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ему справиться с возникающими трудностями.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Конечной целью разговора должна стать договоренность с ребенком о том, что он начнет посещать консультации психолога. Пример: «Мы готовы тебе помочь во всем, ты можешь обращаться к нам в любое время. И все же нам  кажется, что тебе стоит обратиться за помощью к специалисту, который имеет опыт решения таких вопросов».</a:t>
            </a:r>
          </a:p>
        </p:txBody>
      </p:sp>
    </p:spTree>
    <p:extLst>
      <p:ext uri="{BB962C8B-B14F-4D97-AF65-F5344CB8AC3E}">
        <p14:creationId xmlns:p14="http://schemas.microsoft.com/office/powerpoint/2010/main" val="376355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19" y="684605"/>
            <a:ext cx="6827193" cy="590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2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образом, участие педагога в помощи проблемному ребёнку имеет вполне обозримые границы и может принести ощутимые плоды. Важно лишь вложить в такую работу немного искреннего сочувствия и душевного тепла. Включите «Душевное зрение». 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5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395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6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09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Социальные партнеры МАОУ СОШ № 30 г. Томска: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профилактики и социальной адаптации «Семья».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7132637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238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Территориальная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служба примирения г. Томска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08920"/>
            <a:ext cx="6553200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88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Ресурсный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центр «Согласие» (проект 7 шагов к перезагрузке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4.КДН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ЗП, ОП№ 2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96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58410" y="4149080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1043608" y="1608475"/>
            <a:ext cx="7200800" cy="236988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Терпеть нельзя действовать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где будем ставить запятую?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Башлыкова Евгения Андреевна                               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педагог-психолог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МАОУ СОШ №30</a:t>
            </a:r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58410" y="4149080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052736"/>
            <a:ext cx="727280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Тематика городских мероприятий: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Семинар «Профилактика суицидов и суицидальных проявлений у детей и подростков» (специалисты ТКПБ)</a:t>
            </a:r>
          </a:p>
          <a:p>
            <a:pPr marL="457200" indent="-4572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Семинар «Проблемы жестокого обращения с детьми в современном обществе и пути их решения»  (специалисты центра «Семья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457200" indent="-4572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Работа на постоянной основе территориальной службы примирения г. Томска (АНО «Согласие»)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76672"/>
            <a:ext cx="820891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Наиболее типичные мотивы суицидального поведения подростков: </a:t>
            </a:r>
          </a:p>
          <a:p>
            <a:pPr algn="ctr"/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переживания обиды, 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одиночество, 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отчужденность, 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утрата одного из родителей, 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их развод или уход из семьи одного из родителей,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Появление нового члена семьи брат/сестра, мачеха/отчим,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неразделенная любовь, 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ревность, чувство вины, 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оскорбленное самолюбие, 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страх наказания, 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желание отомстить, злоба, 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сексуальные эксцессы, 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подражание кумиру или сверстнику, покончившему жизнь самоубийством.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5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Конфликт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столкновение противоположно направленных целей, интересов, позиций, мнений или взглядов участников взаимодействия.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844824"/>
          <a:ext cx="8064897" cy="4754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2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Учитель-Ученик:</a:t>
                      </a:r>
                    </a:p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отсутствие в единстве педагогических требований;</a:t>
                      </a:r>
                    </a:p>
                    <a:p>
                      <a:pPr algn="ctr"/>
                      <a:endParaRPr lang="ru-RU" sz="12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чрезмерное количество требований;</a:t>
                      </a:r>
                    </a:p>
                    <a:p>
                      <a:pPr algn="ctr"/>
                      <a:endParaRPr lang="ru-RU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непостоянство требований;</a:t>
                      </a:r>
                    </a:p>
                    <a:p>
                      <a:pPr algn="ctr"/>
                      <a:endParaRPr lang="ru-RU" sz="12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личные качества учителя или ученика;</a:t>
                      </a:r>
                    </a:p>
                    <a:p>
                      <a:pPr algn="ctr"/>
                      <a:endParaRPr lang="ru-RU" sz="12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уважение. 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Ученик-Ученик: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борьба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авторитет;</a:t>
                      </a:r>
                    </a:p>
                    <a:p>
                      <a:endParaRPr lang="ru-RU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соперничество;</a:t>
                      </a:r>
                    </a:p>
                    <a:p>
                      <a:endParaRPr lang="ru-RU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обман;</a:t>
                      </a:r>
                    </a:p>
                    <a:p>
                      <a:endParaRPr lang="ru-RU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сплетни;</a:t>
                      </a:r>
                    </a:p>
                    <a:p>
                      <a:endParaRPr lang="ru-RU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обиды;</a:t>
                      </a:r>
                    </a:p>
                    <a:p>
                      <a:endParaRPr lang="ru-RU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личная неприязнь;</a:t>
                      </a:r>
                    </a:p>
                    <a:p>
                      <a:endParaRPr lang="ru-RU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симпатия без взаимности.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Ученик-Семья:</a:t>
                      </a: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разные взгляды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воспитание;</a:t>
                      </a:r>
                    </a:p>
                    <a:p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уважение к ребенку;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завышенные </a:t>
                      </a:r>
                    </a:p>
                    <a:p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требования;</a:t>
                      </a:r>
                    </a:p>
                    <a:p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ситуация семьи;</a:t>
                      </a:r>
                    </a:p>
                    <a:p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потеря авторитетного близкого.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2" descr="C:\Users\Женя\Desktop\k8gFS-BDyl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32656"/>
            <a:ext cx="1913593" cy="18448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65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50"/>
      </a:hlink>
      <a:folHlink>
        <a:srgbClr val="00B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1252</Words>
  <Application>Microsoft Office PowerPoint</Application>
  <PresentationFormat>Экран (4:3)</PresentationFormat>
  <Paragraphs>175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Alexandra Zeferino One</vt:lpstr>
      <vt:lpstr>Arial</vt:lpstr>
      <vt:lpstr>Calibri</vt:lpstr>
      <vt:lpstr>Times New Roman</vt:lpstr>
      <vt:lpstr>Тема Office</vt:lpstr>
      <vt:lpstr>Презентация PowerPoint</vt:lpstr>
      <vt:lpstr>Трудности подросткового возраста:</vt:lpstr>
      <vt:lpstr>Социальные партнеры МАОУ СОШ № 30 г. Томска: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Экологический-1</dc:title>
  <dc:creator>Фокина Лидия Петровна</dc:creator>
  <cp:keywords>Шаблон презентации</cp:keywords>
  <cp:lastModifiedBy>Евгения Андреевна Башлыкова</cp:lastModifiedBy>
  <cp:revision>52</cp:revision>
  <dcterms:created xsi:type="dcterms:W3CDTF">2017-02-23T13:11:39Z</dcterms:created>
  <dcterms:modified xsi:type="dcterms:W3CDTF">2019-02-25T08:55:46Z</dcterms:modified>
</cp:coreProperties>
</file>