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2" r:id="rId5"/>
    <p:sldId id="260" r:id="rId6"/>
    <p:sldId id="261" r:id="rId7"/>
    <p:sldId id="259" r:id="rId8"/>
    <p:sldId id="265" r:id="rId9"/>
    <p:sldId id="266" r:id="rId10"/>
    <p:sldId id="264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62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3"/>
  <c:chart>
    <c:title>
      <c:layout/>
      <c:overlay val="1"/>
    </c:title>
    <c:autoTitleDeleted val="0"/>
    <c:plotArea>
      <c:layout/>
      <c:lineChart>
        <c:grouping val="stacked"/>
        <c:varyColors val="1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27968"/>
        <c:axId val="35336192"/>
      </c:lineChart>
      <c:catAx>
        <c:axId val="35027968"/>
        <c:scaling>
          <c:orientation val="minMax"/>
        </c:scaling>
        <c:delete val="1"/>
        <c:axPos val="b"/>
        <c:majorTickMark val="cross"/>
        <c:minorTickMark val="cross"/>
        <c:tickLblPos val="nextTo"/>
        <c:crossAx val="35336192"/>
        <c:crosses val="autoZero"/>
        <c:auto val="1"/>
        <c:lblAlgn val="ctr"/>
        <c:lblOffset val="100"/>
        <c:noMultiLvlLbl val="1"/>
      </c:catAx>
      <c:valAx>
        <c:axId val="35336192"/>
        <c:scaling>
          <c:orientation val="minMax"/>
        </c:scaling>
        <c:delete val="1"/>
        <c:axPos val="l"/>
        <c:numFmt formatCode="General" sourceLinked="1"/>
        <c:majorTickMark val="cross"/>
        <c:minorTickMark val="cross"/>
        <c:tickLblPos val="nextTo"/>
        <c:crossAx val="350279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индекс 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85</c:v>
                </c:pt>
                <c:pt idx="1">
                  <c:v>50</c:v>
                </c:pt>
                <c:pt idx="2">
                  <c:v>92</c:v>
                </c:pt>
                <c:pt idx="3">
                  <c:v>85</c:v>
                </c:pt>
                <c:pt idx="4">
                  <c:v>92</c:v>
                </c:pt>
                <c:pt idx="5">
                  <c:v>96</c:v>
                </c:pt>
                <c:pt idx="6">
                  <c:v>100</c:v>
                </c:pt>
                <c:pt idx="7">
                  <c:v>77</c:v>
                </c:pt>
                <c:pt idx="8">
                  <c:v>78</c:v>
                </c:pt>
                <c:pt idx="9">
                  <c:v>63</c:v>
                </c:pt>
                <c:pt idx="10">
                  <c:v>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9331712"/>
        <c:axId val="79377152"/>
        <c:axId val="0"/>
      </c:bar3DChart>
      <c:catAx>
        <c:axId val="79331712"/>
        <c:scaling>
          <c:orientation val="minMax"/>
        </c:scaling>
        <c:delete val="0"/>
        <c:axPos val="b"/>
        <c:majorTickMark val="out"/>
        <c:minorTickMark val="none"/>
        <c:tickLblPos val="nextTo"/>
        <c:crossAx val="79377152"/>
        <c:crosses val="autoZero"/>
        <c:auto val="1"/>
        <c:lblAlgn val="ctr"/>
        <c:lblOffset val="100"/>
        <c:noMultiLvlLbl val="0"/>
      </c:catAx>
      <c:valAx>
        <c:axId val="79377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3317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6835" y="142852"/>
            <a:ext cx="8621445" cy="64940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Анализ индекса здоровья в группе </a:t>
            </a:r>
          </a:p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реднего  дошкольного возраста «Б»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2016 год</a:t>
            </a:r>
          </a:p>
          <a:p>
            <a:pPr algn="ctr"/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Воспитатели: Исаева Л.В.</a:t>
            </a:r>
          </a:p>
          <a:p>
            <a:pPr algn="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Видик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Л.В.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" y="0"/>
            <a:ext cx="91685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Users\людмила\Desktop\gRQzdsKA3L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4788024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Users\людмила\Desktop\YgXHqis5eFg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4"/>
          <a:stretch/>
        </p:blipFill>
        <p:spPr bwMode="auto">
          <a:xfrm>
            <a:off x="4788024" y="252758"/>
            <a:ext cx="4321961" cy="375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351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" y="0"/>
            <a:ext cx="91685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Гуля\Desktop\фото-яяя\дет.сад-работа\IMG_39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836712"/>
            <a:ext cx="5904656" cy="4582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153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591040"/>
              </p:ext>
            </p:extLst>
          </p:nvPr>
        </p:nvGraphicFramePr>
        <p:xfrm>
          <a:off x="161178" y="886029"/>
          <a:ext cx="8678768" cy="5671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87"/>
                <a:gridCol w="1271888"/>
                <a:gridCol w="1720790"/>
                <a:gridCol w="1571156"/>
                <a:gridCol w="1047438"/>
                <a:gridCol w="1122255"/>
                <a:gridCol w="1122254"/>
              </a:tblGrid>
              <a:tr h="1109244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Месяц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случаев прост.</a:t>
                      </a:r>
                      <a:r>
                        <a:rPr lang="ru-RU" baseline="0" dirty="0" smtClean="0"/>
                        <a:t> заболев.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</a:p>
                    <a:p>
                      <a:r>
                        <a:rPr lang="ru-RU" dirty="0" smtClean="0"/>
                        <a:t>детей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Индекс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болело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Сред. Посещаемость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rowSpan="8">
                  <a:txBody>
                    <a:bodyPr/>
                    <a:lstStyle/>
                    <a:p>
                      <a:r>
                        <a:rPr lang="ru-RU" dirty="0" smtClean="0"/>
                        <a:t>             2я</a:t>
                      </a:r>
                      <a:r>
                        <a:rPr lang="ru-RU" baseline="0" dirty="0" smtClean="0"/>
                        <a:t> младшая </a:t>
                      </a:r>
                      <a:r>
                        <a:rPr lang="ru-RU" dirty="0" smtClean="0"/>
                        <a:t> группа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Январь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11,2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Март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Апрель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Май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Июнь</a:t>
                      </a:r>
                      <a:r>
                        <a:rPr lang="ru-RU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Июль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Август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rowSpan="3">
                  <a:txBody>
                    <a:bodyPr/>
                    <a:lstStyle/>
                    <a:p>
                      <a:r>
                        <a:rPr lang="ru-RU" dirty="0" smtClean="0"/>
                        <a:t>Средняя группа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86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9545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835696" y="46166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Количество случаев простудных заболеваний по месяцам</a:t>
            </a:r>
            <a:endParaRPr lang="ru-RU" sz="2400" b="1" dirty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82" y="0"/>
            <a:ext cx="91884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455278452"/>
              </p:ext>
            </p:extLst>
          </p:nvPr>
        </p:nvGraphicFramePr>
        <p:xfrm>
          <a:off x="964381" y="2420888"/>
          <a:ext cx="7215238" cy="1567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71472" y="5000636"/>
            <a:ext cx="750099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24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250" y="198901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Показатели индекс здоровья</a:t>
            </a:r>
          </a:p>
          <a:p>
            <a:pPr algn="ctr"/>
            <a:r>
              <a:rPr lang="ru-RU" sz="32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 2016 год (январь - ноябрь)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208308603"/>
              </p:ext>
            </p:extLst>
          </p:nvPr>
        </p:nvGraphicFramePr>
        <p:xfrm>
          <a:off x="323528" y="1397000"/>
          <a:ext cx="8568952" cy="498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2044005"/>
            <a:ext cx="7776864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Дыхательная гимнастика 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b="1" kern="0" dirty="0" err="1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8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или динамические паузы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для снятия напряжения  глаз 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для развития мелкой моторики рук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b="1" kern="0" dirty="0" err="1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sz="2800" b="1" kern="0" dirty="0">
              <a:solidFill>
                <a:srgbClr val="7030A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Самомассаж и точечный массаж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474345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В НОД с дошкольниками  используем различные </a:t>
            </a:r>
            <a:r>
              <a:rPr kumimoji="0" lang="ru-RU" sz="32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здоровьесберегающие</a:t>
            </a: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 приемы</a:t>
            </a:r>
            <a:endParaRPr kumimoji="0" lang="ru-RU" sz="2000" b="0" i="1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3652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788" y="332656"/>
            <a:ext cx="83884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 charset="0"/>
                <a:ea typeface="+mj-ea"/>
                <a:cs typeface="+mj-cs"/>
              </a:rPr>
              <a:t>Оздоровительные – технологии, направленные на решение задач укрепления физического здоровья ребенка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996952"/>
            <a:ext cx="68407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sz="3200" b="1" dirty="0">
                <a:solidFill>
                  <a:srgbClr val="7030A0"/>
                </a:solidFill>
                <a:latin typeface="Tahoma" charset="0"/>
              </a:rPr>
              <a:t>физическая подготовка;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sz="3200" b="1" dirty="0" smtClean="0">
                <a:solidFill>
                  <a:srgbClr val="7030A0"/>
                </a:solidFill>
                <a:latin typeface="Tahoma" charset="0"/>
              </a:rPr>
              <a:t>закаливание</a:t>
            </a:r>
            <a:r>
              <a:rPr lang="ru-RU" sz="3200" b="1" dirty="0">
                <a:solidFill>
                  <a:srgbClr val="7030A0"/>
                </a:solidFill>
                <a:latin typeface="Tahoma" charset="0"/>
              </a:rPr>
              <a:t>;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sz="3200" b="1" dirty="0">
                <a:solidFill>
                  <a:srgbClr val="7030A0"/>
                </a:solidFill>
                <a:latin typeface="Tahoma" charset="0"/>
              </a:rPr>
              <a:t> гимнастика;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sz="3200" b="1" dirty="0">
                <a:solidFill>
                  <a:srgbClr val="7030A0"/>
                </a:solidFill>
                <a:latin typeface="Tahoma" charset="0"/>
              </a:rPr>
              <a:t> массаж.</a:t>
            </a:r>
            <a:endParaRPr lang="ru-RU" sz="3200" b="1" dirty="0">
              <a:solidFill>
                <a:srgbClr val="7030A0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08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594" y="-16844"/>
            <a:ext cx="91685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592" y="260648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Физкультминутки проводятся в различных формах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6370" y="1772816"/>
            <a:ext cx="8504102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3200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Упражнения общеразвивающего воздействия</a:t>
            </a:r>
          </a:p>
          <a:p>
            <a:pPr marL="571500" lvl="0" indent="-5715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3200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Подвижные игры</a:t>
            </a:r>
          </a:p>
          <a:p>
            <a:pPr marL="571500" lvl="0" indent="-5715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3200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Дидактические игры с разными движениями</a:t>
            </a:r>
          </a:p>
          <a:p>
            <a:pPr marL="571500" lvl="0" indent="-5715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3200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Танцевальные движения</a:t>
            </a:r>
          </a:p>
          <a:p>
            <a:pPr marL="571500" lvl="0" indent="-5715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454C6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3200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</a:rPr>
              <a:t>Игровые упражнения</a:t>
            </a:r>
            <a:endParaRPr lang="ru-RU" sz="3200" b="1" i="1" kern="0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472497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документы 2016-2017\фото\дети 2015-2016\24o7sIId7B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761" y="692696"/>
            <a:ext cx="388741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документы 2016-2017\фото\дети 2015-2016\1ddpmW8fsa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84" y="1938586"/>
            <a:ext cx="352839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3251" y="332656"/>
            <a:ext cx="38587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Прогулка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" y="0"/>
            <a:ext cx="91685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Users\людмила\Desktop\2YvjaXSmUQ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17" y="512676"/>
            <a:ext cx="712879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263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E:\Users\людмил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" y="0"/>
            <a:ext cx="91685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документы 2016-2017\фото\дети 2015-2016\vWw2qM9p3E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97"/>
          <a:stretch/>
        </p:blipFill>
        <p:spPr bwMode="auto">
          <a:xfrm>
            <a:off x="5652120" y="76984"/>
            <a:ext cx="3491880" cy="335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дети 2015-2016\_TCak64NVL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984"/>
            <a:ext cx="417544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Users\людмила\Desktop\3MAQlH8SqwI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84"/>
          <a:stretch/>
        </p:blipFill>
        <p:spPr bwMode="auto">
          <a:xfrm>
            <a:off x="1691680" y="3140969"/>
            <a:ext cx="6096000" cy="363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82483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191</TotalTime>
  <Words>187</Words>
  <Application>Microsoft Office PowerPoint</Application>
  <PresentationFormat>Экран (4:3)</PresentationFormat>
  <Paragraphs>111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людмила</cp:lastModifiedBy>
  <cp:revision>19</cp:revision>
  <dcterms:created xsi:type="dcterms:W3CDTF">2016-12-01T11:20:57Z</dcterms:created>
  <dcterms:modified xsi:type="dcterms:W3CDTF">2016-12-11T18:22:14Z</dcterms:modified>
</cp:coreProperties>
</file>