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</p:sldMasterIdLst>
  <p:sldIdLst>
    <p:sldId id="271" r:id="rId5"/>
    <p:sldId id="270" r:id="rId6"/>
    <p:sldId id="272" r:id="rId7"/>
    <p:sldId id="295" r:id="rId8"/>
    <p:sldId id="288" r:id="rId9"/>
    <p:sldId id="289" r:id="rId10"/>
    <p:sldId id="290" r:id="rId11"/>
    <p:sldId id="296" r:id="rId12"/>
    <p:sldId id="274" r:id="rId13"/>
    <p:sldId id="275" r:id="rId14"/>
    <p:sldId id="276" r:id="rId15"/>
    <p:sldId id="277" r:id="rId16"/>
    <p:sldId id="278" r:id="rId17"/>
    <p:sldId id="292" r:id="rId18"/>
    <p:sldId id="282" r:id="rId19"/>
    <p:sldId id="281" r:id="rId20"/>
    <p:sldId id="280" r:id="rId21"/>
    <p:sldId id="294" r:id="rId22"/>
    <p:sldId id="293" r:id="rId23"/>
    <p:sldId id="283" r:id="rId24"/>
    <p:sldId id="285" r:id="rId25"/>
    <p:sldId id="284" r:id="rId26"/>
    <p:sldId id="286" r:id="rId27"/>
    <p:sldId id="297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6468" autoAdjust="0"/>
  </p:normalViewPr>
  <p:slideViewPr>
    <p:cSldViewPr>
      <p:cViewPr varScale="1">
        <p:scale>
          <a:sx n="50" d="100"/>
          <a:sy n="50" d="100"/>
        </p:scale>
        <p:origin x="1782" y="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26198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3757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96435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75740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58304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0575308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2324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33536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795000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052800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7397694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668535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61376047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078030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995812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996450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434593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86610042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13828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014795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641443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30147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16586961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50044228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80754137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910388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460588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986935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773802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68758041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378743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315331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09162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395241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9591903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94689421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63488127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116744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66103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6715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51107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139183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2872415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742004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powerpointstyles.com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hyperlink" Target="http://www.powerpointstyles.com/" TargetMode="Externa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hyperlink" Target="http://www.powerpointstyles.com/" TargetMode="Externa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1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hyperlink" Target="http://www.powerpointstyles.com/" TargetMode="Externa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2" name="Text Box 28"/>
          <p:cNvSpPr txBox="1">
            <a:spLocks noChangeArrowheads="1"/>
          </p:cNvSpPr>
          <p:nvPr userDrawn="1"/>
        </p:nvSpPr>
        <p:spPr bwMode="auto">
          <a:xfrm>
            <a:off x="3348038" y="6237288"/>
            <a:ext cx="2990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  <a:hlinkClick r:id="rId13"/>
              </a:rPr>
              <a:t>Free Powerpoint Templates</a:t>
            </a: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pic>
        <p:nvPicPr>
          <p:cNvPr id="1051" name="Picture 27" descr="nb v rufghjfg"/>
          <p:cNvPicPr>
            <a:picLocks noChangeAspect="1" noChangeArrowheads="1"/>
          </p:cNvPicPr>
          <p:nvPr userDrawn="1"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32" name="Text Box 8"/>
          <p:cNvSpPr txBox="1">
            <a:spLocks noChangeArrowheads="1"/>
          </p:cNvSpPr>
          <p:nvPr userDrawn="1"/>
        </p:nvSpPr>
        <p:spPr bwMode="auto">
          <a:xfrm>
            <a:off x="7962900" y="6375400"/>
            <a:ext cx="1073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Page </a:t>
            </a:r>
            <a:fld id="{F9A3E7B4-CB2C-4CCF-8917-5C67040590BB}" type="slidenum">
              <a:rPr kumimoji="0" lang="fr-FR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r-FR" sz="18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83087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2" name="Text Box 28"/>
          <p:cNvSpPr txBox="1">
            <a:spLocks noChangeArrowheads="1"/>
          </p:cNvSpPr>
          <p:nvPr userDrawn="1"/>
        </p:nvSpPr>
        <p:spPr bwMode="auto">
          <a:xfrm>
            <a:off x="3348038" y="6237288"/>
            <a:ext cx="2990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  <a:hlinkClick r:id="rId13"/>
              </a:rPr>
              <a:t>Free Powerpoint Templates</a:t>
            </a: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pic>
        <p:nvPicPr>
          <p:cNvPr id="1051" name="Picture 27" descr="nb v rufghjfg"/>
          <p:cNvPicPr>
            <a:picLocks noChangeAspect="1" noChangeArrowheads="1"/>
          </p:cNvPicPr>
          <p:nvPr userDrawn="1"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32" name="Text Box 8"/>
          <p:cNvSpPr txBox="1">
            <a:spLocks noChangeArrowheads="1"/>
          </p:cNvSpPr>
          <p:nvPr userDrawn="1"/>
        </p:nvSpPr>
        <p:spPr bwMode="auto">
          <a:xfrm>
            <a:off x="7962900" y="6375400"/>
            <a:ext cx="1073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Page </a:t>
            </a:r>
            <a:fld id="{F9A3E7B4-CB2C-4CCF-8917-5C67040590BB}" type="slidenum">
              <a:rPr kumimoji="0" lang="fr-FR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r-FR" sz="18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4826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2" name="Text Box 28"/>
          <p:cNvSpPr txBox="1">
            <a:spLocks noChangeArrowheads="1"/>
          </p:cNvSpPr>
          <p:nvPr userDrawn="1"/>
        </p:nvSpPr>
        <p:spPr bwMode="auto">
          <a:xfrm>
            <a:off x="3348038" y="6237288"/>
            <a:ext cx="2990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  <a:hlinkClick r:id="rId13"/>
              </a:rPr>
              <a:t>Free Powerpoint Templates</a:t>
            </a: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pic>
        <p:nvPicPr>
          <p:cNvPr id="1051" name="Picture 27" descr="nb v rufghjfg"/>
          <p:cNvPicPr>
            <a:picLocks noChangeAspect="1" noChangeArrowheads="1"/>
          </p:cNvPicPr>
          <p:nvPr userDrawn="1"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32" name="Text Box 8"/>
          <p:cNvSpPr txBox="1">
            <a:spLocks noChangeArrowheads="1"/>
          </p:cNvSpPr>
          <p:nvPr userDrawn="1"/>
        </p:nvSpPr>
        <p:spPr bwMode="auto">
          <a:xfrm>
            <a:off x="7962900" y="6375400"/>
            <a:ext cx="1073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Page </a:t>
            </a:r>
            <a:fld id="{F9A3E7B4-CB2C-4CCF-8917-5C67040590BB}" type="slidenum">
              <a:rPr kumimoji="0" lang="fr-FR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r-FR" sz="18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0002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2" name="Text Box 28"/>
          <p:cNvSpPr txBox="1">
            <a:spLocks noChangeArrowheads="1"/>
          </p:cNvSpPr>
          <p:nvPr userDrawn="1"/>
        </p:nvSpPr>
        <p:spPr bwMode="auto">
          <a:xfrm>
            <a:off x="3348038" y="6237288"/>
            <a:ext cx="2990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  <a:hlinkClick r:id="rId13"/>
              </a:rPr>
              <a:t>Free Powerpoint Templates</a:t>
            </a: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pic>
        <p:nvPicPr>
          <p:cNvPr id="1051" name="Picture 27" descr="nb v rufghjfg"/>
          <p:cNvPicPr>
            <a:picLocks noChangeAspect="1" noChangeArrowheads="1"/>
          </p:cNvPicPr>
          <p:nvPr userDrawn="1"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32" name="Text Box 8"/>
          <p:cNvSpPr txBox="1">
            <a:spLocks noChangeArrowheads="1"/>
          </p:cNvSpPr>
          <p:nvPr userDrawn="1"/>
        </p:nvSpPr>
        <p:spPr bwMode="auto">
          <a:xfrm>
            <a:off x="7962900" y="6375400"/>
            <a:ext cx="1073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Page </a:t>
            </a:r>
            <a:fld id="{F9A3E7B4-CB2C-4CCF-8917-5C67040590BB}" type="slidenum">
              <a:rPr kumimoji="0" lang="fr-FR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r-FR" sz="18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5041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powerpointstyles.com/" TargetMode="Externa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1" name="Text Box 23"/>
          <p:cNvSpPr txBox="1">
            <a:spLocks noChangeArrowheads="1"/>
          </p:cNvSpPr>
          <p:nvPr/>
        </p:nvSpPr>
        <p:spPr bwMode="auto">
          <a:xfrm>
            <a:off x="3348038" y="6237288"/>
            <a:ext cx="2990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  <a:hlinkClick r:id="rId2"/>
              </a:rPr>
              <a:t>Free Powerpoint Templates</a:t>
            </a: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pic>
        <p:nvPicPr>
          <p:cNvPr id="2070" name="Picture 22" descr="bvcb dfbvcdf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0" y="0"/>
            <a:ext cx="9144000" cy="7073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80000" tIns="180000" rIns="180000" bIns="18000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2000" b="0" i="0" u="none" strike="noStrike" kern="1200" cap="none" spc="0" normalizeH="0" baseline="0" noProof="0" dirty="0">
              <a:ln>
                <a:noFill/>
              </a:ln>
              <a:solidFill>
                <a:srgbClr val="023CB1"/>
              </a:solidFill>
              <a:effectLst/>
              <a:uLnTx/>
              <a:uFillTx/>
              <a:latin typeface="Arbat-Bold" pitchFamily="2" charset="0"/>
              <a:ea typeface="+mn-ea"/>
              <a:cs typeface="Arial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bat-Bold" pitchFamily="2" charset="0"/>
                <a:ea typeface="+mn-ea"/>
                <a:cs typeface="Arial" charset="0"/>
              </a:rPr>
              <a:t>Из опыта работы </a:t>
            </a:r>
            <a:r>
              <a:rPr kumimoji="0" lang="ru-RU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bat-Bold" pitchFamily="2" charset="0"/>
                <a:ea typeface="+mn-ea"/>
                <a:cs typeface="Arial" charset="0"/>
              </a:rPr>
              <a:t>Андрушко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bat-Bold" pitchFamily="2" charset="0"/>
                <a:ea typeface="+mn-ea"/>
                <a:cs typeface="Arial" charset="0"/>
              </a:rPr>
              <a:t> Людмилы Алексеевны,</a:t>
            </a:r>
            <a:b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bat-Bold" pitchFamily="2" charset="0"/>
                <a:ea typeface="+mn-ea"/>
                <a:cs typeface="Arial" charset="0"/>
              </a:rPr>
            </a:b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bat-Bold" pitchFamily="2" charset="0"/>
                <a:ea typeface="+mn-ea"/>
                <a:cs typeface="Arial" charset="0"/>
              </a:rPr>
              <a:t>воспитателя первой квалификационной категории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bat-Bold" pitchFamily="2" charset="0"/>
                <a:ea typeface="+mn-ea"/>
                <a:cs typeface="Arial" charset="0"/>
              </a:rPr>
              <a:t>МБДОУ «Детский сад№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bat-Bold" pitchFamily="2" charset="0"/>
                <a:ea typeface="+mn-ea"/>
                <a:cs typeface="Arial" charset="0"/>
              </a:rPr>
              <a:t>6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bat-Bold" pitchFamily="2" charset="0"/>
                <a:ea typeface="+mn-ea"/>
                <a:cs typeface="Arial" charset="0"/>
              </a:rPr>
              <a:t> «Белоснежка»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>
                    <a:lumMod val="75000"/>
                  </a:srgbClr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/>
            </a:r>
            <a:b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>
                    <a:lumMod val="75000"/>
                  </a:srgbClr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</a:b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rgbClr val="000000">
                  <a:lumMod val="75000"/>
                </a:srgb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</a:srgbClr>
              </a:solidFill>
              <a:effectLst/>
              <a:uLnTx/>
              <a:uFillTx/>
              <a:latin typeface="Arbat-Bold" pitchFamily="2" charset="0"/>
              <a:ea typeface="+mn-ea"/>
              <a:cs typeface="Arial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rgbClr val="000000">
                  <a:lumMod val="75000"/>
                </a:srgbClr>
              </a:solidFill>
              <a:effectLst/>
              <a:uLnTx/>
              <a:uFillTx/>
              <a:latin typeface="Arbat-Bold" pitchFamily="2" charset="0"/>
              <a:ea typeface="+mn-ea"/>
              <a:cs typeface="Arial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</a:srgbClr>
              </a:solidFill>
              <a:effectLst/>
              <a:uLnTx/>
              <a:uFillTx/>
              <a:latin typeface="Arbat-Bold" pitchFamily="2" charset="0"/>
              <a:ea typeface="+mn-ea"/>
              <a:cs typeface="Arial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</a:srgbClr>
              </a:solidFill>
              <a:effectLst/>
              <a:uLnTx/>
              <a:uFillTx/>
              <a:latin typeface="Arbat-Bold" pitchFamily="2" charset="0"/>
              <a:ea typeface="+mn-ea"/>
              <a:cs typeface="Arial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</a:srgbClr>
              </a:solidFill>
              <a:effectLst/>
              <a:uLnTx/>
              <a:uFillTx/>
              <a:latin typeface="Arbat-Bold" pitchFamily="2" charset="0"/>
              <a:ea typeface="+mn-ea"/>
              <a:cs typeface="Arial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rgbClr val="000000">
                  <a:lumMod val="75000"/>
                </a:srgbClr>
              </a:solidFill>
              <a:effectLst/>
              <a:uLnTx/>
              <a:uFillTx/>
              <a:latin typeface="Arbat-Bold" pitchFamily="2" charset="0"/>
              <a:ea typeface="+mn-ea"/>
              <a:cs typeface="Arial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Arbat-Bold" pitchFamily="2" charset="0"/>
                <a:ea typeface="+mn-ea"/>
                <a:cs typeface="Arial" charset="0"/>
              </a:rPr>
              <a:t>«Влияние пальчиковой</a:t>
            </a:r>
            <a:r>
              <a:rPr kumimoji="0" lang="ru-RU" sz="4400" b="1" i="0" u="none" strike="noStrike" kern="1200" cap="none" spc="0" normalizeH="0" noProof="0" dirty="0" smtClean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Arbat-Bold" pitchFamily="2" charset="0"/>
                <a:ea typeface="+mn-ea"/>
                <a:cs typeface="Arial" charset="0"/>
              </a:rPr>
              <a:t> гимнастики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Arbat-Bold" pitchFamily="2" charset="0"/>
                <a:ea typeface="+mn-ea"/>
                <a:cs typeface="Arial" charset="0"/>
              </a:rPr>
              <a:t> на развития речи дошкольников»</a:t>
            </a:r>
            <a:endParaRPr kumimoji="0" lang="fr-FR" sz="4400" b="1" i="1" u="none" strike="noStrike" kern="1200" cap="none" spc="0" normalizeH="0" baseline="0" noProof="0" dirty="0">
              <a:ln>
                <a:noFill/>
              </a:ln>
              <a:solidFill>
                <a:srgbClr val="CC0000"/>
              </a:solidFill>
              <a:effectLst/>
              <a:uLnTx/>
              <a:uFillTx/>
              <a:latin typeface="Arbat-Bold" pitchFamily="2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6305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60648"/>
            <a:ext cx="8424936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b="1" dirty="0">
                <a:solidFill>
                  <a:srgbClr val="00B0F0"/>
                </a:solidFill>
                <a:cs typeface="Times New Roman" panose="02020603050405020304" pitchFamily="18" charset="0"/>
              </a:rPr>
              <a:t>Что же такое  </a:t>
            </a:r>
            <a:r>
              <a:rPr lang="ru-RU" sz="4000" b="1" dirty="0">
                <a:solidFill>
                  <a:srgbClr val="FFFF00"/>
                </a:solidFill>
                <a:cs typeface="Times New Roman" panose="02020603050405020304" pitchFamily="18" charset="0"/>
              </a:rPr>
              <a:t>Биоэнергопластика?</a:t>
            </a:r>
            <a:r>
              <a:rPr lang="ru-RU" sz="4000" b="1" dirty="0">
                <a:solidFill>
                  <a:srgbClr val="FF0000"/>
                </a:solidFill>
                <a:cs typeface="Times New Roman" panose="02020603050405020304" pitchFamily="18" charset="0"/>
              </a:rPr>
              <a:t> </a:t>
            </a:r>
          </a:p>
          <a:p>
            <a:pPr lvl="0"/>
            <a:r>
              <a:rPr lang="ru-RU" sz="3200" b="1" dirty="0">
                <a:solidFill>
                  <a:srgbClr val="00B0F0"/>
                </a:solidFill>
                <a:ea typeface="Calibri" panose="020F0502020204030204" pitchFamily="34" charset="0"/>
              </a:rPr>
              <a:t>Это </a:t>
            </a:r>
            <a:r>
              <a:rPr lang="ru-RU" sz="3200" b="1" dirty="0" err="1">
                <a:solidFill>
                  <a:srgbClr val="00B0F0"/>
                </a:solidFill>
                <a:ea typeface="Calibri" panose="020F0502020204030204" pitchFamily="34" charset="0"/>
              </a:rPr>
              <a:t>содружественные</a:t>
            </a:r>
            <a:r>
              <a:rPr lang="ru-RU" sz="3200" b="1" dirty="0">
                <a:solidFill>
                  <a:srgbClr val="00B0F0"/>
                </a:solidFill>
                <a:ea typeface="Calibri" panose="020F0502020204030204" pitchFamily="34" charset="0"/>
              </a:rPr>
              <a:t> движения руки и языка.</a:t>
            </a:r>
            <a:r>
              <a:rPr lang="ru-RU" sz="3200" b="1" dirty="0">
                <a:solidFill>
                  <a:srgbClr val="00B0F0"/>
                </a:solidFill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solidFill>
                  <a:srgbClr val="00B0F0"/>
                </a:solidFill>
                <a:cs typeface="Times New Roman" panose="02020603050405020304" pitchFamily="18" charset="0"/>
              </a:rPr>
              <a:t>Считается</a:t>
            </a:r>
            <a:r>
              <a:rPr lang="ru-RU" sz="3200" b="1" dirty="0">
                <a:solidFill>
                  <a:srgbClr val="00B0F0"/>
                </a:solidFill>
                <a:cs typeface="Times New Roman" panose="02020603050405020304" pitchFamily="18" charset="0"/>
              </a:rPr>
              <a:t>, что </a:t>
            </a:r>
            <a:r>
              <a:rPr lang="ru-RU" sz="3200" b="1" dirty="0" err="1">
                <a:solidFill>
                  <a:srgbClr val="00B0F0"/>
                </a:solidFill>
                <a:cs typeface="Times New Roman" panose="02020603050405020304" pitchFamily="18" charset="0"/>
              </a:rPr>
              <a:t>биоэнергопластика</a:t>
            </a:r>
            <a:r>
              <a:rPr lang="ru-RU" sz="3200" b="1" dirty="0">
                <a:solidFill>
                  <a:srgbClr val="00B0F0"/>
                </a:solidFill>
                <a:cs typeface="Times New Roman" panose="02020603050405020304" pitchFamily="18" charset="0"/>
              </a:rPr>
              <a:t> является новым направлением работы по развитию речи детей и включает в себя три понятия: </a:t>
            </a:r>
            <a:r>
              <a:rPr lang="ru-RU" sz="3200" b="1" dirty="0" err="1">
                <a:solidFill>
                  <a:srgbClr val="00B0F0"/>
                </a:solidFill>
                <a:cs typeface="Times New Roman" panose="02020603050405020304" pitchFamily="18" charset="0"/>
              </a:rPr>
              <a:t>био</a:t>
            </a:r>
            <a:r>
              <a:rPr lang="ru-RU" sz="3200" b="1" dirty="0">
                <a:solidFill>
                  <a:srgbClr val="00B0F0"/>
                </a:solidFill>
                <a:cs typeface="Times New Roman" panose="02020603050405020304" pitchFamily="18" charset="0"/>
              </a:rPr>
              <a:t> – человек, энергия – сила, </a:t>
            </a:r>
            <a:r>
              <a:rPr lang="ru-RU" sz="3200" b="1" dirty="0" smtClean="0">
                <a:solidFill>
                  <a:srgbClr val="00B0F0"/>
                </a:solidFill>
                <a:cs typeface="Times New Roman" panose="02020603050405020304" pitchFamily="18" charset="0"/>
              </a:rPr>
              <a:t>пластика - </a:t>
            </a:r>
            <a:r>
              <a:rPr lang="ru-RU" sz="3200" b="1" dirty="0">
                <a:solidFill>
                  <a:srgbClr val="00B0F0"/>
                </a:solidFill>
                <a:cs typeface="Times New Roman" panose="02020603050405020304" pitchFamily="18" charset="0"/>
              </a:rPr>
              <a:t>движение.</a:t>
            </a:r>
            <a:r>
              <a:rPr lang="ru-RU" sz="3200" dirty="0">
                <a:solidFill>
                  <a:srgbClr val="00B0F0"/>
                </a:solidFill>
                <a:ea typeface="Calibri" panose="020F0502020204030204" pitchFamily="34" charset="0"/>
              </a:rPr>
              <a:t>  </a:t>
            </a:r>
            <a:r>
              <a:rPr lang="ru-RU" sz="3200" b="1" dirty="0">
                <a:solidFill>
                  <a:srgbClr val="00B0F0"/>
                </a:solidFill>
                <a:cs typeface="Times New Roman" panose="02020603050405020304" pitchFamily="18" charset="0"/>
              </a:rPr>
              <a:t>У ребенка улучшается кровообращение, при этом укрепляются мышцы лица, развивается мелкая моторика рук и соответственно речь. </a:t>
            </a:r>
          </a:p>
        </p:txBody>
      </p:sp>
    </p:spTree>
    <p:extLst>
      <p:ext uri="{BB962C8B-B14F-4D97-AF65-F5344CB8AC3E}">
        <p14:creationId xmlns:p14="http://schemas.microsoft.com/office/powerpoint/2010/main" val="892136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31122"/>
            <a:ext cx="8280920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600" b="1" dirty="0">
                <a:solidFill>
                  <a:prstClr val="black"/>
                </a:solidFill>
              </a:rPr>
              <a:t> </a:t>
            </a:r>
            <a:r>
              <a:rPr lang="ru-RU" sz="3600" b="1" dirty="0">
                <a:solidFill>
                  <a:srgbClr val="FFFF00"/>
                </a:solidFill>
              </a:rPr>
              <a:t>«Дятел</a:t>
            </a:r>
            <a:r>
              <a:rPr lang="ru-RU" sz="3600" b="1" dirty="0" smtClean="0">
                <a:solidFill>
                  <a:srgbClr val="FFFF00"/>
                </a:solidFill>
              </a:rPr>
              <a:t>»</a:t>
            </a:r>
            <a:endParaRPr lang="ru-RU" sz="3600" b="1" dirty="0">
              <a:solidFill>
                <a:srgbClr val="FFFF00"/>
              </a:solidFill>
            </a:endParaRPr>
          </a:p>
          <a:p>
            <a:pPr lvl="0" algn="ctr"/>
            <a:r>
              <a:rPr lang="ru-RU" sz="3200" b="1" dirty="0">
                <a:solidFill>
                  <a:srgbClr val="00B0F0"/>
                </a:solidFill>
                <a:cs typeface="Times New Roman" panose="02020603050405020304" pitchFamily="18" charset="0"/>
              </a:rPr>
              <a:t>Тук-тук-тук,</a:t>
            </a:r>
            <a:br>
              <a:rPr lang="ru-RU" sz="3200" b="1" dirty="0">
                <a:solidFill>
                  <a:srgbClr val="00B0F0"/>
                </a:solidFill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rgbClr val="00B0F0"/>
                </a:solidFill>
                <a:cs typeface="Times New Roman" panose="02020603050405020304" pitchFamily="18" charset="0"/>
              </a:rPr>
              <a:t>Тук-тук-тук,</a:t>
            </a:r>
            <a:br>
              <a:rPr lang="ru-RU" sz="3200" b="1" dirty="0">
                <a:solidFill>
                  <a:srgbClr val="00B0F0"/>
                </a:solidFill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rgbClr val="00B0F0"/>
                </a:solidFill>
                <a:cs typeface="Times New Roman" panose="02020603050405020304" pitchFamily="18" charset="0"/>
              </a:rPr>
              <a:t>Раздаётся чей-то стук.</a:t>
            </a:r>
          </a:p>
          <a:p>
            <a:pPr lvl="0" algn="ctr"/>
            <a:r>
              <a:rPr lang="ru-RU" sz="3200" b="1" dirty="0">
                <a:solidFill>
                  <a:srgbClr val="00B0F0"/>
                </a:solidFill>
                <a:cs typeface="Times New Roman" panose="02020603050405020304" pitchFamily="18" charset="0"/>
              </a:rPr>
              <a:t>  «д-д-д-д»</a:t>
            </a:r>
          </a:p>
          <a:p>
            <a:pPr lvl="0" algn="ctr"/>
            <a:r>
              <a:rPr lang="ru-RU" sz="3200" b="1" dirty="0">
                <a:solidFill>
                  <a:srgbClr val="00B0F0"/>
                </a:solidFill>
                <a:cs typeface="Times New Roman" panose="02020603050405020304" pitchFamily="18" charset="0"/>
              </a:rPr>
              <a:t> Это дятел на сосне</a:t>
            </a:r>
          </a:p>
          <a:p>
            <a:pPr lvl="0" algn="ctr"/>
            <a:r>
              <a:rPr lang="ru-RU" sz="3200" b="1" dirty="0">
                <a:solidFill>
                  <a:srgbClr val="00B0F0"/>
                </a:solidFill>
                <a:cs typeface="Times New Roman" panose="02020603050405020304" pitchFamily="18" charset="0"/>
              </a:rPr>
              <a:t>Долбит клювом по коре.</a:t>
            </a:r>
          </a:p>
          <a:p>
            <a:pPr lvl="0" algn="ctr"/>
            <a:r>
              <a:rPr lang="ru-RU" sz="3200" b="1" dirty="0">
                <a:solidFill>
                  <a:srgbClr val="00B0F0"/>
                </a:solidFill>
                <a:cs typeface="Times New Roman" panose="02020603050405020304" pitchFamily="18" charset="0"/>
              </a:rPr>
              <a:t> «д-д-д-д».</a:t>
            </a:r>
          </a:p>
          <a:p>
            <a:pPr lvl="0" algn="ctr"/>
            <a:r>
              <a:rPr lang="ru-RU" sz="3200" b="1" dirty="0">
                <a:solidFill>
                  <a:srgbClr val="00B0F0"/>
                </a:solidFill>
                <a:cs typeface="Times New Roman" panose="02020603050405020304" pitchFamily="18" charset="0"/>
              </a:rPr>
              <a:t>На примере данного упражнения мы увидели, как происходит соединение артикуляционного аппарата с движениями рук.</a:t>
            </a:r>
          </a:p>
        </p:txBody>
      </p:sp>
    </p:spTree>
    <p:extLst>
      <p:ext uri="{BB962C8B-B14F-4D97-AF65-F5344CB8AC3E}">
        <p14:creationId xmlns:p14="http://schemas.microsoft.com/office/powerpoint/2010/main" val="267068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76672"/>
            <a:ext cx="8496944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000" b="1" dirty="0">
                <a:solidFill>
                  <a:srgbClr val="00B0F0"/>
                </a:solidFill>
                <a:cs typeface="Times New Roman" panose="02020603050405020304" pitchFamily="18" charset="0"/>
              </a:rPr>
              <a:t>А сейчас я хочу познакомить вас с ещё одним методом.</a:t>
            </a:r>
          </a:p>
          <a:p>
            <a:pPr lvl="0"/>
            <a:r>
              <a:rPr lang="ru-RU" sz="4400" b="1" dirty="0" err="1">
                <a:solidFill>
                  <a:srgbClr val="FFFF00"/>
                </a:solidFill>
                <a:ea typeface="Calibri" panose="020F0502020204030204" pitchFamily="34" charset="0"/>
              </a:rPr>
              <a:t>Кинезиология</a:t>
            </a:r>
            <a:r>
              <a:rPr lang="ru-RU" sz="3000" b="1" dirty="0">
                <a:solidFill>
                  <a:srgbClr val="00B0F0"/>
                </a:solidFill>
                <a:ea typeface="Calibri" panose="020F0502020204030204" pitchFamily="34" charset="0"/>
              </a:rPr>
              <a:t> – </a:t>
            </a:r>
            <a:r>
              <a:rPr lang="ru-RU" sz="3000" b="1" dirty="0" smtClean="0">
                <a:solidFill>
                  <a:srgbClr val="00B0F0"/>
                </a:solidFill>
                <a:ea typeface="Calibri" panose="020F0502020204030204" pitchFamily="34" charset="0"/>
              </a:rPr>
              <a:t>это наука </a:t>
            </a:r>
            <a:r>
              <a:rPr lang="ru-RU" sz="3000" b="1" dirty="0">
                <a:solidFill>
                  <a:srgbClr val="00B0F0"/>
                </a:solidFill>
                <a:ea typeface="Calibri" panose="020F0502020204030204" pitchFamily="34" charset="0"/>
              </a:rPr>
              <a:t>о развитии головного мозга через движение. Это комплекс движений позволяющих активизировать межполушарное воздействие. </a:t>
            </a:r>
            <a:r>
              <a:rPr lang="ru-RU" sz="3000" b="1" dirty="0" err="1">
                <a:solidFill>
                  <a:srgbClr val="00B0F0"/>
                </a:solidFill>
                <a:ea typeface="Calibri" panose="020F0502020204030204" pitchFamily="34" charset="0"/>
              </a:rPr>
              <a:t>Кинезиологическими</a:t>
            </a:r>
            <a:r>
              <a:rPr lang="ru-RU" sz="3000" b="1" dirty="0">
                <a:solidFill>
                  <a:srgbClr val="00B0F0"/>
                </a:solidFill>
                <a:ea typeface="Calibri" panose="020F0502020204030204" pitchFamily="34" charset="0"/>
              </a:rPr>
              <a:t> движениями пользовался ещё Гиппократ</a:t>
            </a:r>
            <a:r>
              <a:rPr lang="ru-RU" sz="3200" dirty="0">
                <a:solidFill>
                  <a:srgbClr val="00B0F0"/>
                </a:solidFill>
                <a:ea typeface="Calibri" panose="020F0502020204030204" pitchFamily="34" charset="0"/>
              </a:rPr>
              <a:t>.</a:t>
            </a:r>
            <a:endParaRPr lang="ru-RU" sz="3000" dirty="0">
              <a:solidFill>
                <a:srgbClr val="00B0F0"/>
              </a:solidFill>
              <a:cs typeface="Times New Roman" panose="02020603050405020304" pitchFamily="18" charset="0"/>
            </a:endParaRPr>
          </a:p>
          <a:p>
            <a:pPr lvl="0"/>
            <a:r>
              <a:rPr lang="ru-RU" sz="3000" b="1" dirty="0">
                <a:solidFill>
                  <a:srgbClr val="00B0F0"/>
                </a:solidFill>
                <a:cs typeface="Times New Roman" panose="02020603050405020304" pitchFamily="18" charset="0"/>
              </a:rPr>
              <a:t> Клеопатра тоже ею всю жизнь занималась и поэтому долго оставалась </a:t>
            </a:r>
            <a:r>
              <a:rPr lang="ru-RU" sz="3000" b="1" dirty="0" smtClean="0">
                <a:solidFill>
                  <a:srgbClr val="00B0F0"/>
                </a:solidFill>
                <a:cs typeface="Times New Roman" panose="02020603050405020304" pitchFamily="18" charset="0"/>
              </a:rPr>
              <a:t>молодой. </a:t>
            </a:r>
            <a:r>
              <a:rPr lang="ru-RU" sz="3000" b="1" dirty="0">
                <a:solidFill>
                  <a:srgbClr val="00B0F0"/>
                </a:solidFill>
                <a:cs typeface="Times New Roman" panose="02020603050405020304" pitchFamily="18" charset="0"/>
              </a:rPr>
              <a:t>Если мы развиваем мозг, то он не даёт стареть всему телу. </a:t>
            </a:r>
          </a:p>
        </p:txBody>
      </p:sp>
    </p:spTree>
    <p:extLst>
      <p:ext uri="{BB962C8B-B14F-4D97-AF65-F5344CB8AC3E}">
        <p14:creationId xmlns:p14="http://schemas.microsoft.com/office/powerpoint/2010/main" val="2222965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0"/>
            <a:ext cx="7992888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200" b="1" dirty="0">
                <a:solidFill>
                  <a:srgbClr val="00B0F0"/>
                </a:solidFill>
              </a:rPr>
              <a:t> Если пальчики грустят –</a:t>
            </a:r>
            <a:br>
              <a:rPr lang="ru-RU" sz="2200" b="1" dirty="0">
                <a:solidFill>
                  <a:srgbClr val="00B0F0"/>
                </a:solidFill>
              </a:rPr>
            </a:br>
            <a:r>
              <a:rPr lang="ru-RU" sz="2200" b="1" dirty="0">
                <a:solidFill>
                  <a:srgbClr val="00B0F0"/>
                </a:solidFill>
              </a:rPr>
              <a:t>Доброты они хотят.</a:t>
            </a:r>
            <a:br>
              <a:rPr lang="ru-RU" sz="2200" b="1" dirty="0">
                <a:solidFill>
                  <a:srgbClr val="00B0F0"/>
                </a:solidFill>
              </a:rPr>
            </a:br>
            <a:r>
              <a:rPr lang="ru-RU" sz="2200" dirty="0">
                <a:solidFill>
                  <a:srgbClr val="00B0F0"/>
                </a:solidFill>
              </a:rPr>
              <a:t>(</a:t>
            </a:r>
            <a:r>
              <a:rPr lang="ru-RU" sz="2200" i="1" dirty="0">
                <a:solidFill>
                  <a:srgbClr val="00B0F0"/>
                </a:solidFill>
              </a:rPr>
              <a:t>пальцы плотно прижимаем к ладони)</a:t>
            </a:r>
            <a:br>
              <a:rPr lang="ru-RU" sz="2200" i="1" dirty="0">
                <a:solidFill>
                  <a:srgbClr val="00B0F0"/>
                </a:solidFill>
              </a:rPr>
            </a:br>
            <a:r>
              <a:rPr lang="ru-RU" sz="2200" b="1" dirty="0">
                <a:solidFill>
                  <a:srgbClr val="00B0F0"/>
                </a:solidFill>
              </a:rPr>
              <a:t>Если пальчики заплачут –</a:t>
            </a:r>
            <a:br>
              <a:rPr lang="ru-RU" sz="2200" b="1" dirty="0">
                <a:solidFill>
                  <a:srgbClr val="00B0F0"/>
                </a:solidFill>
              </a:rPr>
            </a:br>
            <a:r>
              <a:rPr lang="ru-RU" sz="2200" b="1" dirty="0">
                <a:solidFill>
                  <a:srgbClr val="00B0F0"/>
                </a:solidFill>
              </a:rPr>
              <a:t>Их обидел кто-то значит.</a:t>
            </a:r>
            <a:br>
              <a:rPr lang="ru-RU" sz="2200" b="1" dirty="0">
                <a:solidFill>
                  <a:srgbClr val="00B0F0"/>
                </a:solidFill>
              </a:rPr>
            </a:br>
            <a:r>
              <a:rPr lang="ru-RU" sz="2200" dirty="0">
                <a:solidFill>
                  <a:srgbClr val="00B0F0"/>
                </a:solidFill>
              </a:rPr>
              <a:t>(</a:t>
            </a:r>
            <a:r>
              <a:rPr lang="ru-RU" sz="2200" i="1" dirty="0">
                <a:solidFill>
                  <a:srgbClr val="00B0F0"/>
                </a:solidFill>
              </a:rPr>
              <a:t>трясем кистями)</a:t>
            </a:r>
            <a:br>
              <a:rPr lang="ru-RU" sz="2200" i="1" dirty="0">
                <a:solidFill>
                  <a:srgbClr val="00B0F0"/>
                </a:solidFill>
              </a:rPr>
            </a:br>
            <a:r>
              <a:rPr lang="ru-RU" sz="2200" b="1" dirty="0">
                <a:solidFill>
                  <a:srgbClr val="00B0F0"/>
                </a:solidFill>
              </a:rPr>
              <a:t>Наши пальцы пожалеем –</a:t>
            </a:r>
            <a:br>
              <a:rPr lang="ru-RU" sz="2200" b="1" dirty="0">
                <a:solidFill>
                  <a:srgbClr val="00B0F0"/>
                </a:solidFill>
              </a:rPr>
            </a:br>
            <a:r>
              <a:rPr lang="ru-RU" sz="2200" b="1" dirty="0">
                <a:solidFill>
                  <a:srgbClr val="00B0F0"/>
                </a:solidFill>
              </a:rPr>
              <a:t>Добротой своей согреем.</a:t>
            </a:r>
            <a:br>
              <a:rPr lang="ru-RU" sz="2200" b="1" dirty="0">
                <a:solidFill>
                  <a:srgbClr val="00B0F0"/>
                </a:solidFill>
              </a:rPr>
            </a:br>
            <a:r>
              <a:rPr lang="ru-RU" sz="2200" dirty="0">
                <a:solidFill>
                  <a:srgbClr val="00B0F0"/>
                </a:solidFill>
              </a:rPr>
              <a:t>(</a:t>
            </a:r>
            <a:r>
              <a:rPr lang="ru-RU" sz="2200" i="1" dirty="0">
                <a:solidFill>
                  <a:srgbClr val="00B0F0"/>
                </a:solidFill>
              </a:rPr>
              <a:t>«моем» руки, дышим на них)</a:t>
            </a:r>
            <a:r>
              <a:rPr lang="ru-RU" sz="2200" b="1" i="1" dirty="0">
                <a:solidFill>
                  <a:srgbClr val="00B0F0"/>
                </a:solidFill>
              </a:rPr>
              <a:t/>
            </a:r>
            <a:br>
              <a:rPr lang="ru-RU" sz="2200" b="1" i="1" dirty="0">
                <a:solidFill>
                  <a:srgbClr val="00B0F0"/>
                </a:solidFill>
              </a:rPr>
            </a:br>
            <a:r>
              <a:rPr lang="ru-RU" sz="2200" b="1" dirty="0">
                <a:solidFill>
                  <a:srgbClr val="00B0F0"/>
                </a:solidFill>
              </a:rPr>
              <a:t>К себе ладошки мы прижмем,</a:t>
            </a:r>
            <a:br>
              <a:rPr lang="ru-RU" sz="2200" b="1" dirty="0">
                <a:solidFill>
                  <a:srgbClr val="00B0F0"/>
                </a:solidFill>
              </a:rPr>
            </a:br>
            <a:r>
              <a:rPr lang="ru-RU" sz="2200" dirty="0">
                <a:solidFill>
                  <a:srgbClr val="00B0F0"/>
                </a:solidFill>
              </a:rPr>
              <a:t>(</a:t>
            </a:r>
            <a:r>
              <a:rPr lang="ru-RU" sz="2200" i="1" dirty="0">
                <a:solidFill>
                  <a:srgbClr val="00B0F0"/>
                </a:solidFill>
              </a:rPr>
              <a:t>поочередно, 1 вверху, 1 внизу)</a:t>
            </a:r>
            <a:br>
              <a:rPr lang="ru-RU" sz="2200" i="1" dirty="0">
                <a:solidFill>
                  <a:srgbClr val="00B0F0"/>
                </a:solidFill>
              </a:rPr>
            </a:br>
            <a:r>
              <a:rPr lang="ru-RU" sz="2200" b="1" dirty="0">
                <a:solidFill>
                  <a:srgbClr val="00B0F0"/>
                </a:solidFill>
              </a:rPr>
              <a:t>Гладить ласково начнем.</a:t>
            </a:r>
            <a:br>
              <a:rPr lang="ru-RU" sz="2200" b="1" dirty="0">
                <a:solidFill>
                  <a:srgbClr val="00B0F0"/>
                </a:solidFill>
              </a:rPr>
            </a:br>
            <a:r>
              <a:rPr lang="ru-RU" sz="2200" dirty="0">
                <a:solidFill>
                  <a:srgbClr val="00B0F0"/>
                </a:solidFill>
              </a:rPr>
              <a:t>(</a:t>
            </a:r>
            <a:r>
              <a:rPr lang="ru-RU" sz="2200" i="1" dirty="0">
                <a:solidFill>
                  <a:srgbClr val="00B0F0"/>
                </a:solidFill>
              </a:rPr>
              <a:t>гладим ладонь другой ладонью)</a:t>
            </a:r>
            <a:r>
              <a:rPr lang="ru-RU" sz="2200" dirty="0">
                <a:solidFill>
                  <a:srgbClr val="00B0F0"/>
                </a:solidFill>
              </a:rPr>
              <a:t/>
            </a:r>
            <a:br>
              <a:rPr lang="ru-RU" sz="2200" dirty="0">
                <a:solidFill>
                  <a:srgbClr val="00B0F0"/>
                </a:solidFill>
              </a:rPr>
            </a:br>
            <a:r>
              <a:rPr lang="ru-RU" sz="2200" b="1" dirty="0">
                <a:solidFill>
                  <a:srgbClr val="00B0F0"/>
                </a:solidFill>
              </a:rPr>
              <a:t>Пусть обнимутся ладошки,</a:t>
            </a:r>
            <a:br>
              <a:rPr lang="ru-RU" sz="2200" b="1" dirty="0">
                <a:solidFill>
                  <a:srgbClr val="00B0F0"/>
                </a:solidFill>
              </a:rPr>
            </a:br>
            <a:r>
              <a:rPr lang="ru-RU" sz="2200" b="1" dirty="0">
                <a:solidFill>
                  <a:srgbClr val="00B0F0"/>
                </a:solidFill>
              </a:rPr>
              <a:t>Поиграют пусть немножко.</a:t>
            </a:r>
            <a:br>
              <a:rPr lang="ru-RU" sz="2200" b="1" dirty="0">
                <a:solidFill>
                  <a:srgbClr val="00B0F0"/>
                </a:solidFill>
              </a:rPr>
            </a:br>
            <a:r>
              <a:rPr lang="ru-RU" sz="2200" dirty="0">
                <a:solidFill>
                  <a:srgbClr val="00B0F0"/>
                </a:solidFill>
              </a:rPr>
              <a:t>(</a:t>
            </a:r>
            <a:r>
              <a:rPr lang="ru-RU" sz="2200" i="1" dirty="0">
                <a:solidFill>
                  <a:srgbClr val="00B0F0"/>
                </a:solidFill>
              </a:rPr>
              <a:t>скрестить пальцы, ладони </a:t>
            </a:r>
            <a:r>
              <a:rPr lang="ru-RU" sz="2200" i="1" dirty="0" smtClean="0">
                <a:solidFill>
                  <a:srgbClr val="00B0F0"/>
                </a:solidFill>
              </a:rPr>
              <a:t>прижать,</a:t>
            </a:r>
            <a:r>
              <a:rPr lang="ru-RU" sz="2200" i="1" dirty="0">
                <a:solidFill>
                  <a:srgbClr val="00B0F0"/>
                </a:solidFill>
              </a:rPr>
              <a:t/>
            </a:r>
            <a:br>
              <a:rPr lang="ru-RU" sz="2200" i="1" dirty="0">
                <a:solidFill>
                  <a:srgbClr val="00B0F0"/>
                </a:solidFill>
              </a:rPr>
            </a:br>
            <a:r>
              <a:rPr lang="ru-RU" sz="2200" i="1" dirty="0">
                <a:solidFill>
                  <a:srgbClr val="00B0F0"/>
                </a:solidFill>
              </a:rPr>
              <a:t>пальцы двух рук быстро легко стучат)</a:t>
            </a:r>
            <a:br>
              <a:rPr lang="ru-RU" sz="2200" i="1" dirty="0">
                <a:solidFill>
                  <a:srgbClr val="00B0F0"/>
                </a:solidFill>
              </a:rPr>
            </a:br>
            <a:r>
              <a:rPr lang="ru-RU" sz="2200" b="1" dirty="0">
                <a:solidFill>
                  <a:srgbClr val="00B0F0"/>
                </a:solidFill>
              </a:rPr>
              <a:t>Каждый пальчик нужно взять</a:t>
            </a:r>
            <a:br>
              <a:rPr lang="ru-RU" sz="2200" b="1" dirty="0">
                <a:solidFill>
                  <a:srgbClr val="00B0F0"/>
                </a:solidFill>
              </a:rPr>
            </a:br>
            <a:r>
              <a:rPr lang="ru-RU" sz="2200" b="1" dirty="0">
                <a:solidFill>
                  <a:srgbClr val="00B0F0"/>
                </a:solidFill>
              </a:rPr>
              <a:t>И покрепче обнимать.</a:t>
            </a:r>
            <a:br>
              <a:rPr lang="ru-RU" sz="2200" b="1" dirty="0">
                <a:solidFill>
                  <a:srgbClr val="00B0F0"/>
                </a:solidFill>
              </a:rPr>
            </a:br>
            <a:r>
              <a:rPr lang="ru-RU" sz="2200" dirty="0">
                <a:solidFill>
                  <a:srgbClr val="00B0F0"/>
                </a:solidFill>
              </a:rPr>
              <a:t>(</a:t>
            </a:r>
            <a:r>
              <a:rPr lang="ru-RU" sz="2200" i="1" dirty="0">
                <a:solidFill>
                  <a:srgbClr val="00B0F0"/>
                </a:solidFill>
              </a:rPr>
              <a:t>каждый палец зажимаем в кулачке).</a:t>
            </a:r>
          </a:p>
        </p:txBody>
      </p:sp>
    </p:spTree>
    <p:extLst>
      <p:ext uri="{BB962C8B-B14F-4D97-AF65-F5344CB8AC3E}">
        <p14:creationId xmlns:p14="http://schemas.microsoft.com/office/powerpoint/2010/main" val="1550169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32656"/>
            <a:ext cx="9144000" cy="1143000"/>
          </a:xfrm>
        </p:spPr>
        <p:txBody>
          <a:bodyPr/>
          <a:lstStyle/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ru-RU" sz="3200" b="1" kern="1200" dirty="0">
                <a:solidFill>
                  <a:srgbClr val="00B0F0"/>
                </a:solidFill>
                <a:ea typeface="+mn-ea"/>
                <a:cs typeface="Times New Roman" panose="02020603050405020304" pitchFamily="18" charset="0"/>
              </a:rPr>
              <a:t>В </a:t>
            </a:r>
            <a:r>
              <a:rPr lang="ru-RU" sz="3200" b="1" kern="1200" dirty="0" err="1">
                <a:solidFill>
                  <a:srgbClr val="00B0F0"/>
                </a:solidFill>
                <a:ea typeface="+mn-ea"/>
                <a:cs typeface="Times New Roman" panose="02020603050405020304" pitchFamily="18" charset="0"/>
              </a:rPr>
              <a:t>кинезиологии</a:t>
            </a:r>
            <a:r>
              <a:rPr lang="ru-RU" sz="3200" b="1" kern="1200" dirty="0">
                <a:solidFill>
                  <a:srgbClr val="00B0F0"/>
                </a:solidFill>
                <a:ea typeface="+mn-ea"/>
                <a:cs typeface="Times New Roman" panose="02020603050405020304" pitchFamily="18" charset="0"/>
              </a:rPr>
              <a:t> можно применить различные средства, например,  </a:t>
            </a:r>
            <a:r>
              <a:rPr lang="ru-RU" sz="3200" b="1" kern="1200" dirty="0">
                <a:solidFill>
                  <a:srgbClr val="FFFF00"/>
                </a:solidFill>
                <a:ea typeface="+mn-ea"/>
                <a:cs typeface="Times New Roman" panose="02020603050405020304" pitchFamily="18" charset="0"/>
              </a:rPr>
              <a:t>прищепки</a:t>
            </a:r>
            <a:r>
              <a:rPr lang="ru-RU" sz="3200" b="1" kern="1200" dirty="0">
                <a:solidFill>
                  <a:srgbClr val="FF0000"/>
                </a:solidFill>
                <a:ea typeface="+mn-ea"/>
                <a:cs typeface="Times New Roman" panose="02020603050405020304" pitchFamily="18" charset="0"/>
              </a:rPr>
              <a:t>.</a:t>
            </a:r>
            <a:br>
              <a:rPr lang="ru-RU" sz="3200" b="1" kern="1200" dirty="0">
                <a:solidFill>
                  <a:srgbClr val="FF0000"/>
                </a:solidFill>
                <a:ea typeface="+mn-ea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932040" y="2060848"/>
            <a:ext cx="421196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/>
            <a:r>
              <a:rPr lang="ru-RU" sz="3000" b="1" dirty="0">
                <a:solidFill>
                  <a:srgbClr val="00B0F0"/>
                </a:solidFill>
              </a:rPr>
              <a:t>Сильно кусает котенок-глупыш,</a:t>
            </a:r>
          </a:p>
          <a:p>
            <a:pPr lvl="0" fontAlgn="base"/>
            <a:r>
              <a:rPr lang="ru-RU" sz="3000" b="1" dirty="0">
                <a:solidFill>
                  <a:srgbClr val="00B0F0"/>
                </a:solidFill>
              </a:rPr>
              <a:t>Он думает, это не палец, а мышь. </a:t>
            </a:r>
          </a:p>
          <a:p>
            <a:pPr lvl="0" fontAlgn="base"/>
            <a:r>
              <a:rPr lang="ru-RU" sz="3000" b="1" i="1" dirty="0">
                <a:solidFill>
                  <a:srgbClr val="00B0F0"/>
                </a:solidFill>
              </a:rPr>
              <a:t>(Смена рук.)</a:t>
            </a:r>
          </a:p>
          <a:p>
            <a:pPr lvl="0" fontAlgn="base"/>
            <a:r>
              <a:rPr lang="ru-RU" sz="3000" b="1" dirty="0">
                <a:solidFill>
                  <a:srgbClr val="00B0F0"/>
                </a:solidFill>
              </a:rPr>
              <a:t>Но я же играю с тобою, малыш,</a:t>
            </a:r>
          </a:p>
          <a:p>
            <a:pPr lvl="0" fontAlgn="base"/>
            <a:r>
              <a:rPr lang="ru-RU" sz="3000" b="1" dirty="0">
                <a:solidFill>
                  <a:srgbClr val="00B0F0"/>
                </a:solidFill>
              </a:rPr>
              <a:t>А будешь кусаться, скажу тебе: «Кыш!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475656"/>
            <a:ext cx="4176464" cy="5382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4920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/>
          <a:lstStyle/>
          <a:p>
            <a:pPr lvl="0" fontAlgn="auto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ru-RU" sz="4000" b="1" i="1" kern="1200" dirty="0" smtClean="0">
                <a:solidFill>
                  <a:srgbClr val="FFFF00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Карандаши</a:t>
            </a:r>
            <a:r>
              <a:rPr lang="ru-RU" sz="4000" b="1" i="1" kern="1200" dirty="0">
                <a:solidFill>
                  <a:srgbClr val="FF0000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4000" b="1" i="1" kern="1200" dirty="0">
                <a:solidFill>
                  <a:srgbClr val="FF0000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4000" b="1" i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406466" y="627683"/>
            <a:ext cx="2448272" cy="6038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</a:pPr>
            <a:r>
              <a:rPr lang="ru-RU" sz="2800" b="1" dirty="0">
                <a:solidFill>
                  <a:srgbClr val="00B0F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Карандаш в руках катаю,</a:t>
            </a:r>
          </a:p>
          <a:p>
            <a:pPr lvl="0" algn="just">
              <a:lnSpc>
                <a:spcPct val="115000"/>
              </a:lnSpc>
            </a:pPr>
            <a:r>
              <a:rPr lang="ru-RU" sz="2800" b="1" dirty="0">
                <a:solidFill>
                  <a:srgbClr val="00B0F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Между пальчиков верчу,</a:t>
            </a:r>
          </a:p>
          <a:p>
            <a:pPr lvl="0" algn="just">
              <a:lnSpc>
                <a:spcPct val="115000"/>
              </a:lnSpc>
            </a:pPr>
            <a:r>
              <a:rPr lang="ru-RU" sz="2800" b="1" dirty="0">
                <a:solidFill>
                  <a:srgbClr val="00B0F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Непременно каждый пальчик</a:t>
            </a:r>
          </a:p>
          <a:p>
            <a:pPr lvl="0" algn="just">
              <a:lnSpc>
                <a:spcPct val="115000"/>
              </a:lnSpc>
            </a:pPr>
            <a:r>
              <a:rPr lang="ru-RU" sz="2800" b="1" dirty="0">
                <a:solidFill>
                  <a:srgbClr val="00B0F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Быть послушным научу.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818" y="1381152"/>
            <a:ext cx="6366506" cy="4527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8107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5696" y="0"/>
            <a:ext cx="7308304" cy="642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1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</a:rPr>
              <a:t>   </a:t>
            </a:r>
            <a:r>
              <a:rPr kumimoji="0" lang="ru-RU" sz="4000" b="1" i="1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/>
              </a:rPr>
              <a:t>Обязательная тренировка пальцев  включает в себя:</a:t>
            </a:r>
            <a:r>
              <a:rPr lang="ru-RU" sz="4000" b="1" i="1" kern="0" dirty="0">
                <a:solidFill>
                  <a:srgbClr val="FFFF00"/>
                </a:solidFill>
                <a:latin typeface="Calibri"/>
              </a:rPr>
              <a:t> </a:t>
            </a:r>
            <a:endParaRPr lang="ru-RU" sz="4000" b="1" i="1" kern="0" dirty="0" smtClean="0">
              <a:solidFill>
                <a:srgbClr val="FFFF00"/>
              </a:solidFill>
              <a:latin typeface="Calibri"/>
            </a:endParaRPr>
          </a:p>
          <a:p>
            <a:pPr marL="342900" lvl="0" indent="-342900">
              <a:spcBef>
                <a:spcPct val="20000"/>
              </a:spcBef>
              <a:defRPr/>
            </a:pPr>
            <a:r>
              <a:rPr kumimoji="0" lang="ru-RU" sz="3200" b="1" i="1" u="none" strike="noStrike" kern="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/>
              </a:rPr>
              <a:t>    </a:t>
            </a:r>
            <a:r>
              <a:rPr kumimoji="0" lang="ru-RU" sz="3600" b="1" i="1" u="none" strike="noStrike" kern="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/>
              </a:rPr>
              <a:t>работу с ножницами, пластилином, выкладывание узоров из мозаики, пуговиц, пальчиковый театр, складывание бумаги, </a:t>
            </a:r>
            <a:r>
              <a:rPr lang="ru-RU" sz="3600" b="1" i="1" kern="0" dirty="0">
                <a:solidFill>
                  <a:srgbClr val="00B0F0"/>
                </a:solidFill>
                <a:latin typeface="Calibri"/>
              </a:rPr>
              <a:t>сухие бассейны, </a:t>
            </a:r>
            <a:r>
              <a:rPr kumimoji="0" lang="ru-RU" sz="3600" b="1" i="1" u="none" strike="noStrike" kern="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/>
              </a:rPr>
              <a:t>перебирание крупы, палочек, спичек, бусинок, пуговиц, игру со шнуровкой, наматывание клубочков и др.</a:t>
            </a:r>
            <a:endParaRPr kumimoji="0" lang="ru-RU" sz="3600" b="0" i="0" u="none" strike="noStrike" kern="0" cap="none" spc="0" normalizeH="0" baseline="0" noProof="0" dirty="0" smtClean="0">
              <a:ln>
                <a:noFill/>
              </a:ln>
              <a:solidFill>
                <a:srgbClr val="00B0F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466412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368942"/>
            <a:ext cx="4248472" cy="630041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332656"/>
            <a:ext cx="4392488" cy="6336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7088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8959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0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784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395288" y="188913"/>
            <a:ext cx="18473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3080" name="Text Box 8"/>
          <p:cNvSpPr txBox="1">
            <a:spLocks noChangeArrowheads="1"/>
          </p:cNvSpPr>
          <p:nvPr/>
        </p:nvSpPr>
        <p:spPr bwMode="auto">
          <a:xfrm>
            <a:off x="0" y="9619"/>
            <a:ext cx="9144000" cy="6848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80000" tIns="180000" rIns="180000" bIns="180000"/>
          <a:lstStyle/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bat-Bold" pitchFamily="2" charset="0"/>
                <a:ea typeface="+mn-ea"/>
                <a:cs typeface="Arial" charset="0"/>
              </a:rPr>
              <a:t>    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ea typeface="+mn-ea"/>
                <a:cs typeface="Arial" charset="0"/>
              </a:rPr>
              <a:t>Цель 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ea typeface="+mn-ea"/>
                <a:cs typeface="Arial" charset="0"/>
              </a:rPr>
              <a:t>работы: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ea typeface="+mn-ea"/>
              <a:cs typeface="Arial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ea typeface="+mn-ea"/>
                <a:cs typeface="Arial" charset="0"/>
              </a:rPr>
              <a:t>Развитие 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ea typeface="+mn-ea"/>
                <a:cs typeface="Arial" charset="0"/>
              </a:rPr>
              <a:t>у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ea typeface="+mn-ea"/>
                <a:cs typeface="Arial" charset="0"/>
              </a:rPr>
              <a:t>детей 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ea typeface="+mn-ea"/>
                <a:cs typeface="Arial" charset="0"/>
              </a:rPr>
              <a:t>речевой моторики на основе пальчиковых игр и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ea typeface="+mn-ea"/>
                <a:cs typeface="Arial" charset="0"/>
              </a:rPr>
              <a:t>упражнений. 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+mn-ea"/>
              <a:cs typeface="Arial" charset="0"/>
            </a:endParaRP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  <a:cs typeface="Arial" charset="0"/>
              </a:rPr>
              <a:t>   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ea typeface="+mn-ea"/>
                <a:cs typeface="Arial" charset="0"/>
              </a:rPr>
              <a:t>Задачи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ea typeface="+mn-ea"/>
                <a:cs typeface="Arial" charset="0"/>
              </a:rPr>
              <a:t>: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  <a:cs typeface="Arial" charset="0"/>
              </a:rPr>
              <a:t> 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ea typeface="+mn-ea"/>
              <a:cs typeface="Arial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ea typeface="+mn-ea"/>
                <a:cs typeface="Arial" charset="0"/>
              </a:rPr>
              <a:t>Сочетать игры и упражнения для тренировки пальцев с речевой деятельностью детей.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ea typeface="+mn-ea"/>
                <a:cs typeface="Arial" charset="0"/>
              </a:rPr>
              <a:t>Совершенствовать мелкую моторику через пальчиковые игры;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ea typeface="+mn-ea"/>
                <a:cs typeface="Arial" charset="0"/>
              </a:rPr>
              <a:t>Повысить компетентность родителей, в значимости пальчиковых игр, упражнений для  детей дошкольного возраста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ea typeface="+mn-ea"/>
                <a:cs typeface="Arial" charset="0"/>
              </a:rPr>
              <a:t>.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+mn-ea"/>
              <a:cs typeface="Arial" charset="0"/>
            </a:endParaRP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  <a:cs typeface="Arial" charset="0"/>
              </a:rPr>
              <a:t>    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ea typeface="+mn-ea"/>
                <a:cs typeface="Arial" charset="0"/>
              </a:rPr>
              <a:t>Ожидаемый 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ea typeface="+mn-ea"/>
                <a:cs typeface="Arial" charset="0"/>
              </a:rPr>
              <a:t>результат: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ea typeface="+mn-ea"/>
              <a:cs typeface="Arial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ea typeface="+mn-ea"/>
                <a:cs typeface="Arial" charset="0"/>
              </a:rPr>
              <a:t> Развитие 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ea typeface="+mn-ea"/>
                <a:cs typeface="Arial" charset="0"/>
              </a:rPr>
              <a:t>мелкой моторики у детей младшего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ea typeface="+mn-ea"/>
                <a:cs typeface="Arial" charset="0"/>
              </a:rPr>
              <a:t>    возраста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ea typeface="+mn-ea"/>
                <a:cs typeface="Arial" charset="0"/>
              </a:rPr>
              <a:t>;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ea typeface="+mn-ea"/>
                <a:cs typeface="Arial" charset="0"/>
              </a:rPr>
              <a:t> Формирование 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ea typeface="+mn-ea"/>
                <a:cs typeface="Arial" charset="0"/>
              </a:rPr>
              <a:t>речевых навыков у детей младшего возраста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ea typeface="+mn-ea"/>
                <a:cs typeface="Arial" charset="0"/>
              </a:rPr>
              <a:t>;     Интеллектуальное 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ea typeface="+mn-ea"/>
                <a:cs typeface="Arial" charset="0"/>
              </a:rPr>
              <a:t>развитие детей;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ea typeface="+mn-ea"/>
                <a:cs typeface="Arial" charset="0"/>
              </a:rPr>
              <a:t>                        Обогащение 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ea typeface="+mn-ea"/>
                <a:cs typeface="Arial" charset="0"/>
              </a:rPr>
              <a:t>родительского опыта в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ea typeface="+mn-ea"/>
                <a:cs typeface="Arial" charset="0"/>
              </a:rPr>
              <a:t>                воспитании 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ea typeface="+mn-ea"/>
                <a:cs typeface="Arial" charset="0"/>
              </a:rPr>
              <a:t>детей.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8646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defTabSz="457200" fontAlgn="auto">
              <a:spcBef>
                <a:spcPct val="20000"/>
              </a:spcBef>
              <a:spcAft>
                <a:spcPts val="600"/>
              </a:spcAft>
            </a:pPr>
            <a:r>
              <a:rPr lang="ru-RU" sz="3600" b="1" kern="1200" dirty="0">
                <a:solidFill>
                  <a:srgbClr val="FF0000"/>
                </a:solidFill>
                <a:latin typeface="Comic Sans MS" pitchFamily="66" charset="0"/>
                <a:ea typeface="+mn-ea"/>
                <a:cs typeface="+mn-cs"/>
              </a:rPr>
              <a:t/>
            </a:r>
            <a:br>
              <a:rPr lang="ru-RU" sz="3600" b="1" kern="1200" dirty="0">
                <a:solidFill>
                  <a:srgbClr val="FF0000"/>
                </a:solidFill>
                <a:latin typeface="Comic Sans MS" pitchFamily="66" charset="0"/>
                <a:ea typeface="+mn-ea"/>
                <a:cs typeface="+mn-cs"/>
              </a:rPr>
            </a:b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4023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1800" y="2852936"/>
            <a:ext cx="6264696" cy="388843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23528" y="116632"/>
            <a:ext cx="5184576" cy="33856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07000"/>
              </a:lnSpc>
            </a:pPr>
            <a:r>
              <a:rPr lang="ru-RU" sz="4000" b="1" dirty="0">
                <a:solidFill>
                  <a:srgbClr val="FFFF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Сороконожка</a:t>
            </a:r>
            <a:endParaRPr lang="ru-RU" sz="4000" dirty="0">
              <a:solidFill>
                <a:srgbClr val="FFFF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</a:pPr>
            <a:r>
              <a:rPr lang="ru-RU" sz="3200" b="1" dirty="0">
                <a:solidFill>
                  <a:srgbClr val="00B0F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Вот бежит сороконожка</a:t>
            </a:r>
          </a:p>
          <a:p>
            <a:pPr lvl="0">
              <a:lnSpc>
                <a:spcPct val="107000"/>
              </a:lnSpc>
            </a:pPr>
            <a:r>
              <a:rPr lang="ru-RU" sz="3200" b="1" dirty="0">
                <a:solidFill>
                  <a:srgbClr val="00B0F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У Алёшки по ладошке.</a:t>
            </a:r>
          </a:p>
          <a:p>
            <a:pPr lvl="0">
              <a:lnSpc>
                <a:spcPct val="107000"/>
              </a:lnSpc>
            </a:pPr>
            <a:r>
              <a:rPr lang="ru-RU" sz="3200" b="1" dirty="0">
                <a:solidFill>
                  <a:srgbClr val="00B0F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Так щекочут её ножки, </a:t>
            </a:r>
          </a:p>
          <a:p>
            <a:pPr lvl="0">
              <a:lnSpc>
                <a:spcPct val="107000"/>
              </a:lnSpc>
            </a:pPr>
            <a:r>
              <a:rPr lang="ru-RU" sz="3200" b="1" dirty="0">
                <a:solidFill>
                  <a:srgbClr val="00B0F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Что хохочет наш Алёшка</a:t>
            </a:r>
            <a:r>
              <a:rPr lang="ru-RU" sz="2800" b="1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83144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8520" y="0"/>
            <a:ext cx="925252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9463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260648"/>
            <a:ext cx="8352928" cy="634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cs typeface="Times New Roman" panose="02020603050405020304" pitchFamily="18" charset="0"/>
              </a:rPr>
              <a:t>Уважаемые коллеги,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cs typeface="Times New Roman" panose="02020603050405020304" pitchFamily="18" charset="0"/>
              </a:rPr>
              <a:t> я продемонстрировала вам вариативность использования нетрадиционных методов развития речи детей посредством пальчиковой</a:t>
            </a:r>
            <a:r>
              <a:rPr kumimoji="0" lang="ru-RU" sz="3200" b="1" i="0" u="none" strike="noStrike" kern="0" cap="none" spc="0" normalizeH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cs typeface="Times New Roman" panose="02020603050405020304" pitchFamily="18" charset="0"/>
              </a:rPr>
              <a:t> гимнастики</a:t>
            </a: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cs typeface="Times New Roman" panose="02020603050405020304" pitchFamily="18" charset="0"/>
              </a:rPr>
              <a:t>.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2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</a:rPr>
              <a:t>Тренируйте пальчики!</a:t>
            </a:r>
            <a:br>
              <a:rPr kumimoji="0" lang="ru-RU" sz="42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</a:rPr>
            </a:br>
            <a:r>
              <a:rPr kumimoji="0" lang="ru-RU" sz="42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</a:rPr>
              <a:t>Станет рука сильной,</a:t>
            </a:r>
            <a:br>
              <a:rPr kumimoji="0" lang="ru-RU" sz="42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</a:rPr>
            </a:br>
            <a:r>
              <a:rPr kumimoji="0" lang="ru-RU" sz="42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</a:rPr>
              <a:t>Головушка умной,</a:t>
            </a:r>
            <a:br>
              <a:rPr kumimoji="0" lang="ru-RU" sz="42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</a:rPr>
            </a:br>
            <a:r>
              <a:rPr kumimoji="0" lang="ru-RU" sz="42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</a:rPr>
              <a:t>А речь красивой.</a:t>
            </a:r>
            <a:r>
              <a:rPr kumimoji="0" lang="ru-RU" sz="4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</a:rPr>
              <a:t>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cs typeface="Aharoni" panose="02010803020104030203" pitchFamily="2" charset="-79"/>
              </a:rPr>
              <a:t>       </a:t>
            </a:r>
            <a:r>
              <a:rPr kumimoji="0" lang="ru-RU" sz="4400" b="1" i="0" u="none" strike="noStrike" kern="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cs typeface="Aharoni" panose="02010803020104030203" pitchFamily="2" charset="-79"/>
              </a:rPr>
              <a:t>   </a:t>
            </a: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cs typeface="Aharoni" panose="02010803020104030203" pitchFamily="2" charset="-79"/>
              </a:rPr>
              <a:t>Спасибо за внимание</a:t>
            </a: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Verdana"/>
                <a:cs typeface="Aharoni" panose="02010803020104030203" pitchFamily="2" charset="-79"/>
              </a:rPr>
              <a:t>!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752275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00232" y="714356"/>
            <a:ext cx="47149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bat-Bold" pitchFamily="2" charset="0"/>
                <a:ea typeface="+mn-ea"/>
                <a:cs typeface="Arial" charset="0"/>
              </a:rPr>
              <a:t>Литература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Arbat-Bold" pitchFamily="2" charset="0"/>
              <a:ea typeface="+mn-ea"/>
              <a:cs typeface="Arial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00100" y="1428736"/>
            <a:ext cx="71438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Arial" charset="0"/>
              </a:rPr>
              <a:t>Анищенко Е.С. «Пальчиковая гимнастика для развития речи дошкольников» М. – 2006 г.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1200" cap="none" spc="0" normalizeH="0" baseline="0" noProof="0" dirty="0" smtClean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Bookman Old Style" pitchFamily="18" charset="0"/>
              <a:ea typeface="+mn-ea"/>
              <a:cs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ru-RU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Arial" charset="0"/>
              </a:rPr>
              <a:t>Узорова</a:t>
            </a: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Arial" charset="0"/>
              </a:rPr>
              <a:t> О.В., Нефёдова Е.А. «Пальчиковая гимнастика» М. – 2004г.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1200" cap="none" spc="0" normalizeH="0" baseline="0" noProof="0" dirty="0" smtClean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Bookman Old Style" pitchFamily="18" charset="0"/>
              <a:ea typeface="+mn-ea"/>
              <a:cs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Arial" charset="0"/>
              </a:rPr>
              <a:t>Поваляева М.А.  «Справочник логопеда» Р.на Д. – 2003 г.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1200" cap="none" spc="0" normalizeH="0" baseline="0" noProof="0" dirty="0" smtClean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Bookman Old Style" pitchFamily="18" charset="0"/>
              <a:ea typeface="+mn-ea"/>
              <a:cs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ru-RU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Arial" charset="0"/>
              </a:rPr>
              <a:t>Цвынтарный</a:t>
            </a: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Arial" charset="0"/>
              </a:rPr>
              <a:t> В. «Играем пальчиками и развиваем речь» С.-П. – 1996г.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1200" cap="none" spc="0" normalizeH="0" baseline="0" noProof="0" dirty="0" smtClean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Bookman Old Style" pitchFamily="18" charset="0"/>
              <a:ea typeface="+mn-ea"/>
              <a:cs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Arial" charset="0"/>
              </a:rPr>
              <a:t>Петербургский научно – практический журнал «Дошкольная педагогика» № 7 – 2008 г., № 3 – 2005 г.</a:t>
            </a:r>
          </a:p>
        </p:txBody>
      </p:sp>
    </p:spTree>
    <p:extLst>
      <p:ext uri="{BB962C8B-B14F-4D97-AF65-F5344CB8AC3E}">
        <p14:creationId xmlns:p14="http://schemas.microsoft.com/office/powerpoint/2010/main" val="3991552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6046" y="404664"/>
            <a:ext cx="892899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spcBef>
                <a:spcPct val="20000"/>
              </a:spcBef>
            </a:pPr>
            <a:r>
              <a:rPr lang="ru-RU" sz="3600" b="1" i="1" dirty="0">
                <a:solidFill>
                  <a:srgbClr val="FFFF00"/>
                </a:solidFill>
                <a:latin typeface="Calibri"/>
              </a:rPr>
              <a:t>В. А. Сухомлинский писал:</a:t>
            </a:r>
          </a:p>
          <a:p>
            <a:pPr marL="342900" lvl="0" indent="-342900" algn="ctr">
              <a:spcBef>
                <a:spcPct val="20000"/>
              </a:spcBef>
            </a:pPr>
            <a:r>
              <a:rPr lang="ru-RU" sz="3600" b="1" i="1" dirty="0">
                <a:solidFill>
                  <a:srgbClr val="00B0F0"/>
                </a:solidFill>
                <a:latin typeface="Calibri"/>
              </a:rPr>
              <a:t>"Чем больше уверенности в движении детской руки,</a:t>
            </a:r>
          </a:p>
          <a:p>
            <a:pPr marL="342900" lvl="0" indent="-342900" algn="ctr">
              <a:spcBef>
                <a:spcPct val="20000"/>
              </a:spcBef>
            </a:pPr>
            <a:r>
              <a:rPr lang="ru-RU" sz="3600" b="1" i="1" dirty="0">
                <a:solidFill>
                  <a:srgbClr val="00B0F0"/>
                </a:solidFill>
                <a:latin typeface="Calibri"/>
              </a:rPr>
              <a:t>тем ярче речь ребенка,</a:t>
            </a:r>
          </a:p>
          <a:p>
            <a:pPr marL="342900" lvl="0" indent="-342900" algn="ctr">
              <a:spcBef>
                <a:spcPct val="20000"/>
              </a:spcBef>
            </a:pPr>
            <a:r>
              <a:rPr lang="ru-RU" sz="3600" b="1" i="1" dirty="0">
                <a:solidFill>
                  <a:srgbClr val="00B0F0"/>
                </a:solidFill>
                <a:latin typeface="Calibri"/>
              </a:rPr>
              <a:t>чем больше мастерства в детской руке,</a:t>
            </a:r>
          </a:p>
          <a:p>
            <a:pPr marL="342900" lvl="0" indent="-342900" algn="ctr">
              <a:spcBef>
                <a:spcPct val="20000"/>
              </a:spcBef>
            </a:pPr>
            <a:r>
              <a:rPr lang="ru-RU" sz="3600" b="1" i="1" dirty="0">
                <a:solidFill>
                  <a:srgbClr val="00B0F0"/>
                </a:solidFill>
                <a:latin typeface="Calibri"/>
              </a:rPr>
              <a:t>тем ребенок умнее".</a:t>
            </a:r>
          </a:p>
          <a:p>
            <a:pPr marL="342900" lvl="0" indent="-342900" algn="ctr">
              <a:spcBef>
                <a:spcPct val="20000"/>
              </a:spcBef>
            </a:pPr>
            <a:r>
              <a:rPr lang="ru-RU" sz="3600" b="1" i="1" dirty="0">
                <a:solidFill>
                  <a:srgbClr val="00B0F0"/>
                </a:solidFill>
                <a:latin typeface="Calibri"/>
              </a:rPr>
              <a:t>Нельзя не согласиться с этим высказыванием.</a:t>
            </a:r>
          </a:p>
        </p:txBody>
      </p:sp>
    </p:spTree>
    <p:extLst>
      <p:ext uri="{BB962C8B-B14F-4D97-AF65-F5344CB8AC3E}">
        <p14:creationId xmlns:p14="http://schemas.microsoft.com/office/powerpoint/2010/main" val="2460203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332656"/>
            <a:ext cx="8964488" cy="5026570"/>
          </a:xfrm>
        </p:spPr>
        <p:txBody>
          <a:bodyPr/>
          <a:lstStyle/>
          <a:p>
            <a:pPr algn="l"/>
            <a:r>
              <a:rPr lang="ru-RU" sz="3000" b="1" kern="1200" dirty="0">
                <a:solidFill>
                  <a:srgbClr val="00B0F0"/>
                </a:solidFill>
                <a:ea typeface="+mn-ea"/>
              </a:rPr>
              <a:t>Учёными доказано, что  уровень развития речи зависит от степени </a:t>
            </a:r>
            <a:r>
              <a:rPr lang="ru-RU" sz="3000" b="1" kern="1200" dirty="0" err="1">
                <a:solidFill>
                  <a:srgbClr val="00B0F0"/>
                </a:solidFill>
                <a:ea typeface="+mn-ea"/>
              </a:rPr>
              <a:t>сформированности</a:t>
            </a:r>
            <a:r>
              <a:rPr lang="ru-RU" sz="3000" b="1" kern="1200" dirty="0">
                <a:solidFill>
                  <a:srgbClr val="00B0F0"/>
                </a:solidFill>
                <a:ea typeface="+mn-ea"/>
              </a:rPr>
              <a:t> мелкой моторики рук.</a:t>
            </a:r>
            <a:r>
              <a:rPr lang="ru-RU" sz="3000" b="1" kern="1200" dirty="0">
                <a:solidFill>
                  <a:srgbClr val="00B0F0"/>
                </a:solidFill>
                <a:ea typeface="+mn-ea"/>
                <a:cs typeface="Arial" charset="0"/>
              </a:rPr>
              <a:t> </a:t>
            </a:r>
            <a:r>
              <a:rPr lang="ru-RU" sz="3000" b="1" kern="1200" dirty="0">
                <a:solidFill>
                  <a:srgbClr val="00B0F0"/>
                </a:solidFill>
                <a:ea typeface="+mn-ea"/>
              </a:rPr>
              <a:t>Следовательно, тренировка движений пальцев рук является важным фактором, стимулирующим речевое развитие, способствует улучшению артикуляционной моторики, а также подготовке кисти руки к письму и повышению работоспособности коры головного мозга.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843808" y="4483611"/>
            <a:ext cx="6552728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000" b="1" dirty="0" smtClean="0">
                <a:solidFill>
                  <a:srgbClr val="00B0F0"/>
                </a:solidFill>
                <a:cs typeface="Arial" charset="0"/>
              </a:rPr>
              <a:t>      Учитывая </a:t>
            </a:r>
            <a:r>
              <a:rPr lang="ru-RU" sz="3000" b="1" dirty="0">
                <a:solidFill>
                  <a:srgbClr val="00B0F0"/>
                </a:solidFill>
                <a:cs typeface="Arial" charset="0"/>
              </a:rPr>
              <a:t>этот факт, целесообразно расширять объём пальчиковых игр и использовать их в       работе с дошкольниками.</a:t>
            </a:r>
          </a:p>
        </p:txBody>
      </p:sp>
    </p:spTree>
    <p:extLst>
      <p:ext uri="{BB962C8B-B14F-4D97-AF65-F5344CB8AC3E}">
        <p14:creationId xmlns:p14="http://schemas.microsoft.com/office/powerpoint/2010/main" val="3280491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555776" y="357166"/>
            <a:ext cx="4516554" cy="17145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1" u="none" strike="noStrike" kern="1200" cap="none" spc="0" normalizeH="0" baseline="0" noProof="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cs typeface="Arial"/>
              </a:rPr>
              <a:t>Рекомендации по</a:t>
            </a:r>
            <a:r>
              <a:rPr kumimoji="0" lang="ru-RU" sz="3600" b="1" i="1" u="none" strike="noStrike" kern="1200" cap="none" spc="0" normalizeH="0" noProof="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cs typeface="Arial"/>
              </a:rPr>
              <a:t> проведению пальчиковых игр</a:t>
            </a:r>
            <a:endParaRPr kumimoji="0" lang="ru-RU" sz="3600" b="1" i="1" u="none" strike="noStrike" kern="1200" cap="none" spc="0" normalizeH="0" baseline="0" noProof="0" dirty="0">
              <a:ln>
                <a:solidFill>
                  <a:srgbClr val="FF0000"/>
                </a:solidFill>
              </a:ln>
              <a:solidFill>
                <a:srgbClr val="FF0000"/>
              </a:solidFill>
              <a:effectLst/>
              <a:uLnTx/>
              <a:uFillTx/>
              <a:latin typeface="Calibri" panose="020F0502020204030204" pitchFamily="34" charset="0"/>
              <a:cs typeface="Arial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357554" y="3356768"/>
            <a:ext cx="2726614" cy="228601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>
                <a:solidFill>
                  <a:srgbClr val="FF0000"/>
                </a:solidFill>
                <a:latin typeface="Calibri"/>
              </a:rPr>
              <a:t>Выполнять упражнения необходимо вместе с </a:t>
            </a:r>
            <a:r>
              <a:rPr lang="ru-RU" sz="2400" b="1" i="1" dirty="0" smtClean="0">
                <a:solidFill>
                  <a:srgbClr val="FF0000"/>
                </a:solidFill>
                <a:latin typeface="Calibri"/>
              </a:rPr>
              <a:t>детьми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okman Old Style" pitchFamily="18" charset="0"/>
              <a:cs typeface="Arial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28596" y="3356768"/>
            <a:ext cx="2571768" cy="228601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Bef>
                <a:spcPct val="20000"/>
              </a:spcBef>
            </a:pPr>
            <a:r>
              <a:rPr lang="ru-RU" sz="2400" b="1" i="1" dirty="0">
                <a:solidFill>
                  <a:srgbClr val="FF0000"/>
                </a:solidFill>
                <a:latin typeface="Calibri"/>
              </a:rPr>
              <a:t>Перед игрой с детьми </a:t>
            </a:r>
            <a:r>
              <a:rPr lang="ru-RU" sz="2400" b="1" i="1" dirty="0">
                <a:solidFill>
                  <a:srgbClr val="FF0000"/>
                </a:solidFill>
                <a:latin typeface="Calibri" panose="020F0502020204030204" pitchFamily="34" charset="0"/>
              </a:rPr>
              <a:t>необходимо</a:t>
            </a:r>
            <a:r>
              <a:rPr lang="ru-RU" sz="2400" b="1" i="1" dirty="0">
                <a:solidFill>
                  <a:srgbClr val="FF0000"/>
                </a:solidFill>
                <a:latin typeface="Calibri"/>
              </a:rPr>
              <a:t> обсудить её </a:t>
            </a:r>
            <a:r>
              <a:rPr lang="ru-RU" sz="2400" b="1" i="1" dirty="0" smtClean="0">
                <a:solidFill>
                  <a:srgbClr val="FF0000"/>
                </a:solidFill>
                <a:latin typeface="Calibri"/>
              </a:rPr>
              <a:t>содержание</a:t>
            </a:r>
            <a:endParaRPr lang="ru-RU" sz="3200" b="1" i="1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500826" y="3357562"/>
            <a:ext cx="2428892" cy="221457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Bef>
                <a:spcPct val="20000"/>
              </a:spcBef>
            </a:pPr>
            <a:r>
              <a:rPr lang="ru-RU" sz="2400" b="1" i="1" dirty="0">
                <a:solidFill>
                  <a:srgbClr val="FF0000"/>
                </a:solidFill>
                <a:latin typeface="Calibri"/>
              </a:rPr>
              <a:t>Не ставить перед детьми несколько сложных </a:t>
            </a:r>
            <a:r>
              <a:rPr lang="ru-RU" sz="2400" b="1" i="1" dirty="0" smtClean="0">
                <a:solidFill>
                  <a:srgbClr val="FF0000"/>
                </a:solidFill>
                <a:latin typeface="Calibri"/>
              </a:rPr>
              <a:t>задач</a:t>
            </a:r>
            <a:endParaRPr lang="ru-RU" sz="2400" b="1" i="1" dirty="0">
              <a:solidFill>
                <a:srgbClr val="FF0000"/>
              </a:solidFill>
              <a:latin typeface="Calibri"/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785786" y="3000372"/>
            <a:ext cx="764386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4536281" y="2536025"/>
            <a:ext cx="92869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5400000">
            <a:off x="1572398" y="3213892"/>
            <a:ext cx="284958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endCxn id="6" idx="0"/>
          </p:cNvCxnSpPr>
          <p:nvPr/>
        </p:nvCxnSpPr>
        <p:spPr>
          <a:xfrm rot="5400000">
            <a:off x="4643438" y="3143248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endCxn id="7" idx="0"/>
          </p:cNvCxnSpPr>
          <p:nvPr/>
        </p:nvCxnSpPr>
        <p:spPr>
          <a:xfrm rot="5400000">
            <a:off x="7536677" y="3178967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7850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907704" y="357166"/>
            <a:ext cx="5806774" cy="17145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i="1" dirty="0">
                <a:solidFill>
                  <a:srgbClr val="FF0000"/>
                </a:solidFill>
                <a:latin typeface="Calibri"/>
                <a:ea typeface="+mj-ea"/>
                <a:cs typeface="+mj-cs"/>
              </a:rPr>
              <a:t>Алгоритм проведения пальчиковой гимнастики</a:t>
            </a:r>
            <a:endParaRPr kumimoji="0" lang="ru-RU" sz="3600" b="1" i="1" u="none" strike="noStrike" kern="1200" cap="none" spc="0" normalizeH="0" baseline="0" noProof="0" dirty="0">
              <a:ln>
                <a:solidFill>
                  <a:srgbClr val="FF0000"/>
                </a:solidFill>
              </a:ln>
              <a:solidFill>
                <a:srgbClr val="FF0000"/>
              </a:solidFill>
              <a:effectLst/>
              <a:uLnTx/>
              <a:uFillTx/>
              <a:latin typeface="Bookman Old Style" pitchFamily="18" charset="0"/>
              <a:cs typeface="Arial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357554" y="3356768"/>
            <a:ext cx="2726614" cy="25925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>
                <a:solidFill>
                  <a:srgbClr val="FF0000"/>
                </a:solidFill>
                <a:latin typeface="Calibri"/>
              </a:rPr>
              <a:t>Самомассаж рук. Цель – активизация биологически активных точе</a:t>
            </a:r>
            <a:r>
              <a:rPr lang="ru-RU" sz="2400" b="1" i="1" dirty="0">
                <a:solidFill>
                  <a:srgbClr val="FF0000"/>
                </a:solidFill>
                <a:latin typeface="Calibri"/>
              </a:rPr>
              <a:t>к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okman Old Style" pitchFamily="18" charset="0"/>
              <a:cs typeface="Arial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23528" y="3356768"/>
            <a:ext cx="2676836" cy="25925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spcBef>
                <a:spcPct val="20000"/>
              </a:spcBef>
            </a:pPr>
            <a:r>
              <a:rPr lang="ru-RU" sz="2800" b="1" i="1" dirty="0">
                <a:solidFill>
                  <a:srgbClr val="FF0000"/>
                </a:solidFill>
                <a:latin typeface="Calibri"/>
              </a:rPr>
              <a:t>Подготовка рук к </a:t>
            </a:r>
            <a:r>
              <a:rPr lang="ru-RU" sz="2800" b="1" i="1" dirty="0" smtClean="0">
                <a:solidFill>
                  <a:srgbClr val="FF0000"/>
                </a:solidFill>
                <a:latin typeface="Calibri"/>
              </a:rPr>
              <a:t>игре: </a:t>
            </a:r>
            <a:r>
              <a:rPr lang="ru-RU" sz="2800" b="1" i="1" dirty="0">
                <a:solidFill>
                  <a:srgbClr val="FF0000"/>
                </a:solidFill>
                <a:latin typeface="Calibri"/>
              </a:rPr>
              <a:t>сгибание, растирание, похлопывание и т.д.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441358" y="3357562"/>
            <a:ext cx="2488360" cy="25917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Bef>
                <a:spcPct val="20000"/>
              </a:spcBef>
            </a:pPr>
            <a:r>
              <a:rPr lang="ru-RU" sz="2800" b="1" i="1" dirty="0">
                <a:solidFill>
                  <a:srgbClr val="FF0000"/>
                </a:solidFill>
                <a:latin typeface="Calibri"/>
              </a:rPr>
              <a:t>Пальчиковая игра</a:t>
            </a:r>
            <a:endParaRPr kumimoji="0" lang="ru-RU" sz="28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cs typeface="Arial"/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785786" y="3000372"/>
            <a:ext cx="764386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4536281" y="2536025"/>
            <a:ext cx="92869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5400000">
            <a:off x="1572398" y="3213892"/>
            <a:ext cx="284958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endCxn id="6" idx="0"/>
          </p:cNvCxnSpPr>
          <p:nvPr/>
        </p:nvCxnSpPr>
        <p:spPr>
          <a:xfrm rot="5400000">
            <a:off x="4643438" y="3143248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endCxn id="7" idx="0"/>
          </p:cNvCxnSpPr>
          <p:nvPr/>
        </p:nvCxnSpPr>
        <p:spPr>
          <a:xfrm rot="5400000">
            <a:off x="7536677" y="3178967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5390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475656" y="357166"/>
            <a:ext cx="6238822" cy="17145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i="1" dirty="0">
                <a:solidFill>
                  <a:srgbClr val="FF0000"/>
                </a:solidFill>
                <a:latin typeface="Calibri"/>
                <a:ea typeface="+mj-ea"/>
                <a:cs typeface="+mj-cs"/>
              </a:rPr>
              <a:t>Основные правила выполнения пальчиковой гимнастики</a:t>
            </a:r>
            <a:endParaRPr kumimoji="0" lang="ru-RU" sz="3600" b="1" i="1" u="none" strike="noStrike" kern="1200" cap="none" spc="0" normalizeH="0" baseline="0" noProof="0" dirty="0">
              <a:ln>
                <a:solidFill>
                  <a:srgbClr val="FF0000"/>
                </a:solidFill>
              </a:ln>
              <a:solidFill>
                <a:srgbClr val="FF0000"/>
              </a:solidFill>
              <a:effectLst/>
              <a:uLnTx/>
              <a:uFillTx/>
              <a:latin typeface="Bookman Old Style" pitchFamily="18" charset="0"/>
              <a:cs typeface="Arial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153308" y="3321843"/>
            <a:ext cx="2940358" cy="228601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Bef>
                <a:spcPct val="20000"/>
              </a:spcBef>
            </a:pPr>
            <a:r>
              <a:rPr lang="ru-RU" sz="2800" b="1" i="1" dirty="0">
                <a:solidFill>
                  <a:srgbClr val="FF0000"/>
                </a:solidFill>
                <a:latin typeface="Calibri"/>
              </a:rPr>
              <a:t>После каждого упражнения необходимо расслаблять пальцы 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79512" y="3378665"/>
            <a:ext cx="2808312" cy="228601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spcBef>
                <a:spcPct val="20000"/>
              </a:spcBef>
            </a:pPr>
            <a:r>
              <a:rPr lang="ru-RU" sz="2800" b="1" i="1" dirty="0">
                <a:solidFill>
                  <a:srgbClr val="FF0000"/>
                </a:solidFill>
                <a:latin typeface="Calibri"/>
              </a:rPr>
              <a:t>Пальцы правой и левой рук следует нагружать одинаково 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259150" y="3357562"/>
            <a:ext cx="2777346" cy="221457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spcBef>
                <a:spcPct val="20000"/>
              </a:spcBef>
            </a:pPr>
            <a:r>
              <a:rPr lang="ru-RU" sz="2800" b="1" i="1" dirty="0">
                <a:solidFill>
                  <a:srgbClr val="FF0000"/>
                </a:solidFill>
                <a:latin typeface="Calibri"/>
              </a:rPr>
              <a:t>Ежедневно выделять не менее 20 </a:t>
            </a:r>
            <a:r>
              <a:rPr lang="ru-RU" sz="2800" b="1" i="1" dirty="0" smtClean="0">
                <a:solidFill>
                  <a:srgbClr val="FF0000"/>
                </a:solidFill>
                <a:latin typeface="Calibri"/>
              </a:rPr>
              <a:t>мин. </a:t>
            </a:r>
            <a:r>
              <a:rPr lang="ru-RU" sz="2800" b="1" i="1" dirty="0">
                <a:solidFill>
                  <a:srgbClr val="FF0000"/>
                </a:solidFill>
                <a:latin typeface="Calibri"/>
              </a:rPr>
              <a:t>пальчиковой </a:t>
            </a:r>
            <a:r>
              <a:rPr lang="ru-RU" sz="2800" b="1" i="1" dirty="0" smtClean="0">
                <a:solidFill>
                  <a:srgbClr val="FF0000"/>
                </a:solidFill>
                <a:latin typeface="Calibri"/>
              </a:rPr>
              <a:t>гимнастике</a:t>
            </a:r>
            <a:endParaRPr lang="ru-RU" sz="2800" b="1" i="1" dirty="0">
              <a:solidFill>
                <a:srgbClr val="FF0000"/>
              </a:solidFill>
              <a:latin typeface="Calibri"/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 rot="5400000">
            <a:off x="4467693" y="2536025"/>
            <a:ext cx="92869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5400000">
            <a:off x="1572398" y="3213892"/>
            <a:ext cx="284958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endCxn id="6" idx="0"/>
          </p:cNvCxnSpPr>
          <p:nvPr/>
        </p:nvCxnSpPr>
        <p:spPr>
          <a:xfrm rot="5400000">
            <a:off x="4643438" y="3143248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endCxn id="7" idx="0"/>
          </p:cNvCxnSpPr>
          <p:nvPr/>
        </p:nvCxnSpPr>
        <p:spPr>
          <a:xfrm rot="5400000">
            <a:off x="7536677" y="3178967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0444" y="3008209"/>
            <a:ext cx="7651143" cy="1219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7915" y="3027726"/>
            <a:ext cx="7651143" cy="12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2530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pPr marL="342900" lvl="0" indent="-342900" algn="l" fontAlgn="auto">
              <a:spcBef>
                <a:spcPct val="20000"/>
              </a:spcBef>
              <a:spcAft>
                <a:spcPts val="0"/>
              </a:spcAft>
            </a:pPr>
            <a:r>
              <a:rPr lang="ru-RU" sz="3200" b="1" i="1" kern="1200" dirty="0">
                <a:solidFill>
                  <a:srgbClr val="00B0F0"/>
                </a:solidFill>
                <a:latin typeface="Calibri"/>
                <a:ea typeface="+mn-ea"/>
              </a:rPr>
              <a:t>Упражнения пальчиковой гимнастики бывают </a:t>
            </a:r>
            <a:r>
              <a:rPr lang="ru-RU" sz="3200" b="1" i="1" u="sng" kern="1200" dirty="0">
                <a:solidFill>
                  <a:srgbClr val="00B0F0"/>
                </a:solidFill>
                <a:latin typeface="Calibri"/>
                <a:ea typeface="+mn-ea"/>
              </a:rPr>
              <a:t>традиционные и нетрадиционные.</a:t>
            </a:r>
            <a:br>
              <a:rPr lang="ru-RU" sz="3200" b="1" i="1" u="sng" kern="1200" dirty="0">
                <a:solidFill>
                  <a:srgbClr val="00B0F0"/>
                </a:solidFill>
                <a:latin typeface="Calibri"/>
                <a:ea typeface="+mn-ea"/>
              </a:rPr>
            </a:br>
            <a:r>
              <a:rPr lang="ru-RU" sz="3200" b="1" i="1" kern="1200" dirty="0">
                <a:solidFill>
                  <a:srgbClr val="00B0F0"/>
                </a:solidFill>
                <a:latin typeface="Calibri"/>
                <a:ea typeface="+mn-ea"/>
                <a:cs typeface="Times New Roman" panose="02020603050405020304" pitchFamily="18" charset="0"/>
              </a:rPr>
              <a:t>Поговорим о нетрадиционных упражнениях -</a:t>
            </a:r>
            <a:r>
              <a:rPr lang="ru-RU" sz="3000" b="1" i="1" kern="1200" dirty="0">
                <a:solidFill>
                  <a:srgbClr val="00B0F0"/>
                </a:solidFill>
                <a:latin typeface="Calibri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000" b="1" i="1" u="sng" kern="1200" dirty="0">
                <a:solidFill>
                  <a:srgbClr val="00B0F0"/>
                </a:solidFill>
                <a:latin typeface="Calibri"/>
                <a:ea typeface="Calibri" panose="020F0502020204030204" pitchFamily="34" charset="0"/>
                <a:cs typeface="Times New Roman" panose="02020603050405020304" pitchFamily="18" charset="0"/>
              </a:rPr>
              <a:t>Су-</a:t>
            </a:r>
            <a:r>
              <a:rPr lang="ru-RU" sz="3000" b="1" i="1" u="sng" kern="1200" dirty="0" err="1">
                <a:solidFill>
                  <a:srgbClr val="00B0F0"/>
                </a:solidFill>
                <a:latin typeface="Calibri"/>
                <a:ea typeface="Calibri" panose="020F0502020204030204" pitchFamily="34" charset="0"/>
                <a:cs typeface="Times New Roman" panose="02020603050405020304" pitchFamily="18" charset="0"/>
              </a:rPr>
              <a:t>Джок</a:t>
            </a:r>
            <a:r>
              <a:rPr lang="ru-RU" sz="3000" b="1" i="1" u="sng" kern="1200" dirty="0">
                <a:solidFill>
                  <a:srgbClr val="00B0F0"/>
                </a:solidFill>
                <a:latin typeface="Calibri"/>
                <a:ea typeface="Calibri" panose="020F0502020204030204" pitchFamily="34" charset="0"/>
                <a:cs typeface="Times New Roman" panose="02020603050405020304" pitchFamily="18" charset="0"/>
              </a:rPr>
              <a:t> терапии,</a:t>
            </a:r>
            <a:r>
              <a:rPr lang="ru-RU" sz="3200" b="1" i="1" u="sng" kern="1200" dirty="0">
                <a:solidFill>
                  <a:srgbClr val="00B0F0"/>
                </a:solidFill>
                <a:latin typeface="Calibri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3000" b="1" i="1" u="sng" kern="1200" dirty="0" err="1">
                <a:solidFill>
                  <a:srgbClr val="00B0F0"/>
                </a:solidFill>
                <a:latin typeface="Calibri"/>
                <a:ea typeface="Calibri" panose="020F0502020204030204" pitchFamily="34" charset="0"/>
                <a:cs typeface="Times New Roman" panose="02020603050405020304" pitchFamily="18" charset="0"/>
              </a:rPr>
              <a:t>биоэнергопластике</a:t>
            </a:r>
            <a:r>
              <a:rPr lang="ru-RU" sz="3000" b="1" i="1" u="sng" kern="1200" dirty="0">
                <a:solidFill>
                  <a:srgbClr val="00B0F0"/>
                </a:solidFill>
                <a:latin typeface="Calibri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3000" b="1" i="1" u="sng" kern="1200" dirty="0" err="1">
                <a:solidFill>
                  <a:srgbClr val="00B0F0"/>
                </a:solidFill>
                <a:latin typeface="Calibri"/>
                <a:ea typeface="Calibri" panose="020F0502020204030204" pitchFamily="34" charset="0"/>
                <a:cs typeface="Times New Roman" panose="02020603050405020304" pitchFamily="18" charset="0"/>
              </a:rPr>
              <a:t>кинезиологии</a:t>
            </a:r>
            <a:r>
              <a:rPr lang="ru-RU" sz="3000" b="1" i="1" u="sng" kern="1200" dirty="0">
                <a:solidFill>
                  <a:srgbClr val="00B0F0"/>
                </a:solidFill>
                <a:latin typeface="Calibri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ru-RU" sz="3000" b="1" i="1" kern="1200" dirty="0">
                <a:solidFill>
                  <a:srgbClr val="00B0F0"/>
                </a:solidFill>
                <a:latin typeface="Calibri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b="1" i="1" kern="1200" dirty="0">
                <a:solidFill>
                  <a:srgbClr val="00B0F0"/>
                </a:solidFill>
                <a:latin typeface="Calibri"/>
                <a:ea typeface="Calibri" panose="020F0502020204030204" pitchFamily="34" charset="0"/>
                <a:cs typeface="Times New Roman" panose="02020603050405020304" pitchFamily="18" charset="0"/>
              </a:rPr>
              <a:t>Буду рада, если данные методы вы будете использовать в своей работе.</a:t>
            </a:r>
            <a:r>
              <a:rPr lang="ru-RU" sz="3000" b="1" kern="1200" dirty="0">
                <a:solidFill>
                  <a:srgbClr val="00B0F0"/>
                </a:solidFill>
                <a:latin typeface="Calibri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b="1" i="1" kern="1200" dirty="0">
                <a:solidFill>
                  <a:srgbClr val="00B0F0"/>
                </a:solidFill>
                <a:latin typeface="Calibri"/>
                <a:ea typeface="+mn-ea"/>
              </a:rPr>
              <a:t/>
            </a:r>
            <a:br>
              <a:rPr lang="ru-RU" sz="3200" b="1" i="1" kern="1200" dirty="0">
                <a:solidFill>
                  <a:srgbClr val="00B0F0"/>
                </a:solidFill>
                <a:latin typeface="Calibri"/>
                <a:ea typeface="+mn-ea"/>
              </a:rPr>
            </a:br>
            <a:r>
              <a:rPr lang="ru-RU" sz="4000" b="1" kern="1200" dirty="0">
                <a:solidFill>
                  <a:srgbClr val="FFFF00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Су - </a:t>
            </a:r>
            <a:r>
              <a:rPr lang="ru-RU" sz="4000" b="1" kern="1200" dirty="0" err="1">
                <a:solidFill>
                  <a:srgbClr val="FFFF00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Джок</a:t>
            </a:r>
            <a:r>
              <a:rPr lang="ru-RU" sz="4000" b="1" kern="1200" dirty="0">
                <a:solidFill>
                  <a:srgbClr val="FFFF00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 терапия</a:t>
            </a:r>
            <a:r>
              <a:rPr lang="ru-RU" sz="3200" b="1" kern="1200" dirty="0">
                <a:solidFill>
                  <a:srgbClr val="00B0F0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 </a:t>
            </a:r>
            <a:r>
              <a:rPr lang="ru-RU" sz="3200" b="1" i="1" kern="1200" dirty="0">
                <a:solidFill>
                  <a:srgbClr val="00B0F0"/>
                </a:solidFill>
                <a:latin typeface="Calibri"/>
                <a:ea typeface="Times New Roman" panose="02020603050405020304" pitchFamily="18" charset="0"/>
              </a:rPr>
              <a:t>– это последнее достижение восточной медицины. В переводе с корейского языка Су – кисть, </a:t>
            </a:r>
            <a:r>
              <a:rPr lang="ru-RU" sz="3200" b="1" i="1" kern="1200" dirty="0" err="1">
                <a:solidFill>
                  <a:srgbClr val="00B0F0"/>
                </a:solidFill>
                <a:latin typeface="Calibri"/>
                <a:ea typeface="Times New Roman" panose="02020603050405020304" pitchFamily="18" charset="0"/>
              </a:rPr>
              <a:t>Джок</a:t>
            </a:r>
            <a:r>
              <a:rPr lang="ru-RU" sz="3200" b="1" i="1" kern="1200" dirty="0">
                <a:solidFill>
                  <a:srgbClr val="00B0F0"/>
                </a:solidFill>
                <a:latin typeface="Calibri"/>
                <a:ea typeface="Times New Roman" panose="02020603050405020304" pitchFamily="18" charset="0"/>
              </a:rPr>
              <a:t> – стопа.</a:t>
            </a:r>
            <a:r>
              <a:rPr lang="ru-RU" sz="3200" b="1" kern="1200" dirty="0">
                <a:solidFill>
                  <a:srgbClr val="00B0F0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 </a:t>
            </a:r>
            <a:r>
              <a:rPr lang="ru-RU" sz="3200" b="1" i="1" kern="1200" dirty="0">
                <a:solidFill>
                  <a:srgbClr val="00B0F0"/>
                </a:solidFill>
                <a:latin typeface="Calibri"/>
                <a:ea typeface="+mn-ea"/>
              </a:rPr>
              <a:t/>
            </a:r>
            <a:br>
              <a:rPr lang="ru-RU" sz="3200" b="1" i="1" kern="1200" dirty="0">
                <a:solidFill>
                  <a:srgbClr val="00B0F0"/>
                </a:solidFill>
                <a:latin typeface="Calibri"/>
                <a:ea typeface="+mn-ea"/>
              </a:rPr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843808" y="4653136"/>
            <a:ext cx="6300192" cy="21605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spcBef>
                <a:spcPct val="20000"/>
              </a:spcBef>
            </a:pPr>
            <a:r>
              <a:rPr lang="ru-RU" sz="3200" b="1" i="1" u="sng" dirty="0">
                <a:solidFill>
                  <a:srgbClr val="FFC000"/>
                </a:solidFill>
                <a:latin typeface="Calibri"/>
              </a:rPr>
              <a:t>Задачи её:</a:t>
            </a:r>
            <a:r>
              <a:rPr lang="ru-RU" sz="3200" b="1" i="1" u="sng" dirty="0">
                <a:solidFill>
                  <a:srgbClr val="FF0000"/>
                </a:solidFill>
                <a:latin typeface="Calibri"/>
              </a:rPr>
              <a:t> </a:t>
            </a:r>
            <a:r>
              <a:rPr lang="ru-RU" sz="3200" b="1" i="1" dirty="0" smtClean="0">
                <a:solidFill>
                  <a:srgbClr val="00B0F0"/>
                </a:solidFill>
                <a:latin typeface="Calibri"/>
              </a:rPr>
              <a:t>Воздействовать на биологически </a:t>
            </a:r>
            <a:r>
              <a:rPr lang="ru-RU" sz="3200" b="1" i="1" dirty="0">
                <a:solidFill>
                  <a:srgbClr val="00B0F0"/>
                </a:solidFill>
                <a:latin typeface="Calibri"/>
              </a:rPr>
              <a:t>активные </a:t>
            </a:r>
            <a:r>
              <a:rPr lang="ru-RU" sz="3200" b="1" i="1" dirty="0" smtClean="0">
                <a:solidFill>
                  <a:srgbClr val="00B0F0"/>
                </a:solidFill>
                <a:latin typeface="Calibri"/>
              </a:rPr>
              <a:t>точки.</a:t>
            </a:r>
            <a:endParaRPr lang="ru-RU" sz="3200" b="1" i="1" dirty="0">
              <a:solidFill>
                <a:srgbClr val="00B0F0"/>
              </a:solidFill>
              <a:latin typeface="Calibri"/>
            </a:endParaRPr>
          </a:p>
          <a:p>
            <a:pPr lvl="0">
              <a:spcBef>
                <a:spcPct val="20000"/>
              </a:spcBef>
            </a:pPr>
            <a:r>
              <a:rPr lang="ru-RU" sz="3200" b="1" i="1" dirty="0" smtClean="0">
                <a:solidFill>
                  <a:srgbClr val="00B0F0"/>
                </a:solidFill>
                <a:latin typeface="Calibri"/>
              </a:rPr>
              <a:t> Стимулировать </a:t>
            </a:r>
            <a:r>
              <a:rPr lang="ru-RU" sz="3200" b="1" i="1" dirty="0">
                <a:solidFill>
                  <a:srgbClr val="00B0F0"/>
                </a:solidFill>
                <a:latin typeface="Calibri"/>
              </a:rPr>
              <a:t>речевые зоны коры </a:t>
            </a:r>
            <a:r>
              <a:rPr lang="ru-RU" sz="3200" b="1" i="1" dirty="0" smtClean="0">
                <a:solidFill>
                  <a:srgbClr val="00B0F0"/>
                </a:solidFill>
                <a:latin typeface="Calibri"/>
              </a:rPr>
              <a:t>головного мозга.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290084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2" y="116632"/>
            <a:ext cx="9141718" cy="70788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dirty="0">
                <a:solidFill>
                  <a:srgbClr val="FFC000"/>
                </a:solidFill>
                <a:cs typeface="Times New Roman" panose="02020603050405020304" pitchFamily="18" charset="0"/>
              </a:rPr>
              <a:t>Массаж Су – </a:t>
            </a:r>
            <a:r>
              <a:rPr lang="ru-RU" sz="3200" b="1" dirty="0" err="1">
                <a:solidFill>
                  <a:srgbClr val="FFC000"/>
                </a:solidFill>
                <a:cs typeface="Times New Roman" panose="02020603050405020304" pitchFamily="18" charset="0"/>
              </a:rPr>
              <a:t>Джок</a:t>
            </a:r>
            <a:r>
              <a:rPr lang="ru-RU" sz="3200" b="1" dirty="0">
                <a:solidFill>
                  <a:srgbClr val="FFC000"/>
                </a:solidFill>
                <a:cs typeface="Times New Roman" panose="02020603050405020304" pitchFamily="18" charset="0"/>
              </a:rPr>
              <a:t> шарами.</a:t>
            </a:r>
          </a:p>
          <a:p>
            <a:pPr lvl="0" algn="ctr"/>
            <a:r>
              <a:rPr lang="ru-RU" sz="3000" b="1" dirty="0">
                <a:solidFill>
                  <a:srgbClr val="00B0F0"/>
                </a:solidFill>
                <a:cs typeface="Times New Roman" panose="02020603050405020304" pitchFamily="18" charset="0"/>
              </a:rPr>
              <a:t>Катится колючий ёжик.</a:t>
            </a:r>
          </a:p>
          <a:p>
            <a:pPr lvl="0" algn="ctr"/>
            <a:r>
              <a:rPr lang="ru-RU" sz="3000" b="1" dirty="0">
                <a:solidFill>
                  <a:srgbClr val="00B0F0"/>
                </a:solidFill>
                <a:cs typeface="Times New Roman" panose="02020603050405020304" pitchFamily="18" charset="0"/>
              </a:rPr>
              <a:t>  Нет ни головы ни ножек.</a:t>
            </a:r>
          </a:p>
          <a:p>
            <a:pPr lvl="0" algn="ctr"/>
            <a:r>
              <a:rPr lang="ru-RU" sz="3000" b="1" dirty="0">
                <a:solidFill>
                  <a:srgbClr val="00B0F0"/>
                </a:solidFill>
                <a:cs typeface="Times New Roman" panose="02020603050405020304" pitchFamily="18" charset="0"/>
              </a:rPr>
              <a:t>По ладошке бежит и пыхтит, пыхтит, </a:t>
            </a:r>
            <a:r>
              <a:rPr lang="ru-RU" sz="3000" b="1" dirty="0" smtClean="0">
                <a:solidFill>
                  <a:srgbClr val="00B0F0"/>
                </a:solidFill>
                <a:cs typeface="Times New Roman" panose="02020603050405020304" pitchFamily="18" charset="0"/>
              </a:rPr>
              <a:t>пыхтит.</a:t>
            </a:r>
          </a:p>
          <a:p>
            <a:pPr lvl="0" algn="ctr"/>
            <a:r>
              <a:rPr lang="ru-RU" sz="3000" b="1" dirty="0" smtClean="0">
                <a:solidFill>
                  <a:srgbClr val="00B0F0"/>
                </a:solidFill>
                <a:cs typeface="Times New Roman" panose="02020603050405020304" pitchFamily="18" charset="0"/>
              </a:rPr>
              <a:t>Мне по пальчикам бежит и пыхтит, пыхтит, пыхтит.</a:t>
            </a:r>
          </a:p>
          <a:p>
            <a:pPr lvl="0" algn="ctr"/>
            <a:r>
              <a:rPr lang="ru-RU" sz="3000" b="1" dirty="0" smtClean="0">
                <a:solidFill>
                  <a:srgbClr val="00B0F0"/>
                </a:solidFill>
                <a:cs typeface="Times New Roman" panose="02020603050405020304" pitchFamily="18" charset="0"/>
              </a:rPr>
              <a:t>Уходи </a:t>
            </a:r>
            <a:r>
              <a:rPr lang="ru-RU" sz="3000" b="1" dirty="0">
                <a:solidFill>
                  <a:srgbClr val="00B0F0"/>
                </a:solidFill>
                <a:cs typeface="Times New Roman" panose="02020603050405020304" pitchFamily="18" charset="0"/>
              </a:rPr>
              <a:t>колючий ёж в тёмный лес ,где ты живёшь. </a:t>
            </a:r>
            <a:endParaRPr lang="ru-RU" sz="3000" b="1" dirty="0" smtClean="0">
              <a:solidFill>
                <a:srgbClr val="00B0F0"/>
              </a:solidFill>
              <a:cs typeface="Times New Roman" panose="02020603050405020304" pitchFamily="18" charset="0"/>
            </a:endParaRPr>
          </a:p>
          <a:p>
            <a:pPr lvl="0" algn="ctr"/>
            <a:r>
              <a:rPr lang="ru-RU" sz="3000" b="1" dirty="0">
                <a:solidFill>
                  <a:srgbClr val="FFC000"/>
                </a:solidFill>
                <a:cs typeface="Times New Roman" panose="02020603050405020304" pitchFamily="18" charset="0"/>
              </a:rPr>
              <a:t> </a:t>
            </a:r>
            <a:r>
              <a:rPr lang="ru-RU" sz="3200" b="1" dirty="0" smtClean="0">
                <a:solidFill>
                  <a:srgbClr val="FFC000"/>
                </a:solidFill>
                <a:cs typeface="Times New Roman" panose="02020603050405020304" pitchFamily="18" charset="0"/>
              </a:rPr>
              <a:t>Массаж </a:t>
            </a:r>
            <a:r>
              <a:rPr lang="ru-RU" sz="3200" b="1" dirty="0">
                <a:solidFill>
                  <a:srgbClr val="FFC000"/>
                </a:solidFill>
                <a:cs typeface="Times New Roman" panose="02020603050405020304" pitchFamily="18" charset="0"/>
              </a:rPr>
              <a:t>эластичным кольцом. </a:t>
            </a:r>
          </a:p>
          <a:p>
            <a:pPr lvl="0" algn="ctr"/>
            <a:r>
              <a:rPr lang="ru-RU" sz="3200" b="1" dirty="0">
                <a:solidFill>
                  <a:srgbClr val="FFC000"/>
                </a:solidFill>
                <a:cs typeface="Times New Roman" panose="02020603050405020304" pitchFamily="18" charset="0"/>
              </a:rPr>
              <a:t>«Дорожка»</a:t>
            </a:r>
          </a:p>
          <a:p>
            <a:pPr lvl="0" algn="ctr"/>
            <a:r>
              <a:rPr lang="ru-RU" sz="3000" b="1" dirty="0" smtClean="0">
                <a:solidFill>
                  <a:srgbClr val="00B0F0"/>
                </a:solidFill>
                <a:cs typeface="Times New Roman" panose="02020603050405020304" pitchFamily="18" charset="0"/>
              </a:rPr>
              <a:t>                 Кольцо </a:t>
            </a:r>
            <a:r>
              <a:rPr lang="ru-RU" sz="3000" b="1" dirty="0">
                <a:solidFill>
                  <a:srgbClr val="00B0F0"/>
                </a:solidFill>
                <a:cs typeface="Times New Roman" panose="02020603050405020304" pitchFamily="18" charset="0"/>
              </a:rPr>
              <a:t>на пальчик надеваю </a:t>
            </a:r>
            <a:r>
              <a:rPr lang="ru-RU" sz="3000" b="1" dirty="0" err="1" smtClean="0">
                <a:solidFill>
                  <a:srgbClr val="00B0F0"/>
                </a:solidFill>
                <a:cs typeface="Times New Roman" panose="02020603050405020304" pitchFamily="18" charset="0"/>
              </a:rPr>
              <a:t>ипопальчику</a:t>
            </a:r>
            <a:r>
              <a:rPr lang="ru-RU" sz="3000" b="1" dirty="0" smtClean="0">
                <a:solidFill>
                  <a:srgbClr val="00B0F0"/>
                </a:solidFill>
                <a:cs typeface="Times New Roman" panose="02020603050405020304" pitchFamily="18" charset="0"/>
              </a:rPr>
              <a:t> </a:t>
            </a:r>
            <a:r>
              <a:rPr lang="ru-RU" sz="3000" b="1" dirty="0">
                <a:solidFill>
                  <a:srgbClr val="00B0F0"/>
                </a:solidFill>
                <a:cs typeface="Times New Roman" panose="02020603050405020304" pitchFamily="18" charset="0"/>
              </a:rPr>
              <a:t>качу.</a:t>
            </a:r>
          </a:p>
          <a:p>
            <a:pPr lvl="0" algn="ctr"/>
            <a:r>
              <a:rPr lang="ru-RU" sz="3000" b="1" dirty="0" smtClean="0">
                <a:solidFill>
                  <a:srgbClr val="00B0F0"/>
                </a:solidFill>
                <a:cs typeface="Times New Roman" panose="02020603050405020304" pitchFamily="18" charset="0"/>
              </a:rPr>
              <a:t>                 Здоровья </a:t>
            </a:r>
            <a:r>
              <a:rPr lang="ru-RU" sz="3000" b="1" dirty="0">
                <a:solidFill>
                  <a:srgbClr val="00B0F0"/>
                </a:solidFill>
                <a:cs typeface="Times New Roman" panose="02020603050405020304" pitchFamily="18" charset="0"/>
              </a:rPr>
              <a:t>пальчику желаю,  </a:t>
            </a:r>
            <a:r>
              <a:rPr lang="ru-RU" sz="3000" b="1" dirty="0" smtClean="0">
                <a:solidFill>
                  <a:srgbClr val="00B0F0"/>
                </a:solidFill>
                <a:cs typeface="Times New Roman" panose="02020603050405020304" pitchFamily="18" charset="0"/>
              </a:rPr>
              <a:t>     ловким </a:t>
            </a:r>
            <a:r>
              <a:rPr lang="ru-RU" sz="3000" b="1" dirty="0">
                <a:solidFill>
                  <a:srgbClr val="00B0F0"/>
                </a:solidFill>
                <a:cs typeface="Times New Roman" panose="02020603050405020304" pitchFamily="18" charset="0"/>
              </a:rPr>
              <a:t>быть его учу. </a:t>
            </a:r>
          </a:p>
          <a:p>
            <a:pPr lvl="0" algn="ctr"/>
            <a:endParaRPr lang="ru-RU" sz="2800" b="1" dirty="0">
              <a:solidFill>
                <a:srgbClr val="00B0F0"/>
              </a:solidFill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7040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376</TotalTime>
  <Words>640</Words>
  <Application>Microsoft Office PowerPoint</Application>
  <PresentationFormat>Экран (4:3)</PresentationFormat>
  <Paragraphs>101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4</vt:i4>
      </vt:variant>
      <vt:variant>
        <vt:lpstr>Заголовки слайдов</vt:lpstr>
      </vt:variant>
      <vt:variant>
        <vt:i4>24</vt:i4>
      </vt:variant>
    </vt:vector>
  </HeadingPairs>
  <TitlesOfParts>
    <vt:vector size="37" baseType="lpstr">
      <vt:lpstr>Aharoni</vt:lpstr>
      <vt:lpstr>Arbat-Bold</vt:lpstr>
      <vt:lpstr>Arial</vt:lpstr>
      <vt:lpstr>Bookman Old Style</vt:lpstr>
      <vt:lpstr>Calibri</vt:lpstr>
      <vt:lpstr>Comic Sans MS</vt:lpstr>
      <vt:lpstr>Times New Roman</vt:lpstr>
      <vt:lpstr>Verdana</vt:lpstr>
      <vt:lpstr>Wingdings</vt:lpstr>
      <vt:lpstr>Modèle par défaut</vt:lpstr>
      <vt:lpstr>1_Modèle par défaut</vt:lpstr>
      <vt:lpstr>2_Modèle par défaut</vt:lpstr>
      <vt:lpstr>3_Modèle par défaut</vt:lpstr>
      <vt:lpstr>Презентация PowerPoint</vt:lpstr>
      <vt:lpstr>Презентация PowerPoint</vt:lpstr>
      <vt:lpstr>Презентация PowerPoint</vt:lpstr>
      <vt:lpstr>Учёными доказано, что  уровень развития речи зависит от степени сформированности мелкой моторики рук. Следовательно, тренировка движений пальцев рук является важным фактором, стимулирующим речевое развитие, способствует улучшению артикуляционной моторики, а также подготовке кисти руки к письму и повышению работоспособности коры головного мозга.</vt:lpstr>
      <vt:lpstr>Презентация PowerPoint</vt:lpstr>
      <vt:lpstr>Презентация PowerPoint</vt:lpstr>
      <vt:lpstr>Презентация PowerPoint</vt:lpstr>
      <vt:lpstr>Упражнения пальчиковой гимнастики бывают традиционные и нетрадиционные. Поговорим о нетрадиционных упражнениях - Су-Джок терапии, биоэнергопластике, кинезиологии. Буду рада, если данные методы вы будете использовать в своей работе.  Су - Джок терапия – это последнее достижение восточной медицины. В переводе с корейского языка Су – кисть, Джок – стопа.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 кинезиологии можно применить различные средства, например,  прищепки. </vt:lpstr>
      <vt:lpstr>Карандаши 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Пальчиковая гимнастика  как средство развития мелкой моторики .</dc:title>
  <dc:creator>1</dc:creator>
  <cp:lastModifiedBy>Админ</cp:lastModifiedBy>
  <cp:revision>65</cp:revision>
  <dcterms:created xsi:type="dcterms:W3CDTF">2017-11-29T16:53:48Z</dcterms:created>
  <dcterms:modified xsi:type="dcterms:W3CDTF">2019-02-26T07:33:15Z</dcterms:modified>
</cp:coreProperties>
</file>