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79" r:id="rId2"/>
    <p:sldId id="256" r:id="rId3"/>
    <p:sldId id="268" r:id="rId4"/>
    <p:sldId id="259" r:id="rId5"/>
    <p:sldId id="292" r:id="rId6"/>
    <p:sldId id="277" r:id="rId7"/>
    <p:sldId id="258" r:id="rId8"/>
    <p:sldId id="260" r:id="rId9"/>
    <p:sldId id="261" r:id="rId10"/>
    <p:sldId id="262" r:id="rId11"/>
    <p:sldId id="263" r:id="rId12"/>
    <p:sldId id="264" r:id="rId13"/>
    <p:sldId id="266" r:id="rId14"/>
    <p:sldId id="273" r:id="rId15"/>
    <p:sldId id="269" r:id="rId16"/>
    <p:sldId id="267" r:id="rId17"/>
    <p:sldId id="275" r:id="rId18"/>
    <p:sldId id="274" r:id="rId19"/>
    <p:sldId id="265" r:id="rId20"/>
    <p:sldId id="270" r:id="rId21"/>
    <p:sldId id="271" r:id="rId22"/>
    <p:sldId id="272" r:id="rId23"/>
    <p:sldId id="281" r:id="rId24"/>
    <p:sldId id="291" r:id="rId25"/>
    <p:sldId id="287" r:id="rId26"/>
    <p:sldId id="283" r:id="rId27"/>
    <p:sldId id="282" r:id="rId28"/>
    <p:sldId id="284" r:id="rId29"/>
    <p:sldId id="285" r:id="rId30"/>
    <p:sldId id="286" r:id="rId31"/>
    <p:sldId id="290" r:id="rId32"/>
    <p:sldId id="288" r:id="rId33"/>
    <p:sldId id="289" r:id="rId34"/>
    <p:sldId id="276" r:id="rId35"/>
  </p:sldIdLst>
  <p:sldSz cx="9144000" cy="6858000" type="screen4x3"/>
  <p:notesSz cx="6858000" cy="9144000"/>
  <p:custDataLst>
    <p:tags r:id="rId3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D6CAB4-D6A2-4CB9-B8A4-6AED153E6169}" type="doc">
      <dgm:prSet loTypeId="urn:microsoft.com/office/officeart/2005/8/layout/hierarchy6" loCatId="hierarchy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D29D9E8F-C2E4-47B0-B871-A7F7636418EF}">
      <dgm:prSet phldrT="[Текст]"/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dirty="0" smtClean="0"/>
            <a:t>Количественные</a:t>
          </a:r>
          <a:endParaRPr lang="ru-RU" dirty="0"/>
        </a:p>
      </dgm:t>
    </dgm:pt>
    <dgm:pt modelId="{89E16CB6-56E7-4175-AA58-7D697EA16581}" type="parTrans" cxnId="{858967F3-728E-4B48-87D1-F34F14C46906}">
      <dgm:prSet/>
      <dgm:spPr/>
      <dgm:t>
        <a:bodyPr/>
        <a:lstStyle/>
        <a:p>
          <a:endParaRPr lang="ru-RU"/>
        </a:p>
      </dgm:t>
    </dgm:pt>
    <dgm:pt modelId="{91E3C242-C342-4097-8812-E065CDBCAE93}" type="sibTrans" cxnId="{858967F3-728E-4B48-87D1-F34F14C46906}">
      <dgm:prSet/>
      <dgm:spPr/>
      <dgm:t>
        <a:bodyPr/>
        <a:lstStyle/>
        <a:p>
          <a:endParaRPr lang="ru-RU"/>
        </a:p>
      </dgm:t>
    </dgm:pt>
    <dgm:pt modelId="{EECC451A-9604-4E6A-AC04-D4128169FC92}" type="pres">
      <dgm:prSet presAssocID="{A8D6CAB4-D6A2-4CB9-B8A4-6AED153E6169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2074C6-7B59-43FB-95C7-6D249B209812}" type="pres">
      <dgm:prSet presAssocID="{A8D6CAB4-D6A2-4CB9-B8A4-6AED153E6169}" presName="hierFlow" presStyleCnt="0"/>
      <dgm:spPr/>
    </dgm:pt>
    <dgm:pt modelId="{2D4A0BC6-C6E1-4315-B8B0-FD91093ED1AF}" type="pres">
      <dgm:prSet presAssocID="{A8D6CAB4-D6A2-4CB9-B8A4-6AED153E6169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37764EA4-D1E0-48AF-869F-0720CD0FC22A}" type="pres">
      <dgm:prSet presAssocID="{D29D9E8F-C2E4-47B0-B871-A7F7636418EF}" presName="Name14" presStyleCnt="0"/>
      <dgm:spPr/>
    </dgm:pt>
    <dgm:pt modelId="{86F16F82-4F85-4A24-A955-0BAD6768EC73}" type="pres">
      <dgm:prSet presAssocID="{D29D9E8F-C2E4-47B0-B871-A7F7636418EF}" presName="level1Shape" presStyleLbl="node0" presStyleIdx="0" presStyleCnt="1" custScaleX="48636" custScaleY="19629" custLinFactNeighborX="-22621" custLinFactNeighborY="-290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658E0B-C4BE-4A7C-8F92-39D320403B4F}" type="pres">
      <dgm:prSet presAssocID="{D29D9E8F-C2E4-47B0-B871-A7F7636418EF}" presName="hierChild2" presStyleCnt="0"/>
      <dgm:spPr/>
    </dgm:pt>
    <dgm:pt modelId="{F48E003B-86E1-47C3-A54C-60400DD379C9}" type="pres">
      <dgm:prSet presAssocID="{A8D6CAB4-D6A2-4CB9-B8A4-6AED153E6169}" presName="bgShapesFlow" presStyleCnt="0"/>
      <dgm:spPr/>
    </dgm:pt>
  </dgm:ptLst>
  <dgm:cxnLst>
    <dgm:cxn modelId="{7AFC583A-441C-46A4-9808-8098B4CCEA4E}" type="presOf" srcId="{D29D9E8F-C2E4-47B0-B871-A7F7636418EF}" destId="{86F16F82-4F85-4A24-A955-0BAD6768EC73}" srcOrd="0" destOrd="0" presId="urn:microsoft.com/office/officeart/2005/8/layout/hierarchy6"/>
    <dgm:cxn modelId="{744E4059-1B3A-4165-906D-7EA782B0C186}" type="presOf" srcId="{A8D6CAB4-D6A2-4CB9-B8A4-6AED153E6169}" destId="{EECC451A-9604-4E6A-AC04-D4128169FC92}" srcOrd="0" destOrd="0" presId="urn:microsoft.com/office/officeart/2005/8/layout/hierarchy6"/>
    <dgm:cxn modelId="{858967F3-728E-4B48-87D1-F34F14C46906}" srcId="{A8D6CAB4-D6A2-4CB9-B8A4-6AED153E6169}" destId="{D29D9E8F-C2E4-47B0-B871-A7F7636418EF}" srcOrd="0" destOrd="0" parTransId="{89E16CB6-56E7-4175-AA58-7D697EA16581}" sibTransId="{91E3C242-C342-4097-8812-E065CDBCAE93}"/>
    <dgm:cxn modelId="{D60DB070-DD0F-416C-B13B-8961231B20F7}" type="presParOf" srcId="{EECC451A-9604-4E6A-AC04-D4128169FC92}" destId="{382074C6-7B59-43FB-95C7-6D249B209812}" srcOrd="0" destOrd="0" presId="urn:microsoft.com/office/officeart/2005/8/layout/hierarchy6"/>
    <dgm:cxn modelId="{CA7B11AE-ECF4-410C-80CF-025CB98157D9}" type="presParOf" srcId="{382074C6-7B59-43FB-95C7-6D249B209812}" destId="{2D4A0BC6-C6E1-4315-B8B0-FD91093ED1AF}" srcOrd="0" destOrd="0" presId="urn:microsoft.com/office/officeart/2005/8/layout/hierarchy6"/>
    <dgm:cxn modelId="{21379535-A125-46FB-9A14-442495C890C8}" type="presParOf" srcId="{2D4A0BC6-C6E1-4315-B8B0-FD91093ED1AF}" destId="{37764EA4-D1E0-48AF-869F-0720CD0FC22A}" srcOrd="0" destOrd="0" presId="urn:microsoft.com/office/officeart/2005/8/layout/hierarchy6"/>
    <dgm:cxn modelId="{D8E907B2-A2F3-489B-BF89-B04A78E0F1E0}" type="presParOf" srcId="{37764EA4-D1E0-48AF-869F-0720CD0FC22A}" destId="{86F16F82-4F85-4A24-A955-0BAD6768EC73}" srcOrd="0" destOrd="0" presId="urn:microsoft.com/office/officeart/2005/8/layout/hierarchy6"/>
    <dgm:cxn modelId="{B8A43C3B-E631-409C-8023-48C7EE60E74B}" type="presParOf" srcId="{37764EA4-D1E0-48AF-869F-0720CD0FC22A}" destId="{B0658E0B-C4BE-4A7C-8F92-39D320403B4F}" srcOrd="1" destOrd="0" presId="urn:microsoft.com/office/officeart/2005/8/layout/hierarchy6"/>
    <dgm:cxn modelId="{A72C0613-A841-42BF-8AAF-6AA015FB1339}" type="presParOf" srcId="{EECC451A-9604-4E6A-AC04-D4128169FC92}" destId="{F48E003B-86E1-47C3-A54C-60400DD379C9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93D466-5227-4FFE-BF23-CCA00E58C4E1}" type="doc">
      <dgm:prSet loTypeId="urn:microsoft.com/office/officeart/2005/8/layout/arrow4" loCatId="relationship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BFEE303-E342-49B0-B017-9C0ECD9B4983}">
      <dgm:prSet phldrT="[Текст]" custT="1"/>
      <dgm:spPr/>
      <dgm:t>
        <a:bodyPr/>
        <a:lstStyle/>
        <a:p>
          <a:pPr algn="ctr"/>
          <a:r>
            <a:rPr lang="ru-RU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обыкновенные дроби</a:t>
          </a:r>
          <a:endParaRPr lang="ru-RU" sz="48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5680BC6-5F02-4A21-A65B-019FBB2B1BDB}" type="parTrans" cxnId="{4486784C-DFEC-40AF-BC6A-F9EED968DFF7}">
      <dgm:prSet/>
      <dgm:spPr/>
      <dgm:t>
        <a:bodyPr/>
        <a:lstStyle/>
        <a:p>
          <a:endParaRPr lang="ru-RU"/>
        </a:p>
      </dgm:t>
    </dgm:pt>
    <dgm:pt modelId="{2DDC901D-36F1-4120-91EA-9321C5D3E1A9}" type="sibTrans" cxnId="{4486784C-DFEC-40AF-BC6A-F9EED968DFF7}">
      <dgm:prSet/>
      <dgm:spPr/>
      <dgm:t>
        <a:bodyPr/>
        <a:lstStyle/>
        <a:p>
          <a:endParaRPr lang="ru-RU"/>
        </a:p>
      </dgm:t>
    </dgm:pt>
    <dgm:pt modelId="{35C59259-5FDA-4A51-9588-CA0D0B19F83F}">
      <dgm:prSet phldrT="[Текст]" custT="1"/>
      <dgm:spPr/>
      <dgm:t>
        <a:bodyPr/>
        <a:lstStyle/>
        <a:p>
          <a:pPr algn="ctr"/>
          <a:r>
            <a:rPr lang="ru-RU" sz="4800" b="1" dirty="0" smtClean="0"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десятичные дроби</a:t>
          </a:r>
          <a:endParaRPr lang="ru-RU" sz="4800" b="1" dirty="0">
            <a:solidFill>
              <a:srgbClr val="00CC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8FFE1C4-5257-4E83-9128-1443558C9704}" type="parTrans" cxnId="{E1D04108-1C76-497B-A62D-234A43D97D38}">
      <dgm:prSet/>
      <dgm:spPr/>
      <dgm:t>
        <a:bodyPr/>
        <a:lstStyle/>
        <a:p>
          <a:endParaRPr lang="ru-RU"/>
        </a:p>
      </dgm:t>
    </dgm:pt>
    <dgm:pt modelId="{C8BE378E-3F6B-493D-901E-3BEB30EFC3F1}" type="sibTrans" cxnId="{E1D04108-1C76-497B-A62D-234A43D97D38}">
      <dgm:prSet/>
      <dgm:spPr/>
      <dgm:t>
        <a:bodyPr/>
        <a:lstStyle/>
        <a:p>
          <a:endParaRPr lang="ru-RU"/>
        </a:p>
      </dgm:t>
    </dgm:pt>
    <dgm:pt modelId="{55EB18F8-033B-4C5A-A284-6C50DE577632}" type="pres">
      <dgm:prSet presAssocID="{4E93D466-5227-4FFE-BF23-CCA00E58C4E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6BC659-DD83-44B9-8467-5FEE2FA071F1}" type="pres">
      <dgm:prSet presAssocID="{2BFEE303-E342-49B0-B017-9C0ECD9B4983}" presName="upArrow" presStyleLbl="node1" presStyleIdx="0" presStyleCnt="2" custAng="5400000" custScaleX="70469" custScaleY="89072" custLinFactNeighborX="-1267" custLinFactNeighborY="-13327"/>
      <dgm:spPr/>
    </dgm:pt>
    <dgm:pt modelId="{E9E57091-B477-4CEA-88BC-357C311DC20E}" type="pres">
      <dgm:prSet presAssocID="{2BFEE303-E342-49B0-B017-9C0ECD9B4983}" presName="upArrowText" presStyleLbl="revTx" presStyleIdx="0" presStyleCnt="2" custScaleX="134783" custScaleY="61736" custLinFactNeighborX="-12099" custLinFactNeighborY="-793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A447E9-A93C-454A-AA85-9B9202E84374}" type="pres">
      <dgm:prSet presAssocID="{35C59259-5FDA-4A51-9588-CA0D0B19F83F}" presName="downArrow" presStyleLbl="node1" presStyleIdx="1" presStyleCnt="2" custAng="16200000" custScaleX="71287" custScaleY="99599" custLinFactNeighborX="-12444" custLinFactNeighborY="-1072"/>
      <dgm:spPr/>
    </dgm:pt>
    <dgm:pt modelId="{EC118C70-96EF-4C19-84C7-DB737C6F1F5D}" type="pres">
      <dgm:prSet presAssocID="{35C59259-5FDA-4A51-9588-CA0D0B19F83F}" presName="downArrowText" presStyleLbl="revTx" presStyleIdx="1" presStyleCnt="2" custScaleX="111091" custScaleY="61497" custLinFactNeighborX="-26122" custLinFactNeighborY="-136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8DB687-339D-4D9A-9C56-781DA232998D}" type="presOf" srcId="{35C59259-5FDA-4A51-9588-CA0D0B19F83F}" destId="{EC118C70-96EF-4C19-84C7-DB737C6F1F5D}" srcOrd="0" destOrd="0" presId="urn:microsoft.com/office/officeart/2005/8/layout/arrow4"/>
    <dgm:cxn modelId="{C04FE5E3-46CA-4FBD-A982-494282AD8ED4}" type="presOf" srcId="{2BFEE303-E342-49B0-B017-9C0ECD9B4983}" destId="{E9E57091-B477-4CEA-88BC-357C311DC20E}" srcOrd="0" destOrd="0" presId="urn:microsoft.com/office/officeart/2005/8/layout/arrow4"/>
    <dgm:cxn modelId="{4486784C-DFEC-40AF-BC6A-F9EED968DFF7}" srcId="{4E93D466-5227-4FFE-BF23-CCA00E58C4E1}" destId="{2BFEE303-E342-49B0-B017-9C0ECD9B4983}" srcOrd="0" destOrd="0" parTransId="{65680BC6-5F02-4A21-A65B-019FBB2B1BDB}" sibTransId="{2DDC901D-36F1-4120-91EA-9321C5D3E1A9}"/>
    <dgm:cxn modelId="{8B9D15E7-6135-4AEC-A5D1-2E855ACEEC34}" type="presOf" srcId="{4E93D466-5227-4FFE-BF23-CCA00E58C4E1}" destId="{55EB18F8-033B-4C5A-A284-6C50DE577632}" srcOrd="0" destOrd="0" presId="urn:microsoft.com/office/officeart/2005/8/layout/arrow4"/>
    <dgm:cxn modelId="{E1D04108-1C76-497B-A62D-234A43D97D38}" srcId="{4E93D466-5227-4FFE-BF23-CCA00E58C4E1}" destId="{35C59259-5FDA-4A51-9588-CA0D0B19F83F}" srcOrd="1" destOrd="0" parTransId="{48FFE1C4-5257-4E83-9128-1443558C9704}" sibTransId="{C8BE378E-3F6B-493D-901E-3BEB30EFC3F1}"/>
    <dgm:cxn modelId="{D6E4A853-2DAE-4CEF-97A3-34FE242D15EE}" type="presParOf" srcId="{55EB18F8-033B-4C5A-A284-6C50DE577632}" destId="{FB6BC659-DD83-44B9-8467-5FEE2FA071F1}" srcOrd="0" destOrd="0" presId="urn:microsoft.com/office/officeart/2005/8/layout/arrow4"/>
    <dgm:cxn modelId="{3DA3C59A-F5C6-42FC-88DF-C9CA8A9FF34B}" type="presParOf" srcId="{55EB18F8-033B-4C5A-A284-6C50DE577632}" destId="{E9E57091-B477-4CEA-88BC-357C311DC20E}" srcOrd="1" destOrd="0" presId="urn:microsoft.com/office/officeart/2005/8/layout/arrow4"/>
    <dgm:cxn modelId="{35E03E00-297A-4E95-BDE8-31928E6190AC}" type="presParOf" srcId="{55EB18F8-033B-4C5A-A284-6C50DE577632}" destId="{81A447E9-A93C-454A-AA85-9B9202E84374}" srcOrd="2" destOrd="0" presId="urn:microsoft.com/office/officeart/2005/8/layout/arrow4"/>
    <dgm:cxn modelId="{6B5D051B-8ACC-4876-BAC8-3775D840914D}" type="presParOf" srcId="{55EB18F8-033B-4C5A-A284-6C50DE577632}" destId="{EC118C70-96EF-4C19-84C7-DB737C6F1F5D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27A87C-488E-4521-83C1-1B02728E3DF0}" type="doc">
      <dgm:prSet loTypeId="urn:microsoft.com/office/officeart/2005/8/layout/arrow4" loCatId="relationship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1A03254-18CE-4E6E-89B4-5ECC5E935775}">
      <dgm:prSet phldrT="[Текст]" custT="1"/>
      <dgm:spPr/>
      <dgm:t>
        <a:bodyPr/>
        <a:lstStyle/>
        <a:p>
          <a:endParaRPr lang="ru-RU" sz="66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F96DE32-227D-4A17-9477-2659F6A4D040}" type="parTrans" cxnId="{0CE2812C-FAB9-4F93-A5F0-C90BF7DC8873}">
      <dgm:prSet/>
      <dgm:spPr/>
      <dgm:t>
        <a:bodyPr/>
        <a:lstStyle/>
        <a:p>
          <a:endParaRPr lang="ru-RU"/>
        </a:p>
      </dgm:t>
    </dgm:pt>
    <dgm:pt modelId="{7F2CFFA5-F43A-476A-B557-E27EC0928167}" type="sibTrans" cxnId="{0CE2812C-FAB9-4F93-A5F0-C90BF7DC8873}">
      <dgm:prSet/>
      <dgm:spPr/>
      <dgm:t>
        <a:bodyPr/>
        <a:lstStyle/>
        <a:p>
          <a:endParaRPr lang="ru-RU"/>
        </a:p>
      </dgm:t>
    </dgm:pt>
    <dgm:pt modelId="{8883555B-C319-4A70-8923-05FE50D43EA8}">
      <dgm:prSet phldrT="[Текст]"/>
      <dgm:spPr/>
      <dgm:t>
        <a:bodyPr/>
        <a:lstStyle/>
        <a:p>
          <a:endParaRPr lang="ru-RU" b="1" dirty="0">
            <a:solidFill>
              <a:srgbClr val="00CC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ADAD703-0DA6-41B2-B064-5C43F53A2866}" type="sibTrans" cxnId="{F6AE3E36-1535-40E7-8C3F-7E9628374716}">
      <dgm:prSet/>
      <dgm:spPr/>
      <dgm:t>
        <a:bodyPr/>
        <a:lstStyle/>
        <a:p>
          <a:endParaRPr lang="ru-RU"/>
        </a:p>
      </dgm:t>
    </dgm:pt>
    <dgm:pt modelId="{B79483AB-0832-48C5-80AF-7A64C61B9416}" type="parTrans" cxnId="{F6AE3E36-1535-40E7-8C3F-7E9628374716}">
      <dgm:prSet/>
      <dgm:spPr/>
      <dgm:t>
        <a:bodyPr/>
        <a:lstStyle/>
        <a:p>
          <a:endParaRPr lang="ru-RU"/>
        </a:p>
      </dgm:t>
    </dgm:pt>
    <dgm:pt modelId="{09D99558-0783-45AE-9CA3-B7136683B20F}" type="pres">
      <dgm:prSet presAssocID="{A927A87C-488E-4521-83C1-1B02728E3DF0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CE8984-702D-446E-97DE-8390613C645B}" type="pres">
      <dgm:prSet presAssocID="{B1A03254-18CE-4E6E-89B4-5ECC5E935775}" presName="upArrow" presStyleLbl="node1" presStyleIdx="0" presStyleCnt="2" custAng="5400000" custScaleX="70012" custScaleY="83473" custLinFactNeighborX="-8022" custLinFactNeighborY="1700"/>
      <dgm:spPr/>
    </dgm:pt>
    <dgm:pt modelId="{D5C22E36-2578-4815-8D66-526E88E460B2}" type="pres">
      <dgm:prSet presAssocID="{B1A03254-18CE-4E6E-89B4-5ECC5E935775}" presName="upArrowText" presStyleLbl="revTx" presStyleIdx="0" presStyleCnt="2" custScaleX="99032" custScaleY="49801" custLinFactNeighborX="-20279" custLinFactNeighborY="-42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61B19E-6B7F-4799-BB3B-9CB704D92B69}" type="pres">
      <dgm:prSet presAssocID="{8883555B-C319-4A70-8923-05FE50D43EA8}" presName="downArrow" presStyleLbl="node1" presStyleIdx="1" presStyleCnt="2" custAng="16200000" custScaleX="74982" custScaleY="126837" custLinFactNeighborX="-5058" custLinFactNeighborY="-3904"/>
      <dgm:spPr/>
    </dgm:pt>
    <dgm:pt modelId="{B30E7518-9B01-41C1-BACD-1B6B81AA2F5D}" type="pres">
      <dgm:prSet presAssocID="{8883555B-C319-4A70-8923-05FE50D43EA8}" presName="downArrowText" presStyleLbl="revTx" presStyleIdx="1" presStyleCnt="2" custScaleY="62830" custLinFactNeighborX="-9571" custLinFactNeighborY="-131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AE3E36-1535-40E7-8C3F-7E9628374716}" srcId="{A927A87C-488E-4521-83C1-1B02728E3DF0}" destId="{8883555B-C319-4A70-8923-05FE50D43EA8}" srcOrd="1" destOrd="0" parTransId="{B79483AB-0832-48C5-80AF-7A64C61B9416}" sibTransId="{BADAD703-0DA6-41B2-B064-5C43F53A2866}"/>
    <dgm:cxn modelId="{0CE2812C-FAB9-4F93-A5F0-C90BF7DC8873}" srcId="{A927A87C-488E-4521-83C1-1B02728E3DF0}" destId="{B1A03254-18CE-4E6E-89B4-5ECC5E935775}" srcOrd="0" destOrd="0" parTransId="{7F96DE32-227D-4A17-9477-2659F6A4D040}" sibTransId="{7F2CFFA5-F43A-476A-B557-E27EC0928167}"/>
    <dgm:cxn modelId="{9FB42F34-A2BA-4470-9845-C408732CAF2C}" type="presOf" srcId="{A927A87C-488E-4521-83C1-1B02728E3DF0}" destId="{09D99558-0783-45AE-9CA3-B7136683B20F}" srcOrd="0" destOrd="0" presId="urn:microsoft.com/office/officeart/2005/8/layout/arrow4"/>
    <dgm:cxn modelId="{3F5B24EE-1854-43C6-B1C2-6FC00AA4003E}" type="presOf" srcId="{B1A03254-18CE-4E6E-89B4-5ECC5E935775}" destId="{D5C22E36-2578-4815-8D66-526E88E460B2}" srcOrd="0" destOrd="0" presId="urn:microsoft.com/office/officeart/2005/8/layout/arrow4"/>
    <dgm:cxn modelId="{ED4219D7-E15B-495B-8FC9-729224AB0BAD}" type="presOf" srcId="{8883555B-C319-4A70-8923-05FE50D43EA8}" destId="{B30E7518-9B01-41C1-BACD-1B6B81AA2F5D}" srcOrd="0" destOrd="0" presId="urn:microsoft.com/office/officeart/2005/8/layout/arrow4"/>
    <dgm:cxn modelId="{F3998ED4-A81A-43EC-9318-7666938B0479}" type="presParOf" srcId="{09D99558-0783-45AE-9CA3-B7136683B20F}" destId="{18CE8984-702D-446E-97DE-8390613C645B}" srcOrd="0" destOrd="0" presId="urn:microsoft.com/office/officeart/2005/8/layout/arrow4"/>
    <dgm:cxn modelId="{DBDB5B07-00E2-477E-BA7A-149A82B39722}" type="presParOf" srcId="{09D99558-0783-45AE-9CA3-B7136683B20F}" destId="{D5C22E36-2578-4815-8D66-526E88E460B2}" srcOrd="1" destOrd="0" presId="urn:microsoft.com/office/officeart/2005/8/layout/arrow4"/>
    <dgm:cxn modelId="{8088431D-3D76-47FD-877A-FFEF6E5169D4}" type="presParOf" srcId="{09D99558-0783-45AE-9CA3-B7136683B20F}" destId="{5961B19E-6B7F-4799-BB3B-9CB704D92B69}" srcOrd="2" destOrd="0" presId="urn:microsoft.com/office/officeart/2005/8/layout/arrow4"/>
    <dgm:cxn modelId="{0C87283B-3428-46D6-A517-5EDE76F2F413}" type="presParOf" srcId="{09D99558-0783-45AE-9CA3-B7136683B20F}" destId="{B30E7518-9B01-41C1-BACD-1B6B81AA2F5D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27A87C-488E-4521-83C1-1B02728E3DF0}" type="doc">
      <dgm:prSet loTypeId="urn:microsoft.com/office/officeart/2005/8/layout/arrow4" loCatId="relationship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1A03254-18CE-4E6E-89B4-5ECC5E935775}">
      <dgm:prSet phldrT="[Текст]" custT="1"/>
      <dgm:spPr/>
      <dgm:t>
        <a:bodyPr/>
        <a:lstStyle/>
        <a:p>
          <a:r>
            <a:rPr lang="ru-RU" sz="6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простые</a:t>
          </a:r>
          <a:endParaRPr lang="ru-RU" sz="66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F96DE32-227D-4A17-9477-2659F6A4D040}" type="parTrans" cxnId="{0CE2812C-FAB9-4F93-A5F0-C90BF7DC8873}">
      <dgm:prSet/>
      <dgm:spPr/>
      <dgm:t>
        <a:bodyPr/>
        <a:lstStyle/>
        <a:p>
          <a:endParaRPr lang="ru-RU"/>
        </a:p>
      </dgm:t>
    </dgm:pt>
    <dgm:pt modelId="{7F2CFFA5-F43A-476A-B557-E27EC0928167}" type="sibTrans" cxnId="{0CE2812C-FAB9-4F93-A5F0-C90BF7DC8873}">
      <dgm:prSet/>
      <dgm:spPr/>
      <dgm:t>
        <a:bodyPr/>
        <a:lstStyle/>
        <a:p>
          <a:endParaRPr lang="ru-RU"/>
        </a:p>
      </dgm:t>
    </dgm:pt>
    <dgm:pt modelId="{8883555B-C319-4A70-8923-05FE50D43EA8}">
      <dgm:prSet phldrT="[Текст]"/>
      <dgm:spPr/>
      <dgm:t>
        <a:bodyPr/>
        <a:lstStyle/>
        <a:p>
          <a:r>
            <a:rPr lang="ru-RU" b="1" dirty="0" smtClean="0"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составные</a:t>
          </a:r>
          <a:endParaRPr lang="ru-RU" b="1" dirty="0">
            <a:solidFill>
              <a:srgbClr val="00CC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79483AB-0832-48C5-80AF-7A64C61B9416}" type="parTrans" cxnId="{F6AE3E36-1535-40E7-8C3F-7E9628374716}">
      <dgm:prSet/>
      <dgm:spPr/>
      <dgm:t>
        <a:bodyPr/>
        <a:lstStyle/>
        <a:p>
          <a:endParaRPr lang="ru-RU"/>
        </a:p>
      </dgm:t>
    </dgm:pt>
    <dgm:pt modelId="{BADAD703-0DA6-41B2-B064-5C43F53A2866}" type="sibTrans" cxnId="{F6AE3E36-1535-40E7-8C3F-7E9628374716}">
      <dgm:prSet/>
      <dgm:spPr/>
      <dgm:t>
        <a:bodyPr/>
        <a:lstStyle/>
        <a:p>
          <a:endParaRPr lang="ru-RU"/>
        </a:p>
      </dgm:t>
    </dgm:pt>
    <dgm:pt modelId="{09D99558-0783-45AE-9CA3-B7136683B20F}" type="pres">
      <dgm:prSet presAssocID="{A927A87C-488E-4521-83C1-1B02728E3DF0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CE8984-702D-446E-97DE-8390613C645B}" type="pres">
      <dgm:prSet presAssocID="{B1A03254-18CE-4E6E-89B4-5ECC5E935775}" presName="upArrow" presStyleLbl="node1" presStyleIdx="0" presStyleCnt="2" custAng="5400000" custScaleX="70012" custScaleY="83473" custLinFactNeighborX="-8022" custLinFactNeighborY="1700"/>
      <dgm:spPr/>
    </dgm:pt>
    <dgm:pt modelId="{D5C22E36-2578-4815-8D66-526E88E460B2}" type="pres">
      <dgm:prSet presAssocID="{B1A03254-18CE-4E6E-89B4-5ECC5E935775}" presName="upArrowText" presStyleLbl="revTx" presStyleIdx="0" presStyleCnt="2" custScaleX="99032" custScaleY="49801" custLinFactNeighborX="-20279" custLinFactNeighborY="-42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61B19E-6B7F-4799-BB3B-9CB704D92B69}" type="pres">
      <dgm:prSet presAssocID="{8883555B-C319-4A70-8923-05FE50D43EA8}" presName="downArrow" presStyleLbl="node1" presStyleIdx="1" presStyleCnt="2" custAng="16200000" custScaleX="74982" custScaleY="126837" custLinFactNeighborX="-5058" custLinFactNeighborY="-3904"/>
      <dgm:spPr/>
    </dgm:pt>
    <dgm:pt modelId="{B30E7518-9B01-41C1-BACD-1B6B81AA2F5D}" type="pres">
      <dgm:prSet presAssocID="{8883555B-C319-4A70-8923-05FE50D43EA8}" presName="downArrowText" presStyleLbl="revTx" presStyleIdx="1" presStyleCnt="2" custScaleY="62830" custLinFactNeighborX="-9571" custLinFactNeighborY="-131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AE3E36-1535-40E7-8C3F-7E9628374716}" srcId="{A927A87C-488E-4521-83C1-1B02728E3DF0}" destId="{8883555B-C319-4A70-8923-05FE50D43EA8}" srcOrd="1" destOrd="0" parTransId="{B79483AB-0832-48C5-80AF-7A64C61B9416}" sibTransId="{BADAD703-0DA6-41B2-B064-5C43F53A2866}"/>
    <dgm:cxn modelId="{6138C360-5D37-41B9-9860-687B53E1EE12}" type="presOf" srcId="{B1A03254-18CE-4E6E-89B4-5ECC5E935775}" destId="{D5C22E36-2578-4815-8D66-526E88E460B2}" srcOrd="0" destOrd="0" presId="urn:microsoft.com/office/officeart/2005/8/layout/arrow4"/>
    <dgm:cxn modelId="{0CE2812C-FAB9-4F93-A5F0-C90BF7DC8873}" srcId="{A927A87C-488E-4521-83C1-1B02728E3DF0}" destId="{B1A03254-18CE-4E6E-89B4-5ECC5E935775}" srcOrd="0" destOrd="0" parTransId="{7F96DE32-227D-4A17-9477-2659F6A4D040}" sibTransId="{7F2CFFA5-F43A-476A-B557-E27EC0928167}"/>
    <dgm:cxn modelId="{9B572FD2-153D-4B4D-A095-909F5E4B515B}" type="presOf" srcId="{A927A87C-488E-4521-83C1-1B02728E3DF0}" destId="{09D99558-0783-45AE-9CA3-B7136683B20F}" srcOrd="0" destOrd="0" presId="urn:microsoft.com/office/officeart/2005/8/layout/arrow4"/>
    <dgm:cxn modelId="{2FD8EF84-7585-4C87-B487-783617B8D8E9}" type="presOf" srcId="{8883555B-C319-4A70-8923-05FE50D43EA8}" destId="{B30E7518-9B01-41C1-BACD-1B6B81AA2F5D}" srcOrd="0" destOrd="0" presId="urn:microsoft.com/office/officeart/2005/8/layout/arrow4"/>
    <dgm:cxn modelId="{B8204586-1284-4878-A2F5-8DB973579520}" type="presParOf" srcId="{09D99558-0783-45AE-9CA3-B7136683B20F}" destId="{18CE8984-702D-446E-97DE-8390613C645B}" srcOrd="0" destOrd="0" presId="urn:microsoft.com/office/officeart/2005/8/layout/arrow4"/>
    <dgm:cxn modelId="{C5B5426B-B3AA-4827-9DEE-DA921947CE61}" type="presParOf" srcId="{09D99558-0783-45AE-9CA3-B7136683B20F}" destId="{D5C22E36-2578-4815-8D66-526E88E460B2}" srcOrd="1" destOrd="0" presId="urn:microsoft.com/office/officeart/2005/8/layout/arrow4"/>
    <dgm:cxn modelId="{E88C521E-988B-4192-8098-CBB110499B3E}" type="presParOf" srcId="{09D99558-0783-45AE-9CA3-B7136683B20F}" destId="{5961B19E-6B7F-4799-BB3B-9CB704D92B69}" srcOrd="2" destOrd="0" presId="urn:microsoft.com/office/officeart/2005/8/layout/arrow4"/>
    <dgm:cxn modelId="{9E6C437E-A585-461D-BCCE-C73D76DC0628}" type="presParOf" srcId="{09D99558-0783-45AE-9CA3-B7136683B20F}" destId="{B30E7518-9B01-41C1-BACD-1B6B81AA2F5D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28EAE9F-6878-47A1-A993-25356560E165}" type="doc">
      <dgm:prSet loTypeId="urn:microsoft.com/office/officeart/2005/8/layout/vList5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7FDB2DBA-8C2F-4CDF-BECC-1CF447F08E41}">
      <dgm:prSet phldrT="[Текст]"/>
      <dgm:spPr/>
      <dgm:t>
        <a:bodyPr/>
        <a:lstStyle/>
        <a:p>
          <a:r>
            <a:rPr lang="ru-RU" dirty="0" smtClean="0"/>
            <a:t>А)</a:t>
          </a:r>
          <a:endParaRPr lang="ru-RU" dirty="0"/>
        </a:p>
      </dgm:t>
    </dgm:pt>
    <dgm:pt modelId="{B82F774E-BCFC-46DC-868A-46815793A522}" type="parTrans" cxnId="{4E78AA9B-C096-47AE-9880-2D685EFB82D6}">
      <dgm:prSet/>
      <dgm:spPr/>
      <dgm:t>
        <a:bodyPr/>
        <a:lstStyle/>
        <a:p>
          <a:endParaRPr lang="ru-RU"/>
        </a:p>
      </dgm:t>
    </dgm:pt>
    <dgm:pt modelId="{049DA4D3-5E5E-40EA-A8C7-3BE0AB52F353}" type="sibTrans" cxnId="{4E78AA9B-C096-47AE-9880-2D685EFB82D6}">
      <dgm:prSet/>
      <dgm:spPr/>
      <dgm:t>
        <a:bodyPr/>
        <a:lstStyle/>
        <a:p>
          <a:endParaRPr lang="ru-RU"/>
        </a:p>
      </dgm:t>
    </dgm:pt>
    <dgm:pt modelId="{04E894A9-2D3E-45E5-A2BA-745F0DD353D3}">
      <dgm:prSet phldrT="[Текст]" custT="1"/>
      <dgm:spPr/>
      <dgm:t>
        <a:bodyPr/>
        <a:lstStyle/>
        <a:p>
          <a:r>
            <a:rPr lang="ru-RU" sz="2400" b="1" u="none" dirty="0" smtClean="0"/>
            <a:t>Одному</a:t>
          </a:r>
          <a:r>
            <a:rPr lang="ru-RU" sz="2400" dirty="0" smtClean="0"/>
            <a:t> ехать и дорога длинна.</a:t>
          </a:r>
          <a:endParaRPr lang="ru-RU" sz="2400" dirty="0"/>
        </a:p>
      </dgm:t>
    </dgm:pt>
    <dgm:pt modelId="{8B84E82E-4B94-4B34-86D6-97B710887302}" type="parTrans" cxnId="{00976E5E-43D9-4712-9351-7BB0A0C6572D}">
      <dgm:prSet/>
      <dgm:spPr/>
      <dgm:t>
        <a:bodyPr/>
        <a:lstStyle/>
        <a:p>
          <a:endParaRPr lang="ru-RU"/>
        </a:p>
      </dgm:t>
    </dgm:pt>
    <dgm:pt modelId="{3BF90B92-E2A1-40DC-B22F-78F1F934CE16}" type="sibTrans" cxnId="{00976E5E-43D9-4712-9351-7BB0A0C6572D}">
      <dgm:prSet/>
      <dgm:spPr/>
      <dgm:t>
        <a:bodyPr/>
        <a:lstStyle/>
        <a:p>
          <a:endParaRPr lang="ru-RU"/>
        </a:p>
      </dgm:t>
    </dgm:pt>
    <dgm:pt modelId="{47E4DA2F-9551-4EB6-82D1-79181513BFC5}">
      <dgm:prSet phldrT="[Текст]"/>
      <dgm:spPr/>
      <dgm:t>
        <a:bodyPr/>
        <a:lstStyle/>
        <a:p>
          <a:r>
            <a:rPr lang="ru-RU" dirty="0" smtClean="0"/>
            <a:t>Б)</a:t>
          </a:r>
          <a:endParaRPr lang="ru-RU" dirty="0"/>
        </a:p>
      </dgm:t>
    </dgm:pt>
    <dgm:pt modelId="{E5BDFDA0-28A1-4844-83C0-F6E543CE7156}" type="parTrans" cxnId="{747EB339-2C37-4596-9FF3-5E432F06247F}">
      <dgm:prSet/>
      <dgm:spPr/>
      <dgm:t>
        <a:bodyPr/>
        <a:lstStyle/>
        <a:p>
          <a:endParaRPr lang="ru-RU"/>
        </a:p>
      </dgm:t>
    </dgm:pt>
    <dgm:pt modelId="{D15323AA-8B2C-4067-95C8-1B76DFC94814}" type="sibTrans" cxnId="{747EB339-2C37-4596-9FF3-5E432F06247F}">
      <dgm:prSet/>
      <dgm:spPr/>
      <dgm:t>
        <a:bodyPr/>
        <a:lstStyle/>
        <a:p>
          <a:endParaRPr lang="ru-RU"/>
        </a:p>
      </dgm:t>
    </dgm:pt>
    <dgm:pt modelId="{C823745F-3C8C-4F1C-A972-B5EDD9B06583}">
      <dgm:prSet phldrT="[Текст]" custT="1"/>
      <dgm:spPr/>
      <dgm:t>
        <a:bodyPr/>
        <a:lstStyle/>
        <a:p>
          <a:r>
            <a:rPr lang="ru-RU" sz="2400" dirty="0" smtClean="0"/>
            <a:t>Убить </a:t>
          </a:r>
          <a:r>
            <a:rPr lang="ru-RU" sz="2400" b="1" u="none" dirty="0" smtClean="0"/>
            <a:t>два </a:t>
          </a:r>
          <a:r>
            <a:rPr lang="ru-RU" sz="2400" dirty="0" smtClean="0"/>
            <a:t>зайцев.</a:t>
          </a:r>
          <a:endParaRPr lang="ru-RU" sz="2400" dirty="0"/>
        </a:p>
      </dgm:t>
    </dgm:pt>
    <dgm:pt modelId="{C09FD552-703C-46C3-823D-43AD9B244521}" type="parTrans" cxnId="{6312BE24-3C11-4F6F-B8ED-4F8F8399F384}">
      <dgm:prSet/>
      <dgm:spPr/>
      <dgm:t>
        <a:bodyPr/>
        <a:lstStyle/>
        <a:p>
          <a:endParaRPr lang="ru-RU"/>
        </a:p>
      </dgm:t>
    </dgm:pt>
    <dgm:pt modelId="{49B1B651-B8DE-423B-8959-FF9C9A857CAF}" type="sibTrans" cxnId="{6312BE24-3C11-4F6F-B8ED-4F8F8399F384}">
      <dgm:prSet/>
      <dgm:spPr/>
      <dgm:t>
        <a:bodyPr/>
        <a:lstStyle/>
        <a:p>
          <a:endParaRPr lang="ru-RU"/>
        </a:p>
      </dgm:t>
    </dgm:pt>
    <dgm:pt modelId="{120838AD-D33D-458B-BC89-B81C43F9C3D3}">
      <dgm:prSet phldrT="[Текст]"/>
      <dgm:spPr/>
      <dgm:t>
        <a:bodyPr/>
        <a:lstStyle/>
        <a:p>
          <a:r>
            <a:rPr lang="ru-RU" dirty="0" smtClean="0"/>
            <a:t>В)</a:t>
          </a:r>
          <a:endParaRPr lang="ru-RU" dirty="0"/>
        </a:p>
      </dgm:t>
    </dgm:pt>
    <dgm:pt modelId="{2C0F1B87-2402-476F-BA8B-4CBA8B1C1C9D}" type="parTrans" cxnId="{2A0601EE-186A-42FC-973D-5C9733DB658A}">
      <dgm:prSet/>
      <dgm:spPr/>
      <dgm:t>
        <a:bodyPr/>
        <a:lstStyle/>
        <a:p>
          <a:endParaRPr lang="ru-RU"/>
        </a:p>
      </dgm:t>
    </dgm:pt>
    <dgm:pt modelId="{3D1A8519-3714-4552-846C-C0D9C3758B13}" type="sibTrans" cxnId="{2A0601EE-186A-42FC-973D-5C9733DB658A}">
      <dgm:prSet/>
      <dgm:spPr/>
      <dgm:t>
        <a:bodyPr/>
        <a:lstStyle/>
        <a:p>
          <a:endParaRPr lang="ru-RU"/>
        </a:p>
      </dgm:t>
    </dgm:pt>
    <dgm:pt modelId="{8E7F48D6-3862-497C-950F-5AFA9CC94309}">
      <dgm:prSet phldrT="[Текст]" custT="1"/>
      <dgm:spPr/>
      <dgm:t>
        <a:bodyPr/>
        <a:lstStyle/>
        <a:p>
          <a:r>
            <a:rPr lang="ru-RU" sz="2400" dirty="0" smtClean="0"/>
            <a:t>Из </a:t>
          </a:r>
          <a:r>
            <a:rPr lang="ru-RU" sz="2400" b="1" dirty="0" smtClean="0"/>
            <a:t>пятьдесят </a:t>
          </a:r>
          <a:r>
            <a:rPr lang="ru-RU" sz="2400" dirty="0" smtClean="0"/>
            <a:t>вычесть пять.</a:t>
          </a:r>
          <a:endParaRPr lang="ru-RU" sz="2400" dirty="0"/>
        </a:p>
      </dgm:t>
    </dgm:pt>
    <dgm:pt modelId="{D09A308C-AD1E-4349-BC49-C1C061B0AE1B}" type="parTrans" cxnId="{EC614788-994C-402E-B5F4-54462646DB9D}">
      <dgm:prSet/>
      <dgm:spPr/>
      <dgm:t>
        <a:bodyPr/>
        <a:lstStyle/>
        <a:p>
          <a:endParaRPr lang="ru-RU"/>
        </a:p>
      </dgm:t>
    </dgm:pt>
    <dgm:pt modelId="{5C27F5FC-3055-4161-88FF-53CADABD2CA4}" type="sibTrans" cxnId="{EC614788-994C-402E-B5F4-54462646DB9D}">
      <dgm:prSet/>
      <dgm:spPr/>
      <dgm:t>
        <a:bodyPr/>
        <a:lstStyle/>
        <a:p>
          <a:endParaRPr lang="ru-RU"/>
        </a:p>
      </dgm:t>
    </dgm:pt>
    <dgm:pt modelId="{529794B3-8382-4BF0-8754-BA9138926FA9}">
      <dgm:prSet/>
      <dgm:spPr/>
      <dgm:t>
        <a:bodyPr/>
        <a:lstStyle/>
        <a:p>
          <a:r>
            <a:rPr lang="ru-RU" dirty="0" smtClean="0"/>
            <a:t>Г)</a:t>
          </a:r>
          <a:endParaRPr lang="ru-RU" dirty="0"/>
        </a:p>
      </dgm:t>
    </dgm:pt>
    <dgm:pt modelId="{6FEC70A2-772D-41A5-98AE-67D144390B08}" type="parTrans" cxnId="{05A2EFDD-D19D-450E-B772-6F34E34DFA53}">
      <dgm:prSet/>
      <dgm:spPr/>
      <dgm:t>
        <a:bodyPr/>
        <a:lstStyle/>
        <a:p>
          <a:endParaRPr lang="ru-RU"/>
        </a:p>
      </dgm:t>
    </dgm:pt>
    <dgm:pt modelId="{D727B121-1930-49A2-B1EB-0645682857CD}" type="sibTrans" cxnId="{05A2EFDD-D19D-450E-B772-6F34E34DFA53}">
      <dgm:prSet/>
      <dgm:spPr/>
      <dgm:t>
        <a:bodyPr/>
        <a:lstStyle/>
        <a:p>
          <a:endParaRPr lang="ru-RU"/>
        </a:p>
      </dgm:t>
    </dgm:pt>
    <dgm:pt modelId="{9A6FC284-53F7-4369-B94B-D245044E0C1F}">
      <dgm:prSet/>
      <dgm:spPr/>
      <dgm:t>
        <a:bodyPr/>
        <a:lstStyle/>
        <a:p>
          <a:r>
            <a:rPr lang="ru-RU" dirty="0" smtClean="0"/>
            <a:t>Д)</a:t>
          </a:r>
          <a:endParaRPr lang="ru-RU" dirty="0"/>
        </a:p>
      </dgm:t>
    </dgm:pt>
    <dgm:pt modelId="{BE9C96F3-4929-452A-B775-1FCE4B036ACD}" type="parTrans" cxnId="{56AC6FA7-825B-4F72-85BF-21B5E97D1088}">
      <dgm:prSet/>
      <dgm:spPr/>
      <dgm:t>
        <a:bodyPr/>
        <a:lstStyle/>
        <a:p>
          <a:endParaRPr lang="ru-RU"/>
        </a:p>
      </dgm:t>
    </dgm:pt>
    <dgm:pt modelId="{5FF2106F-DC51-41BA-8A3E-23580F232D88}" type="sibTrans" cxnId="{56AC6FA7-825B-4F72-85BF-21B5E97D1088}">
      <dgm:prSet/>
      <dgm:spPr/>
      <dgm:t>
        <a:bodyPr/>
        <a:lstStyle/>
        <a:p>
          <a:endParaRPr lang="ru-RU"/>
        </a:p>
      </dgm:t>
    </dgm:pt>
    <dgm:pt modelId="{0877DAFC-06CC-44B8-A87E-9C12950D4B28}">
      <dgm:prSet/>
      <dgm:spPr/>
      <dgm:t>
        <a:bodyPr/>
        <a:lstStyle/>
        <a:p>
          <a:r>
            <a:rPr lang="ru-RU" dirty="0" smtClean="0"/>
            <a:t>Е)</a:t>
          </a:r>
          <a:endParaRPr lang="ru-RU" dirty="0"/>
        </a:p>
      </dgm:t>
    </dgm:pt>
    <dgm:pt modelId="{F014DD3C-7799-4719-9642-B8DFDC24CC18}" type="parTrans" cxnId="{D1C53E44-8528-4683-867A-45F43C5AF481}">
      <dgm:prSet/>
      <dgm:spPr/>
      <dgm:t>
        <a:bodyPr/>
        <a:lstStyle/>
        <a:p>
          <a:endParaRPr lang="ru-RU"/>
        </a:p>
      </dgm:t>
    </dgm:pt>
    <dgm:pt modelId="{53BB5D1C-A329-4BE1-A2A9-298A41E7CC9B}" type="sibTrans" cxnId="{D1C53E44-8528-4683-867A-45F43C5AF481}">
      <dgm:prSet/>
      <dgm:spPr/>
      <dgm:t>
        <a:bodyPr/>
        <a:lstStyle/>
        <a:p>
          <a:endParaRPr lang="ru-RU"/>
        </a:p>
      </dgm:t>
    </dgm:pt>
    <dgm:pt modelId="{C6547BE5-644E-4E63-8544-47CE782C7BD5}" type="pres">
      <dgm:prSet presAssocID="{F28EAE9F-6878-47A1-A993-25356560E16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792E04D-24AE-4D45-84CF-0AB72F4396BC}" type="pres">
      <dgm:prSet presAssocID="{7FDB2DBA-8C2F-4CDF-BECC-1CF447F08E41}" presName="linNode" presStyleCnt="0"/>
      <dgm:spPr/>
    </dgm:pt>
    <dgm:pt modelId="{B2AC9E3D-6FFB-472F-97EA-CD89ACB5CB06}" type="pres">
      <dgm:prSet presAssocID="{7FDB2DBA-8C2F-4CDF-BECC-1CF447F08E41}" presName="parentText" presStyleLbl="node1" presStyleIdx="0" presStyleCnt="6" custScaleX="6762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04BBF3-3C5A-4095-BA9C-CFE71FB6A6B1}" type="pres">
      <dgm:prSet presAssocID="{7FDB2DBA-8C2F-4CDF-BECC-1CF447F08E41}" presName="descendantText" presStyleLbl="alignAccFollowNode1" presStyleIdx="0" presStyleCnt="3" custLinFactNeighborX="4167" custLinFactNeighborY="-2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54FF5-6DC4-4600-BC2A-06D6BC751B76}" type="pres">
      <dgm:prSet presAssocID="{049DA4D3-5E5E-40EA-A8C7-3BE0AB52F353}" presName="sp" presStyleCnt="0"/>
      <dgm:spPr/>
    </dgm:pt>
    <dgm:pt modelId="{B57438E4-3204-4BA3-AFEB-049D2D71CC81}" type="pres">
      <dgm:prSet presAssocID="{47E4DA2F-9551-4EB6-82D1-79181513BFC5}" presName="linNode" presStyleCnt="0"/>
      <dgm:spPr/>
    </dgm:pt>
    <dgm:pt modelId="{D7479F28-3784-43EB-9888-B66D2A23891F}" type="pres">
      <dgm:prSet presAssocID="{47E4DA2F-9551-4EB6-82D1-79181513BFC5}" presName="parentText" presStyleLbl="node1" presStyleIdx="1" presStyleCnt="6" custScaleX="6762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0627E6-AB4A-4915-A053-C806CD356E2E}" type="pres">
      <dgm:prSet presAssocID="{47E4DA2F-9551-4EB6-82D1-79181513BFC5}" presName="descendantText" presStyleLbl="alignAccFollowNode1" presStyleIdx="1" presStyleCnt="3" custLinFactNeighborX="4789" custLinFactNeighborY="46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0ADE31-91FD-43FA-976E-BCB7C6BFD13E}" type="pres">
      <dgm:prSet presAssocID="{D15323AA-8B2C-4067-95C8-1B76DFC94814}" presName="sp" presStyleCnt="0"/>
      <dgm:spPr/>
    </dgm:pt>
    <dgm:pt modelId="{10ED60EB-5953-459E-BB44-19353B70300C}" type="pres">
      <dgm:prSet presAssocID="{120838AD-D33D-458B-BC89-B81C43F9C3D3}" presName="linNode" presStyleCnt="0"/>
      <dgm:spPr/>
    </dgm:pt>
    <dgm:pt modelId="{190A9D12-B874-41A4-97C4-B3A4FA43B4C7}" type="pres">
      <dgm:prSet presAssocID="{120838AD-D33D-458B-BC89-B81C43F9C3D3}" presName="parentText" presStyleLbl="node1" presStyleIdx="2" presStyleCnt="6" custScaleX="6762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1E88FF-338D-4565-87F7-AC7A96E8B845}" type="pres">
      <dgm:prSet presAssocID="{120838AD-D33D-458B-BC89-B81C43F9C3D3}" presName="descendantText" presStyleLbl="alignAccFollowNode1" presStyleIdx="2" presStyleCnt="3" custLinFactNeighborX="4789" custLinFactNeighborY="-8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E034FF-0034-497A-A16C-3466D0FEAACB}" type="pres">
      <dgm:prSet presAssocID="{3D1A8519-3714-4552-846C-C0D9C3758B13}" presName="sp" presStyleCnt="0"/>
      <dgm:spPr/>
    </dgm:pt>
    <dgm:pt modelId="{5DEE4783-6690-4D78-91CD-41FAF08BD9F1}" type="pres">
      <dgm:prSet presAssocID="{529794B3-8382-4BF0-8754-BA9138926FA9}" presName="linNode" presStyleCnt="0"/>
      <dgm:spPr/>
    </dgm:pt>
    <dgm:pt modelId="{054A0C93-E76A-4561-921F-E41F89999C42}" type="pres">
      <dgm:prSet presAssocID="{529794B3-8382-4BF0-8754-BA9138926FA9}" presName="parentText" presStyleLbl="node1" presStyleIdx="3" presStyleCnt="6" custScaleX="6877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2DF8A1-6116-4387-9802-A785080064E2}" type="pres">
      <dgm:prSet presAssocID="{D727B121-1930-49A2-B1EB-0645682857CD}" presName="sp" presStyleCnt="0"/>
      <dgm:spPr/>
    </dgm:pt>
    <dgm:pt modelId="{172ED92B-FF8C-4354-AB35-EC5C9310CA28}" type="pres">
      <dgm:prSet presAssocID="{9A6FC284-53F7-4369-B94B-D245044E0C1F}" presName="linNode" presStyleCnt="0"/>
      <dgm:spPr/>
    </dgm:pt>
    <dgm:pt modelId="{C100C564-6805-4D9F-8A16-9A13253872EB}" type="pres">
      <dgm:prSet presAssocID="{9A6FC284-53F7-4369-B94B-D245044E0C1F}" presName="parentText" presStyleLbl="node1" presStyleIdx="4" presStyleCnt="6" custScaleX="6877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66D446-66A0-4559-B001-74D5AF935E73}" type="pres">
      <dgm:prSet presAssocID="{5FF2106F-DC51-41BA-8A3E-23580F232D88}" presName="sp" presStyleCnt="0"/>
      <dgm:spPr/>
    </dgm:pt>
    <dgm:pt modelId="{FDF17582-836C-40C5-86B6-4FCEA0791BEC}" type="pres">
      <dgm:prSet presAssocID="{0877DAFC-06CC-44B8-A87E-9C12950D4B28}" presName="linNode" presStyleCnt="0"/>
      <dgm:spPr/>
    </dgm:pt>
    <dgm:pt modelId="{451F4C44-21CD-4FDA-B29D-59FC07E04007}" type="pres">
      <dgm:prSet presAssocID="{0877DAFC-06CC-44B8-A87E-9C12950D4B28}" presName="parentText" presStyleLbl="node1" presStyleIdx="5" presStyleCnt="6" custScaleX="6877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6261CF-7248-4EEB-BF60-AF8CC6ED5998}" type="presOf" srcId="{9A6FC284-53F7-4369-B94B-D245044E0C1F}" destId="{C100C564-6805-4D9F-8A16-9A13253872EB}" srcOrd="0" destOrd="0" presId="urn:microsoft.com/office/officeart/2005/8/layout/vList5"/>
    <dgm:cxn modelId="{00976E5E-43D9-4712-9351-7BB0A0C6572D}" srcId="{7FDB2DBA-8C2F-4CDF-BECC-1CF447F08E41}" destId="{04E894A9-2D3E-45E5-A2BA-745F0DD353D3}" srcOrd="0" destOrd="0" parTransId="{8B84E82E-4B94-4B34-86D6-97B710887302}" sibTransId="{3BF90B92-E2A1-40DC-B22F-78F1F934CE16}"/>
    <dgm:cxn modelId="{73FAB5CA-C5E5-4FE3-8251-2A26D57D87F2}" type="presOf" srcId="{120838AD-D33D-458B-BC89-B81C43F9C3D3}" destId="{190A9D12-B874-41A4-97C4-B3A4FA43B4C7}" srcOrd="0" destOrd="0" presId="urn:microsoft.com/office/officeart/2005/8/layout/vList5"/>
    <dgm:cxn modelId="{747EB339-2C37-4596-9FF3-5E432F06247F}" srcId="{F28EAE9F-6878-47A1-A993-25356560E165}" destId="{47E4DA2F-9551-4EB6-82D1-79181513BFC5}" srcOrd="1" destOrd="0" parTransId="{E5BDFDA0-28A1-4844-83C0-F6E543CE7156}" sibTransId="{D15323AA-8B2C-4067-95C8-1B76DFC94814}"/>
    <dgm:cxn modelId="{D1C53E44-8528-4683-867A-45F43C5AF481}" srcId="{F28EAE9F-6878-47A1-A993-25356560E165}" destId="{0877DAFC-06CC-44B8-A87E-9C12950D4B28}" srcOrd="5" destOrd="0" parTransId="{F014DD3C-7799-4719-9642-B8DFDC24CC18}" sibTransId="{53BB5D1C-A329-4BE1-A2A9-298A41E7CC9B}"/>
    <dgm:cxn modelId="{05A2EFDD-D19D-450E-B772-6F34E34DFA53}" srcId="{F28EAE9F-6878-47A1-A993-25356560E165}" destId="{529794B3-8382-4BF0-8754-BA9138926FA9}" srcOrd="3" destOrd="0" parTransId="{6FEC70A2-772D-41A5-98AE-67D144390B08}" sibTransId="{D727B121-1930-49A2-B1EB-0645682857CD}"/>
    <dgm:cxn modelId="{2A0601EE-186A-42FC-973D-5C9733DB658A}" srcId="{F28EAE9F-6878-47A1-A993-25356560E165}" destId="{120838AD-D33D-458B-BC89-B81C43F9C3D3}" srcOrd="2" destOrd="0" parTransId="{2C0F1B87-2402-476F-BA8B-4CBA8B1C1C9D}" sibTransId="{3D1A8519-3714-4552-846C-C0D9C3758B13}"/>
    <dgm:cxn modelId="{6312BE24-3C11-4F6F-B8ED-4F8F8399F384}" srcId="{47E4DA2F-9551-4EB6-82D1-79181513BFC5}" destId="{C823745F-3C8C-4F1C-A972-B5EDD9B06583}" srcOrd="0" destOrd="0" parTransId="{C09FD552-703C-46C3-823D-43AD9B244521}" sibTransId="{49B1B651-B8DE-423B-8959-FF9C9A857CAF}"/>
    <dgm:cxn modelId="{4E78AA9B-C096-47AE-9880-2D685EFB82D6}" srcId="{F28EAE9F-6878-47A1-A993-25356560E165}" destId="{7FDB2DBA-8C2F-4CDF-BECC-1CF447F08E41}" srcOrd="0" destOrd="0" parTransId="{B82F774E-BCFC-46DC-868A-46815793A522}" sibTransId="{049DA4D3-5E5E-40EA-A8C7-3BE0AB52F353}"/>
    <dgm:cxn modelId="{559DFBB8-C3A2-4852-9444-20C389E0940C}" type="presOf" srcId="{8E7F48D6-3862-497C-950F-5AFA9CC94309}" destId="{EC1E88FF-338D-4565-87F7-AC7A96E8B845}" srcOrd="0" destOrd="0" presId="urn:microsoft.com/office/officeart/2005/8/layout/vList5"/>
    <dgm:cxn modelId="{1749E00E-2A4F-4B96-B2B2-F2C75A3302A6}" type="presOf" srcId="{7FDB2DBA-8C2F-4CDF-BECC-1CF447F08E41}" destId="{B2AC9E3D-6FFB-472F-97EA-CD89ACB5CB06}" srcOrd="0" destOrd="0" presId="urn:microsoft.com/office/officeart/2005/8/layout/vList5"/>
    <dgm:cxn modelId="{C690A979-DC77-4207-A35A-661E5ECC9CBB}" type="presOf" srcId="{04E894A9-2D3E-45E5-A2BA-745F0DD353D3}" destId="{B404BBF3-3C5A-4095-BA9C-CFE71FB6A6B1}" srcOrd="0" destOrd="0" presId="urn:microsoft.com/office/officeart/2005/8/layout/vList5"/>
    <dgm:cxn modelId="{4C4A08B7-B6CD-4048-B391-E9849B3EAD61}" type="presOf" srcId="{47E4DA2F-9551-4EB6-82D1-79181513BFC5}" destId="{D7479F28-3784-43EB-9888-B66D2A23891F}" srcOrd="0" destOrd="0" presId="urn:microsoft.com/office/officeart/2005/8/layout/vList5"/>
    <dgm:cxn modelId="{6D4B4201-382A-47C8-A70A-3A25B1E6E632}" type="presOf" srcId="{0877DAFC-06CC-44B8-A87E-9C12950D4B28}" destId="{451F4C44-21CD-4FDA-B29D-59FC07E04007}" srcOrd="0" destOrd="0" presId="urn:microsoft.com/office/officeart/2005/8/layout/vList5"/>
    <dgm:cxn modelId="{56AC6FA7-825B-4F72-85BF-21B5E97D1088}" srcId="{F28EAE9F-6878-47A1-A993-25356560E165}" destId="{9A6FC284-53F7-4369-B94B-D245044E0C1F}" srcOrd="4" destOrd="0" parTransId="{BE9C96F3-4929-452A-B775-1FCE4B036ACD}" sibTransId="{5FF2106F-DC51-41BA-8A3E-23580F232D88}"/>
    <dgm:cxn modelId="{889F423A-3EE5-49F8-9013-ED7C85BD71A5}" type="presOf" srcId="{F28EAE9F-6878-47A1-A993-25356560E165}" destId="{C6547BE5-644E-4E63-8544-47CE782C7BD5}" srcOrd="0" destOrd="0" presId="urn:microsoft.com/office/officeart/2005/8/layout/vList5"/>
    <dgm:cxn modelId="{50AB6EA7-2AA2-48F1-B0FC-B75F93B183D3}" type="presOf" srcId="{C823745F-3C8C-4F1C-A972-B5EDD9B06583}" destId="{CE0627E6-AB4A-4915-A053-C806CD356E2E}" srcOrd="0" destOrd="0" presId="urn:microsoft.com/office/officeart/2005/8/layout/vList5"/>
    <dgm:cxn modelId="{67309468-D377-49AF-8C8D-A149D2CEEB2A}" type="presOf" srcId="{529794B3-8382-4BF0-8754-BA9138926FA9}" destId="{054A0C93-E76A-4561-921F-E41F89999C42}" srcOrd="0" destOrd="0" presId="urn:microsoft.com/office/officeart/2005/8/layout/vList5"/>
    <dgm:cxn modelId="{EC614788-994C-402E-B5F4-54462646DB9D}" srcId="{120838AD-D33D-458B-BC89-B81C43F9C3D3}" destId="{8E7F48D6-3862-497C-950F-5AFA9CC94309}" srcOrd="0" destOrd="0" parTransId="{D09A308C-AD1E-4349-BC49-C1C061B0AE1B}" sibTransId="{5C27F5FC-3055-4161-88FF-53CADABD2CA4}"/>
    <dgm:cxn modelId="{42EC0DA6-5C40-40E8-B5AB-EB2B0A41014A}" type="presParOf" srcId="{C6547BE5-644E-4E63-8544-47CE782C7BD5}" destId="{5792E04D-24AE-4D45-84CF-0AB72F4396BC}" srcOrd="0" destOrd="0" presId="urn:microsoft.com/office/officeart/2005/8/layout/vList5"/>
    <dgm:cxn modelId="{02ABF6CA-4724-408F-9BCF-89D7C50DA9E6}" type="presParOf" srcId="{5792E04D-24AE-4D45-84CF-0AB72F4396BC}" destId="{B2AC9E3D-6FFB-472F-97EA-CD89ACB5CB06}" srcOrd="0" destOrd="0" presId="urn:microsoft.com/office/officeart/2005/8/layout/vList5"/>
    <dgm:cxn modelId="{CE8E58B2-84E4-4A86-90D6-B47A6F53442F}" type="presParOf" srcId="{5792E04D-24AE-4D45-84CF-0AB72F4396BC}" destId="{B404BBF3-3C5A-4095-BA9C-CFE71FB6A6B1}" srcOrd="1" destOrd="0" presId="urn:microsoft.com/office/officeart/2005/8/layout/vList5"/>
    <dgm:cxn modelId="{8EAC41B0-629E-4755-9494-23241C3986E7}" type="presParOf" srcId="{C6547BE5-644E-4E63-8544-47CE782C7BD5}" destId="{75F54FF5-6DC4-4600-BC2A-06D6BC751B76}" srcOrd="1" destOrd="0" presId="urn:microsoft.com/office/officeart/2005/8/layout/vList5"/>
    <dgm:cxn modelId="{0E1D5498-7095-4698-80E6-AABF5C113671}" type="presParOf" srcId="{C6547BE5-644E-4E63-8544-47CE782C7BD5}" destId="{B57438E4-3204-4BA3-AFEB-049D2D71CC81}" srcOrd="2" destOrd="0" presId="urn:microsoft.com/office/officeart/2005/8/layout/vList5"/>
    <dgm:cxn modelId="{26B5AB4D-3731-4A72-9003-CFB9CB053DD6}" type="presParOf" srcId="{B57438E4-3204-4BA3-AFEB-049D2D71CC81}" destId="{D7479F28-3784-43EB-9888-B66D2A23891F}" srcOrd="0" destOrd="0" presId="urn:microsoft.com/office/officeart/2005/8/layout/vList5"/>
    <dgm:cxn modelId="{CFB96AFA-229D-4B80-8E45-12025A9DA73B}" type="presParOf" srcId="{B57438E4-3204-4BA3-AFEB-049D2D71CC81}" destId="{CE0627E6-AB4A-4915-A053-C806CD356E2E}" srcOrd="1" destOrd="0" presId="urn:microsoft.com/office/officeart/2005/8/layout/vList5"/>
    <dgm:cxn modelId="{E54D90C7-E6CC-455D-B396-41983AB1B090}" type="presParOf" srcId="{C6547BE5-644E-4E63-8544-47CE782C7BD5}" destId="{B40ADE31-91FD-43FA-976E-BCB7C6BFD13E}" srcOrd="3" destOrd="0" presId="urn:microsoft.com/office/officeart/2005/8/layout/vList5"/>
    <dgm:cxn modelId="{B8CD8C45-DF42-459C-B40B-F6E524326A7D}" type="presParOf" srcId="{C6547BE5-644E-4E63-8544-47CE782C7BD5}" destId="{10ED60EB-5953-459E-BB44-19353B70300C}" srcOrd="4" destOrd="0" presId="urn:microsoft.com/office/officeart/2005/8/layout/vList5"/>
    <dgm:cxn modelId="{1D405869-86AA-49A3-A84E-47D08FF56179}" type="presParOf" srcId="{10ED60EB-5953-459E-BB44-19353B70300C}" destId="{190A9D12-B874-41A4-97C4-B3A4FA43B4C7}" srcOrd="0" destOrd="0" presId="urn:microsoft.com/office/officeart/2005/8/layout/vList5"/>
    <dgm:cxn modelId="{7A6EC824-7B66-4559-8D24-B0B9C23D0F26}" type="presParOf" srcId="{10ED60EB-5953-459E-BB44-19353B70300C}" destId="{EC1E88FF-338D-4565-87F7-AC7A96E8B845}" srcOrd="1" destOrd="0" presId="urn:microsoft.com/office/officeart/2005/8/layout/vList5"/>
    <dgm:cxn modelId="{42E02B32-8F12-43F3-AD08-2337F693C45C}" type="presParOf" srcId="{C6547BE5-644E-4E63-8544-47CE782C7BD5}" destId="{13E034FF-0034-497A-A16C-3466D0FEAACB}" srcOrd="5" destOrd="0" presId="urn:microsoft.com/office/officeart/2005/8/layout/vList5"/>
    <dgm:cxn modelId="{B741953B-8BBB-4E0A-BE8A-B190DD45B7C1}" type="presParOf" srcId="{C6547BE5-644E-4E63-8544-47CE782C7BD5}" destId="{5DEE4783-6690-4D78-91CD-41FAF08BD9F1}" srcOrd="6" destOrd="0" presId="urn:microsoft.com/office/officeart/2005/8/layout/vList5"/>
    <dgm:cxn modelId="{24D5E45C-2944-4ADA-A8A8-1FD7EC64C61A}" type="presParOf" srcId="{5DEE4783-6690-4D78-91CD-41FAF08BD9F1}" destId="{054A0C93-E76A-4561-921F-E41F89999C42}" srcOrd="0" destOrd="0" presId="urn:microsoft.com/office/officeart/2005/8/layout/vList5"/>
    <dgm:cxn modelId="{E5941D54-2D42-4F1E-A2D9-94F59A1C9681}" type="presParOf" srcId="{C6547BE5-644E-4E63-8544-47CE782C7BD5}" destId="{0B2DF8A1-6116-4387-9802-A785080064E2}" srcOrd="7" destOrd="0" presId="urn:microsoft.com/office/officeart/2005/8/layout/vList5"/>
    <dgm:cxn modelId="{861635F8-7895-4641-BC2E-F1C2EBFFF5A8}" type="presParOf" srcId="{C6547BE5-644E-4E63-8544-47CE782C7BD5}" destId="{172ED92B-FF8C-4354-AB35-EC5C9310CA28}" srcOrd="8" destOrd="0" presId="urn:microsoft.com/office/officeart/2005/8/layout/vList5"/>
    <dgm:cxn modelId="{660B278A-BBAC-4DA7-89BA-8C015AA2FF56}" type="presParOf" srcId="{172ED92B-FF8C-4354-AB35-EC5C9310CA28}" destId="{C100C564-6805-4D9F-8A16-9A13253872EB}" srcOrd="0" destOrd="0" presId="urn:microsoft.com/office/officeart/2005/8/layout/vList5"/>
    <dgm:cxn modelId="{A19B730B-AA1F-4526-962C-528D998C85F0}" type="presParOf" srcId="{C6547BE5-644E-4E63-8544-47CE782C7BD5}" destId="{B266D446-66A0-4559-B001-74D5AF935E73}" srcOrd="9" destOrd="0" presId="urn:microsoft.com/office/officeart/2005/8/layout/vList5"/>
    <dgm:cxn modelId="{AE7A5F82-5D1A-49B4-BCB7-68FDC83B8CF9}" type="presParOf" srcId="{C6547BE5-644E-4E63-8544-47CE782C7BD5}" destId="{FDF17582-836C-40C5-86B6-4FCEA0791BEC}" srcOrd="10" destOrd="0" presId="urn:microsoft.com/office/officeart/2005/8/layout/vList5"/>
    <dgm:cxn modelId="{82E91912-5966-444A-8465-00B5D068E326}" type="presParOf" srcId="{FDF17582-836C-40C5-86B6-4FCEA0791BEC}" destId="{451F4C44-21CD-4FDA-B29D-59FC07E04007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F16F82-4F85-4A24-A955-0BAD6768EC73}">
      <dsp:nvSpPr>
        <dsp:cNvPr id="0" name=""/>
        <dsp:cNvSpPr/>
      </dsp:nvSpPr>
      <dsp:spPr>
        <a:xfrm>
          <a:off x="257157" y="428610"/>
          <a:ext cx="4085949" cy="10993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glow rad="228600">
            <a:schemeClr val="accent4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Количественные</a:t>
          </a:r>
          <a:endParaRPr lang="ru-RU" sz="4100" kern="1200" dirty="0"/>
        </a:p>
      </dsp:txBody>
      <dsp:txXfrm>
        <a:off x="289356" y="460809"/>
        <a:ext cx="4021551" cy="10349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6BC659-DD83-44B9-8467-5FEE2FA071F1}">
      <dsp:nvSpPr>
        <dsp:cNvPr id="0" name=""/>
        <dsp:cNvSpPr/>
      </dsp:nvSpPr>
      <dsp:spPr>
        <a:xfrm rot="5400000">
          <a:off x="77240" y="-157932"/>
          <a:ext cx="1913774" cy="2229639"/>
        </a:xfrm>
        <a:prstGeom prst="upArrow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9E57091-B477-4CEA-88BC-357C311DC20E}">
      <dsp:nvSpPr>
        <dsp:cNvPr id="0" name=""/>
        <dsp:cNvSpPr/>
      </dsp:nvSpPr>
      <dsp:spPr>
        <a:xfrm>
          <a:off x="1114392" y="214304"/>
          <a:ext cx="6211576" cy="1545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376" tIns="0" rIns="341376" bIns="341376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обыкновенные дроби</a:t>
          </a:r>
          <a:endParaRPr lang="ru-RU" sz="48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114392" y="214304"/>
        <a:ext cx="6211576" cy="1545367"/>
      </dsp:txXfrm>
    </dsp:sp>
    <dsp:sp modelId="{81A447E9-A93C-454A-AA85-9B9202E84374}">
      <dsp:nvSpPr>
        <dsp:cNvPr id="0" name=""/>
        <dsp:cNvSpPr/>
      </dsp:nvSpPr>
      <dsp:spPr>
        <a:xfrm rot="16200000">
          <a:off x="542913" y="2624093"/>
          <a:ext cx="1935989" cy="2493149"/>
        </a:xfrm>
        <a:prstGeom prst="downArrow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C118C70-96EF-4C19-84C7-DB737C6F1F5D}">
      <dsp:nvSpPr>
        <dsp:cNvPr id="0" name=""/>
        <dsp:cNvSpPr/>
      </dsp:nvSpPr>
      <dsp:spPr>
        <a:xfrm>
          <a:off x="1828794" y="2786074"/>
          <a:ext cx="5119713" cy="15393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376" tIns="0" rIns="341376" bIns="341376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десятичные дроби</a:t>
          </a:r>
          <a:endParaRPr lang="ru-RU" sz="4800" b="1" kern="1200" dirty="0">
            <a:solidFill>
              <a:srgbClr val="00CC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828794" y="2786074"/>
        <a:ext cx="5119713" cy="15393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CE8984-702D-446E-97DE-8390613C645B}">
      <dsp:nvSpPr>
        <dsp:cNvPr id="0" name=""/>
        <dsp:cNvSpPr/>
      </dsp:nvSpPr>
      <dsp:spPr>
        <a:xfrm rot="5400000">
          <a:off x="-9342" y="-18882"/>
          <a:ext cx="1825447" cy="1796250"/>
        </a:xfrm>
        <a:prstGeom prst="upArrow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5C22E36-2578-4815-8D66-526E88E460B2}">
      <dsp:nvSpPr>
        <dsp:cNvPr id="0" name=""/>
        <dsp:cNvSpPr/>
      </dsp:nvSpPr>
      <dsp:spPr>
        <a:xfrm>
          <a:off x="1618585" y="214317"/>
          <a:ext cx="4381738" cy="1071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392" tIns="0" rIns="469392" bIns="469392" numCol="1" spcCol="1270" anchor="ctr" anchorCtr="0">
          <a:noAutofit/>
        </a:bodyPr>
        <a:lstStyle/>
        <a:p>
          <a:pPr lvl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6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618585" y="214317"/>
        <a:ext cx="4381738" cy="1071664"/>
      </dsp:txXfrm>
    </dsp:sp>
    <dsp:sp modelId="{5961B19E-6B7F-4799-BB3B-9CB704D92B69}">
      <dsp:nvSpPr>
        <dsp:cNvPr id="0" name=""/>
        <dsp:cNvSpPr/>
      </dsp:nvSpPr>
      <dsp:spPr>
        <a:xfrm rot="16200000">
          <a:off x="785346" y="1725170"/>
          <a:ext cx="1955031" cy="2729398"/>
        </a:xfrm>
        <a:prstGeom prst="downArrow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30E7518-9B01-41C1-BACD-1B6B81AA2F5D}">
      <dsp:nvSpPr>
        <dsp:cNvPr id="0" name=""/>
        <dsp:cNvSpPr/>
      </dsp:nvSpPr>
      <dsp:spPr>
        <a:xfrm>
          <a:off x="2853153" y="2214586"/>
          <a:ext cx="4424567" cy="13520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5168" tIns="0" rIns="455168" bIns="455168" numCol="1" spcCol="1270" anchor="ctr" anchorCtr="0">
          <a:noAutofit/>
        </a:bodyPr>
        <a:lstStyle/>
        <a:p>
          <a:pPr lvl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b="1" kern="1200" dirty="0">
            <a:solidFill>
              <a:srgbClr val="00CC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853153" y="2214586"/>
        <a:ext cx="4424567" cy="13520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CE8984-702D-446E-97DE-8390613C645B}">
      <dsp:nvSpPr>
        <dsp:cNvPr id="0" name=""/>
        <dsp:cNvSpPr/>
      </dsp:nvSpPr>
      <dsp:spPr>
        <a:xfrm rot="5400000">
          <a:off x="-9731" y="-18882"/>
          <a:ext cx="1901363" cy="1796250"/>
        </a:xfrm>
        <a:prstGeom prst="upArrow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5C22E36-2578-4815-8D66-526E88E460B2}">
      <dsp:nvSpPr>
        <dsp:cNvPr id="0" name=""/>
        <dsp:cNvSpPr/>
      </dsp:nvSpPr>
      <dsp:spPr>
        <a:xfrm>
          <a:off x="1685898" y="214317"/>
          <a:ext cx="4563964" cy="1071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392" tIns="0" rIns="469392" bIns="469392" numCol="1" spcCol="1270" anchor="ctr" anchorCtr="0">
          <a:noAutofit/>
        </a:bodyPr>
        <a:lstStyle/>
        <a:p>
          <a:pPr lvl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6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простые</a:t>
          </a:r>
          <a:endParaRPr lang="ru-RU" sz="66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685898" y="214317"/>
        <a:ext cx="4563964" cy="1071664"/>
      </dsp:txXfrm>
    </dsp:sp>
    <dsp:sp modelId="{5961B19E-6B7F-4799-BB3B-9CB704D92B69}">
      <dsp:nvSpPr>
        <dsp:cNvPr id="0" name=""/>
        <dsp:cNvSpPr/>
      </dsp:nvSpPr>
      <dsp:spPr>
        <a:xfrm rot="16200000">
          <a:off x="818007" y="1725170"/>
          <a:ext cx="2036337" cy="2729398"/>
        </a:xfrm>
        <a:prstGeom prst="downArrow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30E7518-9B01-41C1-BACD-1B6B81AA2F5D}">
      <dsp:nvSpPr>
        <dsp:cNvPr id="0" name=""/>
        <dsp:cNvSpPr/>
      </dsp:nvSpPr>
      <dsp:spPr>
        <a:xfrm>
          <a:off x="2971809" y="2214586"/>
          <a:ext cx="4608576" cy="13520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5168" tIns="0" rIns="455168" bIns="455168" numCol="1" spcCol="1270" anchor="ctr" anchorCtr="0">
          <a:noAutofit/>
        </a:bodyPr>
        <a:lstStyle/>
        <a:p>
          <a:pPr lvl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400" b="1" kern="1200" dirty="0" smtClean="0"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составные</a:t>
          </a:r>
          <a:endParaRPr lang="ru-RU" sz="6400" b="1" kern="1200" dirty="0">
            <a:solidFill>
              <a:srgbClr val="00CC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971809" y="2214586"/>
        <a:ext cx="4608576" cy="13520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04BBF3-3C5A-4095-BA9C-CFE71FB6A6B1}">
      <dsp:nvSpPr>
        <dsp:cNvPr id="0" name=""/>
        <dsp:cNvSpPr/>
      </dsp:nvSpPr>
      <dsp:spPr>
        <a:xfrm rot="5400000">
          <a:off x="5016474" y="-2339347"/>
          <a:ext cx="519906" cy="5303557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u="none" kern="1200" dirty="0" smtClean="0"/>
            <a:t>Одному</a:t>
          </a:r>
          <a:r>
            <a:rPr lang="ru-RU" sz="2400" kern="1200" dirty="0" smtClean="0"/>
            <a:t> ехать и дорога длинна.</a:t>
          </a:r>
          <a:endParaRPr lang="ru-RU" sz="2400" kern="1200" dirty="0"/>
        </a:p>
      </dsp:txBody>
      <dsp:txXfrm rot="-5400000">
        <a:off x="2624649" y="77858"/>
        <a:ext cx="5278177" cy="469146"/>
      </dsp:txXfrm>
    </dsp:sp>
    <dsp:sp modelId="{B2AC9E3D-6FFB-472F-97EA-CD89ACB5CB06}">
      <dsp:nvSpPr>
        <dsp:cNvPr id="0" name=""/>
        <dsp:cNvSpPr/>
      </dsp:nvSpPr>
      <dsp:spPr>
        <a:xfrm>
          <a:off x="482913" y="1116"/>
          <a:ext cx="2017423" cy="64988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А)</a:t>
          </a:r>
          <a:endParaRPr lang="ru-RU" sz="3300" kern="1200" dirty="0"/>
        </a:p>
      </dsp:txBody>
      <dsp:txXfrm>
        <a:off x="514638" y="32841"/>
        <a:ext cx="1953973" cy="586432"/>
      </dsp:txXfrm>
    </dsp:sp>
    <dsp:sp modelId="{CE0627E6-AB4A-4915-A053-C806CD356E2E}">
      <dsp:nvSpPr>
        <dsp:cNvPr id="0" name=""/>
        <dsp:cNvSpPr/>
      </dsp:nvSpPr>
      <dsp:spPr>
        <a:xfrm rot="5400000">
          <a:off x="5035030" y="-1619267"/>
          <a:ext cx="519906" cy="5303557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Убить </a:t>
          </a:r>
          <a:r>
            <a:rPr lang="ru-RU" sz="2400" b="1" u="none" kern="1200" dirty="0" smtClean="0"/>
            <a:t>два </a:t>
          </a:r>
          <a:r>
            <a:rPr lang="ru-RU" sz="2400" kern="1200" dirty="0" smtClean="0"/>
            <a:t>зайцев.</a:t>
          </a:r>
          <a:endParaRPr lang="ru-RU" sz="2400" kern="1200" dirty="0"/>
        </a:p>
      </dsp:txBody>
      <dsp:txXfrm rot="-5400000">
        <a:off x="2643205" y="797938"/>
        <a:ext cx="5278177" cy="469146"/>
      </dsp:txXfrm>
    </dsp:sp>
    <dsp:sp modelId="{D7479F28-3784-43EB-9888-B66D2A23891F}">
      <dsp:nvSpPr>
        <dsp:cNvPr id="0" name=""/>
        <dsp:cNvSpPr/>
      </dsp:nvSpPr>
      <dsp:spPr>
        <a:xfrm>
          <a:off x="482913" y="683493"/>
          <a:ext cx="2017423" cy="64988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Б)</a:t>
          </a:r>
          <a:endParaRPr lang="ru-RU" sz="3300" kern="1200" dirty="0"/>
        </a:p>
      </dsp:txBody>
      <dsp:txXfrm>
        <a:off x="514638" y="715218"/>
        <a:ext cx="1953973" cy="586432"/>
      </dsp:txXfrm>
    </dsp:sp>
    <dsp:sp modelId="{EC1E88FF-338D-4565-87F7-AC7A96E8B845}">
      <dsp:nvSpPr>
        <dsp:cNvPr id="0" name=""/>
        <dsp:cNvSpPr/>
      </dsp:nvSpPr>
      <dsp:spPr>
        <a:xfrm rot="5400000">
          <a:off x="5035030" y="-965251"/>
          <a:ext cx="519906" cy="5303557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Из </a:t>
          </a:r>
          <a:r>
            <a:rPr lang="ru-RU" sz="2400" b="1" kern="1200" dirty="0" smtClean="0"/>
            <a:t>пятьдесят </a:t>
          </a:r>
          <a:r>
            <a:rPr lang="ru-RU" sz="2400" kern="1200" dirty="0" smtClean="0"/>
            <a:t>вычесть пять.</a:t>
          </a:r>
          <a:endParaRPr lang="ru-RU" sz="2400" kern="1200" dirty="0"/>
        </a:p>
      </dsp:txBody>
      <dsp:txXfrm rot="-5400000">
        <a:off x="2643205" y="1451954"/>
        <a:ext cx="5278177" cy="469146"/>
      </dsp:txXfrm>
    </dsp:sp>
    <dsp:sp modelId="{190A9D12-B874-41A4-97C4-B3A4FA43B4C7}">
      <dsp:nvSpPr>
        <dsp:cNvPr id="0" name=""/>
        <dsp:cNvSpPr/>
      </dsp:nvSpPr>
      <dsp:spPr>
        <a:xfrm>
          <a:off x="482913" y="1365870"/>
          <a:ext cx="2017423" cy="64988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В)</a:t>
          </a:r>
          <a:endParaRPr lang="ru-RU" sz="3300" kern="1200" dirty="0"/>
        </a:p>
      </dsp:txBody>
      <dsp:txXfrm>
        <a:off x="514638" y="1397595"/>
        <a:ext cx="1953973" cy="586432"/>
      </dsp:txXfrm>
    </dsp:sp>
    <dsp:sp modelId="{054A0C93-E76A-4561-921F-E41F89999C42}">
      <dsp:nvSpPr>
        <dsp:cNvPr id="0" name=""/>
        <dsp:cNvSpPr/>
      </dsp:nvSpPr>
      <dsp:spPr>
        <a:xfrm>
          <a:off x="482913" y="2048247"/>
          <a:ext cx="2051730" cy="64988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Г)</a:t>
          </a:r>
          <a:endParaRPr lang="ru-RU" sz="3300" kern="1200" dirty="0"/>
        </a:p>
      </dsp:txBody>
      <dsp:txXfrm>
        <a:off x="514638" y="2079972"/>
        <a:ext cx="1988280" cy="586432"/>
      </dsp:txXfrm>
    </dsp:sp>
    <dsp:sp modelId="{C100C564-6805-4D9F-8A16-9A13253872EB}">
      <dsp:nvSpPr>
        <dsp:cNvPr id="0" name=""/>
        <dsp:cNvSpPr/>
      </dsp:nvSpPr>
      <dsp:spPr>
        <a:xfrm>
          <a:off x="482913" y="2730624"/>
          <a:ext cx="2051700" cy="64988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Д)</a:t>
          </a:r>
          <a:endParaRPr lang="ru-RU" sz="3300" kern="1200" dirty="0"/>
        </a:p>
      </dsp:txBody>
      <dsp:txXfrm>
        <a:off x="514638" y="2762349"/>
        <a:ext cx="1988250" cy="586432"/>
      </dsp:txXfrm>
    </dsp:sp>
    <dsp:sp modelId="{451F4C44-21CD-4FDA-B29D-59FC07E04007}">
      <dsp:nvSpPr>
        <dsp:cNvPr id="0" name=""/>
        <dsp:cNvSpPr/>
      </dsp:nvSpPr>
      <dsp:spPr>
        <a:xfrm>
          <a:off x="482913" y="3413000"/>
          <a:ext cx="2051700" cy="64988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Е)</a:t>
          </a:r>
          <a:endParaRPr lang="ru-RU" sz="3300" kern="1200" dirty="0"/>
        </a:p>
      </dsp:txBody>
      <dsp:txXfrm>
        <a:off x="514638" y="3444725"/>
        <a:ext cx="1988250" cy="5864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4EB8D9-0655-4989-8BCA-7112EA684F2D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2F5AC-FE28-4F85-A163-864D7AB86E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987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2F5AC-FE28-4F85-A163-864D7AB86E0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38738E-3CCE-4BB8-AD70-7D8A758D013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8D4F07-90D8-4241-9515-E79796D0C35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2F5AC-FE28-4F85-A163-864D7AB86E05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2F5AC-FE28-4F85-A163-864D7AB86E05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41F48-C0FB-4875-B494-2402E2D70D14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2AA53-A636-4EC2-8575-C118A8060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41F48-C0FB-4875-B494-2402E2D70D14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2AA53-A636-4EC2-8575-C118A8060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41F48-C0FB-4875-B494-2402E2D70D14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2AA53-A636-4EC2-8575-C118A8060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Арсёнова Елена Анатольевна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9325B-1BB0-4015-862C-7894B7810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41F48-C0FB-4875-B494-2402E2D70D14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2AA53-A636-4EC2-8575-C118A8060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41F48-C0FB-4875-B494-2402E2D70D14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2AA53-A636-4EC2-8575-C118A8060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41F48-C0FB-4875-B494-2402E2D70D14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2AA53-A636-4EC2-8575-C118A8060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41F48-C0FB-4875-B494-2402E2D70D14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2AA53-A636-4EC2-8575-C118A8060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41F48-C0FB-4875-B494-2402E2D70D14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2AA53-A636-4EC2-8575-C118A8060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41F48-C0FB-4875-B494-2402E2D70D14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2AA53-A636-4EC2-8575-C118A8060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41F48-C0FB-4875-B494-2402E2D70D14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2AA53-A636-4EC2-8575-C118A8060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41F48-C0FB-4875-B494-2402E2D70D14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2AA53-A636-4EC2-8575-C118A8060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3000" t="-5000" r="-3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41F48-C0FB-4875-B494-2402E2D70D14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2AA53-A636-4EC2-8575-C118A80602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slide" Target="slide28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8.xml"/><Relationship Id="rId5" Type="http://schemas.openxmlformats.org/officeDocument/2006/relationships/slide" Target="slide4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3" Type="http://schemas.openxmlformats.org/officeDocument/2006/relationships/image" Target="../media/image14.png"/><Relationship Id="rId7" Type="http://schemas.openxmlformats.org/officeDocument/2006/relationships/slide" Target="slid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21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Layout" Target="../diagrams/layout2.xml"/><Relationship Id="rId7" Type="http://schemas.openxmlformats.org/officeDocument/2006/relationships/slide" Target="slide16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slide" Target="slide3.xml"/><Relationship Id="rId4" Type="http://schemas.openxmlformats.org/officeDocument/2006/relationships/diagramQuickStyle" Target="../diagrams/quickStyle2.xml"/><Relationship Id="rId9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diagramLayout" Target="../diagrams/layout3.xml"/><Relationship Id="rId7" Type="http://schemas.openxmlformats.org/officeDocument/2006/relationships/slide" Target="slide18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slide" Target="slide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1.xml"/><Relationship Id="rId5" Type="http://schemas.openxmlformats.org/officeDocument/2006/relationships/slide" Target="slide17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diagramLayout" Target="../diagrams/layout4.xml"/><Relationship Id="rId7" Type="http://schemas.openxmlformats.org/officeDocument/2006/relationships/slide" Target="slide21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image" Target="../media/image14.png"/><Relationship Id="rId4" Type="http://schemas.openxmlformats.org/officeDocument/2006/relationships/diagramQuickStyle" Target="../diagrams/quickStyle4.xml"/><Relationship Id="rId9" Type="http://schemas.openxmlformats.org/officeDocument/2006/relationships/slide" Target="slid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slide" Target="slide6.xml"/><Relationship Id="rId5" Type="http://schemas.openxmlformats.org/officeDocument/2006/relationships/slide" Target="slide21.xml"/><Relationship Id="rId4" Type="http://schemas.openxmlformats.org/officeDocument/2006/relationships/slide" Target="slide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diagramLayout" Target="../diagrams/layout5.xml"/><Relationship Id="rId7" Type="http://schemas.openxmlformats.org/officeDocument/2006/relationships/slide" Target="slide1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image" Target="../media/image26.png"/><Relationship Id="rId5" Type="http://schemas.openxmlformats.org/officeDocument/2006/relationships/diagramColors" Target="../diagrams/colors5.xml"/><Relationship Id="rId10" Type="http://schemas.openxmlformats.org/officeDocument/2006/relationships/slide" Target="slide8.xml"/><Relationship Id="rId4" Type="http://schemas.openxmlformats.org/officeDocument/2006/relationships/diagramQuickStyle" Target="../diagrams/quickStyle5.xml"/><Relationship Id="rId9" Type="http://schemas.openxmlformats.org/officeDocument/2006/relationships/slide" Target="slide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diagramLayout" Target="../diagrams/layout1.xml"/><Relationship Id="rId7" Type="http://schemas.openxmlformats.org/officeDocument/2006/relationships/slide" Target="slide20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slide" Target="slide23.xml"/><Relationship Id="rId5" Type="http://schemas.openxmlformats.org/officeDocument/2006/relationships/diagramColors" Target="../diagrams/colors1.xml"/><Relationship Id="rId10" Type="http://schemas.openxmlformats.org/officeDocument/2006/relationships/slide" Target="slide14.xml"/><Relationship Id="rId4" Type="http://schemas.openxmlformats.org/officeDocument/2006/relationships/diagramQuickStyle" Target="../diagrams/quickStyle1.xml"/><Relationship Id="rId9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urok.hut.ru/" TargetMode="External"/><Relationship Id="rId3" Type="http://schemas.openxmlformats.org/officeDocument/2006/relationships/hyperlink" Target="http://www.studfiles.ru/dir/cat9/subj260/file13031/view135868/page6.html" TargetMode="External"/><Relationship Id="rId7" Type="http://schemas.openxmlformats.org/officeDocument/2006/relationships/hyperlink" Target="http://www.gramota.ru/" TargetMode="External"/><Relationship Id="rId2" Type="http://schemas.openxmlformats.org/officeDocument/2006/relationships/hyperlink" Target="http://rus.1september.ru/article.php?ID=20030150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sgram.narod.ru/1366-1383.html" TargetMode="External"/><Relationship Id="rId5" Type="http://schemas.openxmlformats.org/officeDocument/2006/relationships/hyperlink" Target="http://school-collection.edu.ru/catalog/search/?text=%F1%EA%EB%EE%ED%E5%ED%E8%E5+%F7%E8%F1%EB%E8%F2%E5%EB%FC%ED%FB%F5&amp;tg" TargetMode="External"/><Relationship Id="rId4" Type="http://schemas.openxmlformats.org/officeDocument/2006/relationships/hyperlink" Target="http://rudocs.exdat.com/docs/index-517141.html?page=3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9.xml"/><Relationship Id="rId7" Type="http://schemas.openxmlformats.org/officeDocument/2006/relationships/slide" Target="slide12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3.xml"/><Relationship Id="rId5" Type="http://schemas.openxmlformats.org/officeDocument/2006/relationships/slide" Target="slide10.xml"/><Relationship Id="rId10" Type="http://schemas.openxmlformats.org/officeDocument/2006/relationships/slide" Target="slide6.xml"/><Relationship Id="rId4" Type="http://schemas.openxmlformats.org/officeDocument/2006/relationships/slide" Target="slide8.xml"/><Relationship Id="rId9" Type="http://schemas.openxmlformats.org/officeDocument/2006/relationships/slide" Target="slide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5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8.xml"/><Relationship Id="rId5" Type="http://schemas.openxmlformats.org/officeDocument/2006/relationships/slide" Target="slide4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slide" Target="slide27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1000108"/>
            <a:ext cx="817339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 обойтись бы без числа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Наука точная могла?</a:t>
            </a: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Расчёт во всяком деле нужен.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Ты и с числительным будь дружен.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Picture 2" descr="D:\Мои документы\РИСУНКИ\КАРТИНКИ школьные и не только\Школьные принадлежности\2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08854"/>
            <a:ext cx="3786182" cy="354914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43438" y="5000636"/>
            <a:ext cx="4143404" cy="164307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dirty="0" smtClean="0"/>
          </a:p>
          <a:p>
            <a:pPr algn="just"/>
            <a:r>
              <a:rPr lang="ru-RU" sz="1400" dirty="0" smtClean="0"/>
              <a:t>Цифровой образовательный ресурс по теме:</a:t>
            </a:r>
          </a:p>
          <a:p>
            <a:pPr algn="just"/>
            <a:r>
              <a:rPr lang="ru-RU" sz="1400" dirty="0" smtClean="0"/>
              <a:t> «Склонение числительных: от теории к практике»</a:t>
            </a:r>
          </a:p>
          <a:p>
            <a:pPr algn="just"/>
            <a:r>
              <a:rPr lang="ru-RU" sz="1400" dirty="0" smtClean="0"/>
              <a:t>подготовила Полякова Ольга Евгеньевна, </a:t>
            </a:r>
          </a:p>
          <a:p>
            <a:pPr algn="just"/>
            <a:r>
              <a:rPr lang="ru-RU" sz="1400" dirty="0" smtClean="0"/>
              <a:t>учитель русского языка и литературы</a:t>
            </a:r>
          </a:p>
          <a:p>
            <a:pPr algn="just"/>
            <a:r>
              <a:rPr lang="ru-RU" sz="1400" dirty="0" smtClean="0"/>
              <a:t>филиала МОУ ГСОШ д. Василёво </a:t>
            </a:r>
          </a:p>
          <a:p>
            <a:pPr algn="just"/>
            <a:r>
              <a:rPr lang="ru-RU" sz="1400" dirty="0" smtClean="0"/>
              <a:t>Калязинского района Тверской области</a:t>
            </a:r>
          </a:p>
          <a:p>
            <a:pPr algn="ctr"/>
            <a:r>
              <a:rPr lang="ru-RU" sz="1400" dirty="0" smtClean="0"/>
              <a:t>2013 год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агетная рамка 4"/>
          <p:cNvSpPr/>
          <p:nvPr/>
        </p:nvSpPr>
        <p:spPr>
          <a:xfrm>
            <a:off x="214282" y="285728"/>
            <a:ext cx="2286016" cy="1071570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200-900</a:t>
            </a:r>
            <a:endParaRPr lang="ru-RU" sz="3200" b="1" dirty="0"/>
          </a:p>
        </p:txBody>
      </p:sp>
      <p:pic>
        <p:nvPicPr>
          <p:cNvPr id="6" name="Picture 7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0"/>
            <a:ext cx="347663" cy="585787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58" y="1500174"/>
          <a:ext cx="8572560" cy="483897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57388"/>
                <a:gridCol w="3500462"/>
                <a:gridCol w="3214710"/>
              </a:tblGrid>
              <a:tr h="632736">
                <a:tc gridSpan="3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Склоняй</a:t>
                      </a:r>
                      <a:r>
                        <a:rPr lang="ru-RU" sz="3200" baseline="0" dirty="0" smtClean="0"/>
                        <a:t> обе части !</a:t>
                      </a:r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И.п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ln>
                            <a:noFill/>
                          </a:ln>
                        </a:rPr>
                        <a:t>тр</a:t>
                      </a:r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4000" b="1" dirty="0" smtClean="0">
                          <a:ln>
                            <a:noFill/>
                          </a:ln>
                        </a:rPr>
                        <a:t>ст</a:t>
                      </a:r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4000" b="1" dirty="0">
                        <a:ln>
                          <a:noFill/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шест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sz="4000" b="1" dirty="0" smtClean="0"/>
                        <a:t>сот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Р.п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тр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ёх</a:t>
                      </a:r>
                      <a:r>
                        <a:rPr lang="ru-RU" sz="4000" b="1" dirty="0" smtClean="0"/>
                        <a:t>сот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шест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сот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Д.п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тр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ём</a:t>
                      </a:r>
                      <a:r>
                        <a:rPr lang="ru-RU" sz="4000" b="1" dirty="0" smtClean="0"/>
                        <a:t>ст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ам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шест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ст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ам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В.п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тр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4000" b="1" dirty="0" smtClean="0"/>
                        <a:t>ст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шест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сот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Т.п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тр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емя</a:t>
                      </a:r>
                      <a:r>
                        <a:rPr lang="ru-RU" sz="4000" b="1" dirty="0" smtClean="0"/>
                        <a:t>ст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ами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шесть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ю</a:t>
                      </a:r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ст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ами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П.п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о тр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ёх</a:t>
                      </a:r>
                      <a:r>
                        <a:rPr lang="ru-RU" sz="4000" b="1" dirty="0" smtClean="0"/>
                        <a:t>ст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ах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шест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ст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ах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000496" y="3143248"/>
            <a:ext cx="357190" cy="285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858148" y="2428868"/>
            <a:ext cx="357190" cy="285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929586" y="3071810"/>
            <a:ext cx="357190" cy="285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858148" y="4500570"/>
            <a:ext cx="357190" cy="285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D:\Мои документы\РИСУНКИ\КАРТИНКИ школьные и не только\Цифры\7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2143116"/>
            <a:ext cx="453685" cy="654050"/>
          </a:xfrm>
          <a:prstGeom prst="rect">
            <a:avLst/>
          </a:prstGeom>
          <a:noFill/>
        </p:spPr>
      </p:pic>
      <p:pic>
        <p:nvPicPr>
          <p:cNvPr id="13" name="Picture 2" descr="D:\Мои документы\РИСУНКИ\КАРТИНКИ школьные и не только\Цифры\7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143116"/>
            <a:ext cx="450208" cy="645075"/>
          </a:xfrm>
          <a:prstGeom prst="rect">
            <a:avLst/>
          </a:prstGeom>
          <a:noFill/>
        </p:spPr>
      </p:pic>
      <p:pic>
        <p:nvPicPr>
          <p:cNvPr id="14" name="Picture 2" descr="D:\Мои документы\РИСУНКИ\КАРТИНКИ школьные и не только\Цифры\7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2143116"/>
            <a:ext cx="450208" cy="645075"/>
          </a:xfrm>
          <a:prstGeom prst="rect">
            <a:avLst/>
          </a:prstGeom>
          <a:noFill/>
        </p:spPr>
      </p:pic>
      <p:pic>
        <p:nvPicPr>
          <p:cNvPr id="6147" name="Picture 3" descr="D:\Мои документы\РИСУНКИ\КАРТИНКИ школьные и не только\Цифры\8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96" y="1571612"/>
            <a:ext cx="458693" cy="654050"/>
          </a:xfrm>
          <a:prstGeom prst="rect">
            <a:avLst/>
          </a:prstGeom>
          <a:noFill/>
        </p:spPr>
      </p:pic>
      <p:pic>
        <p:nvPicPr>
          <p:cNvPr id="16" name="Picture 2" descr="D:\Мои документы\РИСУНКИ\КАРТИНКИ школьные и не только\Цифры\7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29652" y="1571612"/>
            <a:ext cx="450208" cy="645075"/>
          </a:xfrm>
          <a:prstGeom prst="rect">
            <a:avLst/>
          </a:prstGeom>
          <a:noFill/>
        </p:spPr>
      </p:pic>
      <p:pic>
        <p:nvPicPr>
          <p:cNvPr id="17" name="Picture 2" descr="D:\Мои документы\РИСУНКИ\КАРТИНКИ школьные и не только\Цифры\7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24" y="1571612"/>
            <a:ext cx="450208" cy="645075"/>
          </a:xfrm>
          <a:prstGeom prst="rect">
            <a:avLst/>
          </a:prstGeom>
          <a:noFill/>
        </p:spPr>
      </p:pic>
      <p:sp>
        <p:nvSpPr>
          <p:cNvPr id="19" name="Управляющая кнопка: возврат 18">
            <a:hlinkClick r:id="rId6" action="ppaction://hlinksldjump" highlightClick="1"/>
          </p:cNvPr>
          <p:cNvSpPr/>
          <p:nvPr/>
        </p:nvSpPr>
        <p:spPr>
          <a:xfrm>
            <a:off x="8429652" y="6215082"/>
            <a:ext cx="500066" cy="500066"/>
          </a:xfrm>
          <a:prstGeom prst="actionButtonRetur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лево 19">
            <a:hlinkClick r:id="rId7" action="ppaction://hlinksldjump"/>
          </p:cNvPr>
          <p:cNvSpPr/>
          <p:nvPr/>
        </p:nvSpPr>
        <p:spPr>
          <a:xfrm>
            <a:off x="214282" y="6357958"/>
            <a:ext cx="1714512" cy="500042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заданию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агетная рамка 4"/>
          <p:cNvSpPr/>
          <p:nvPr/>
        </p:nvSpPr>
        <p:spPr>
          <a:xfrm>
            <a:off x="285720" y="357166"/>
            <a:ext cx="2286016" cy="1071570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1000</a:t>
            </a:r>
            <a:endParaRPr lang="ru-RU" sz="3200" b="1" dirty="0"/>
          </a:p>
        </p:txBody>
      </p:sp>
      <p:pic>
        <p:nvPicPr>
          <p:cNvPr id="6" name="Picture 7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0"/>
            <a:ext cx="347663" cy="585787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58" y="1500174"/>
          <a:ext cx="8572560" cy="483897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57388"/>
                <a:gridCol w="2500330"/>
                <a:gridCol w="4214842"/>
              </a:tblGrid>
              <a:tr h="632736">
                <a:tc gridSpan="3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Склоняй,</a:t>
                      </a:r>
                      <a:r>
                        <a:rPr lang="ru-RU" sz="3200" baseline="0" dirty="0" smtClean="0"/>
                        <a:t> как существительное 1 склонения </a:t>
                      </a:r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И.п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ln>
                            <a:noFill/>
                          </a:ln>
                        </a:rPr>
                        <a:t>удач</a:t>
                      </a:r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4000" b="1" dirty="0">
                        <a:ln>
                          <a:noFill/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тысяч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Р.п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удач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тысяч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Д.п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удач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тысяч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В.п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удач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у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тысяч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у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Т.п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удач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ей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тысяч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ей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П.п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об удач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о тысяч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pic>
        <p:nvPicPr>
          <p:cNvPr id="8" name="Picture 2" descr="D:\Мои документы\РИСУНКИ\КАРТИНКИ школьные и не только\Цифры\7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2143116"/>
            <a:ext cx="450208" cy="645075"/>
          </a:xfrm>
          <a:prstGeom prst="rect">
            <a:avLst/>
          </a:prstGeom>
          <a:noFill/>
        </p:spPr>
      </p:pic>
      <p:pic>
        <p:nvPicPr>
          <p:cNvPr id="9" name="Picture 2" descr="D:\Мои документы\РИСУНКИ\КАРТИНКИ школьные и не только\Цифры\7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2143116"/>
            <a:ext cx="450208" cy="645075"/>
          </a:xfrm>
          <a:prstGeom prst="rect">
            <a:avLst/>
          </a:prstGeom>
          <a:noFill/>
        </p:spPr>
      </p:pic>
      <p:pic>
        <p:nvPicPr>
          <p:cNvPr id="10" name="Picture 2" descr="D:\Мои документы\РИСУНКИ\КАРТИНКИ школьные и не только\Цифры\7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2143116"/>
            <a:ext cx="450208" cy="645075"/>
          </a:xfrm>
          <a:prstGeom prst="rect">
            <a:avLst/>
          </a:prstGeom>
          <a:noFill/>
        </p:spPr>
      </p:pic>
      <p:pic>
        <p:nvPicPr>
          <p:cNvPr id="11" name="Picture 2" descr="D:\Мои документы\РИСУНКИ\КАРТИНКИ школьные и не только\Цифры\7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2143116"/>
            <a:ext cx="360233" cy="665158"/>
          </a:xfrm>
          <a:prstGeom prst="rect">
            <a:avLst/>
          </a:prstGeom>
          <a:noFill/>
        </p:spPr>
      </p:pic>
      <p:sp>
        <p:nvSpPr>
          <p:cNvPr id="13" name="Управляющая кнопка: возврат 12">
            <a:hlinkClick r:id="rId5" action="ppaction://hlinksldjump" highlightClick="1"/>
          </p:cNvPr>
          <p:cNvSpPr/>
          <p:nvPr/>
        </p:nvSpPr>
        <p:spPr>
          <a:xfrm>
            <a:off x="8429652" y="6215082"/>
            <a:ext cx="500066" cy="500066"/>
          </a:xfrm>
          <a:prstGeom prst="actionButtonRetur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>
            <a:hlinkClick r:id="rId6" action="ppaction://hlinksldjump"/>
          </p:cNvPr>
          <p:cNvSpPr/>
          <p:nvPr/>
        </p:nvSpPr>
        <p:spPr>
          <a:xfrm>
            <a:off x="214282" y="6357958"/>
            <a:ext cx="1714512" cy="500042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заданию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агетная рамка 3"/>
          <p:cNvSpPr/>
          <p:nvPr/>
        </p:nvSpPr>
        <p:spPr>
          <a:xfrm>
            <a:off x="285720" y="285728"/>
            <a:ext cx="2286016" cy="1071570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1000000</a:t>
            </a:r>
            <a:endParaRPr lang="ru-RU" sz="3200" b="1" dirty="0"/>
          </a:p>
        </p:txBody>
      </p:sp>
      <p:pic>
        <p:nvPicPr>
          <p:cNvPr id="5" name="Picture 7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0"/>
            <a:ext cx="347663" cy="585787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8" y="1500174"/>
          <a:ext cx="8572560" cy="483897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71570"/>
                <a:gridCol w="2643206"/>
                <a:gridCol w="4857784"/>
              </a:tblGrid>
              <a:tr h="632736">
                <a:tc gridSpan="3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Склоняй,</a:t>
                      </a:r>
                      <a:r>
                        <a:rPr lang="ru-RU" sz="3200" baseline="0" dirty="0" smtClean="0"/>
                        <a:t> как существительное 2 склонения </a:t>
                      </a:r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И.п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ln>
                            <a:noFill/>
                          </a:ln>
                        </a:rPr>
                        <a:t>стадион</a:t>
                      </a:r>
                      <a:endParaRPr lang="ru-RU" sz="4000" b="1" dirty="0">
                        <a:ln>
                          <a:noFill/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миллион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Р.п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стадион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миллион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Д.п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стадион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у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миллион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у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В.п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стадион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миллион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Т.п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стадион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ом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миллион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ом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П.п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о стадион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о миллион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pic>
        <p:nvPicPr>
          <p:cNvPr id="8" name="Picture 2" descr="D:\Мои документы\РИСУНКИ\КАРТИНКИ школьные и не только\Цифры\7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2143116"/>
            <a:ext cx="360233" cy="665158"/>
          </a:xfrm>
          <a:prstGeom prst="rect">
            <a:avLst/>
          </a:prstGeom>
          <a:noFill/>
        </p:spPr>
      </p:pic>
      <p:pic>
        <p:nvPicPr>
          <p:cNvPr id="9" name="Picture 2" descr="D:\Мои документы\РИСУНКИ\КАРТИНКИ школьные и не только\Цифры\7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2143116"/>
            <a:ext cx="450208" cy="645075"/>
          </a:xfrm>
          <a:prstGeom prst="rect">
            <a:avLst/>
          </a:prstGeom>
          <a:noFill/>
        </p:spPr>
      </p:pic>
      <p:pic>
        <p:nvPicPr>
          <p:cNvPr id="10" name="Picture 2" descr="D:\Мои документы\РИСУНКИ\КАРТИНКИ школьные и не только\Цифры\7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2143116"/>
            <a:ext cx="450208" cy="645075"/>
          </a:xfrm>
          <a:prstGeom prst="rect">
            <a:avLst/>
          </a:prstGeom>
          <a:noFill/>
        </p:spPr>
      </p:pic>
      <p:pic>
        <p:nvPicPr>
          <p:cNvPr id="11" name="Picture 2" descr="D:\Мои документы\РИСУНКИ\КАРТИНКИ школьные и не только\Цифры\7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2143116"/>
            <a:ext cx="450208" cy="645075"/>
          </a:xfrm>
          <a:prstGeom prst="rect">
            <a:avLst/>
          </a:prstGeom>
          <a:noFill/>
        </p:spPr>
      </p:pic>
      <p:pic>
        <p:nvPicPr>
          <p:cNvPr id="12" name="Picture 2" descr="D:\Мои документы\РИСУНКИ\КАРТИНКИ школьные и не только\Цифры\7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6776" y="2143116"/>
            <a:ext cx="450208" cy="645075"/>
          </a:xfrm>
          <a:prstGeom prst="rect">
            <a:avLst/>
          </a:prstGeom>
          <a:noFill/>
        </p:spPr>
      </p:pic>
      <p:pic>
        <p:nvPicPr>
          <p:cNvPr id="13" name="Picture 2" descr="D:\Мои документы\РИСУНКИ\КАРТИНКИ школьные и не только\Цифры\7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48" y="2143116"/>
            <a:ext cx="450208" cy="645075"/>
          </a:xfrm>
          <a:prstGeom prst="rect">
            <a:avLst/>
          </a:prstGeom>
          <a:noFill/>
        </p:spPr>
      </p:pic>
      <p:pic>
        <p:nvPicPr>
          <p:cNvPr id="14" name="Picture 2" descr="D:\Мои документы\РИСУНКИ\КАРТИНКИ школьные и не только\Цифры\7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3792" y="2143116"/>
            <a:ext cx="450208" cy="645075"/>
          </a:xfrm>
          <a:prstGeom prst="rect">
            <a:avLst/>
          </a:prstGeom>
          <a:noFill/>
        </p:spPr>
      </p:pic>
      <p:sp>
        <p:nvSpPr>
          <p:cNvPr id="16" name="Управляющая кнопка: возврат 15">
            <a:hlinkClick r:id="rId5" action="ppaction://hlinksldjump" highlightClick="1"/>
          </p:cNvPr>
          <p:cNvSpPr/>
          <p:nvPr/>
        </p:nvSpPr>
        <p:spPr>
          <a:xfrm>
            <a:off x="8429652" y="6215082"/>
            <a:ext cx="500066" cy="500066"/>
          </a:xfrm>
          <a:prstGeom prst="actionButtonRetur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лево 16"/>
          <p:cNvSpPr/>
          <p:nvPr/>
        </p:nvSpPr>
        <p:spPr>
          <a:xfrm>
            <a:off x="214282" y="6357958"/>
            <a:ext cx="1714512" cy="500042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заданию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агетная рамка 3"/>
          <p:cNvSpPr/>
          <p:nvPr/>
        </p:nvSpPr>
        <p:spPr>
          <a:xfrm>
            <a:off x="0" y="142852"/>
            <a:ext cx="4572032" cy="1071570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Склонение составных числительных</a:t>
            </a:r>
            <a:endParaRPr lang="ru-RU" sz="3200" b="1" dirty="0"/>
          </a:p>
        </p:txBody>
      </p:sp>
      <p:pic>
        <p:nvPicPr>
          <p:cNvPr id="5" name="Picture 7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-142900"/>
            <a:ext cx="347663" cy="585787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4" y="1285860"/>
          <a:ext cx="8643998" cy="4907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00132"/>
                <a:gridCol w="7643866"/>
              </a:tblGrid>
              <a:tr h="632736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У составных числительных, обозначающих целые числа </a:t>
                      </a:r>
                      <a:r>
                        <a:rPr lang="ru-RU" sz="3200" u="sng" dirty="0" smtClean="0"/>
                        <a:t>склоняются все слова</a:t>
                      </a:r>
                      <a:r>
                        <a:rPr lang="ru-RU" sz="3200" dirty="0" smtClean="0"/>
                        <a:t>!</a:t>
                      </a:r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И.п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девят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sz="3600" b="1" dirty="0" smtClean="0"/>
                        <a:t>сот шест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sz="3600" b="1" dirty="0" smtClean="0"/>
                        <a:t>десят пят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Р.п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девят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3600" b="1" dirty="0" smtClean="0"/>
                        <a:t>сот шест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3600" b="1" dirty="0" smtClean="0"/>
                        <a:t>десят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3600" b="1" dirty="0" smtClean="0"/>
                        <a:t> пят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Д.п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девят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3600" b="1" dirty="0" smtClean="0"/>
                        <a:t>ст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ам</a:t>
                      </a:r>
                      <a:r>
                        <a:rPr lang="ru-RU" sz="3600" b="1" dirty="0" smtClean="0"/>
                        <a:t> шест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3600" b="1" dirty="0" smtClean="0"/>
                        <a:t>десят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3600" b="1" dirty="0" smtClean="0"/>
                        <a:t> пят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В.п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девят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sz="3600" b="1" dirty="0" smtClean="0"/>
                        <a:t>сот шест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sz="3600" b="1" dirty="0" smtClean="0"/>
                        <a:t>десят пят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Т.п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девят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ью</a:t>
                      </a:r>
                      <a:r>
                        <a:rPr lang="ru-RU" sz="3600" b="1" dirty="0" smtClean="0"/>
                        <a:t>ст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ами</a:t>
                      </a:r>
                      <a:r>
                        <a:rPr lang="ru-RU" sz="3600" b="1" dirty="0" smtClean="0"/>
                        <a:t> шест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ью</a:t>
                      </a:r>
                      <a:r>
                        <a:rPr lang="ru-RU" sz="3600" b="1" dirty="0" smtClean="0"/>
                        <a:t>десят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ью</a:t>
                      </a:r>
                      <a:r>
                        <a:rPr lang="ru-RU" sz="3600" b="1" dirty="0" smtClean="0"/>
                        <a:t> пят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ью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П.п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о девят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3600" b="1" dirty="0" smtClean="0"/>
                        <a:t>ст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ах</a:t>
                      </a:r>
                      <a:r>
                        <a:rPr lang="ru-RU" sz="3600" b="1" dirty="0" smtClean="0"/>
                        <a:t> шест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3600" b="1" dirty="0" smtClean="0"/>
                        <a:t>десят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3600" b="1" dirty="0" smtClean="0"/>
                        <a:t> пят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 descr="D:\Мои документы\РИСУНКИ\КАРТИНКИ школьные и не только\Цифры\8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2357430"/>
            <a:ext cx="493712" cy="685799"/>
          </a:xfrm>
          <a:prstGeom prst="rect">
            <a:avLst/>
          </a:prstGeom>
          <a:noFill/>
        </p:spPr>
      </p:pic>
      <p:pic>
        <p:nvPicPr>
          <p:cNvPr id="8" name="Picture 3" descr="D:\Мои документы\РИСУНКИ\КАРТИНКИ школьные и не только\Цифры\8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6710" y="2357430"/>
            <a:ext cx="458693" cy="654050"/>
          </a:xfrm>
          <a:prstGeom prst="rect">
            <a:avLst/>
          </a:prstGeom>
          <a:noFill/>
        </p:spPr>
      </p:pic>
      <p:pic>
        <p:nvPicPr>
          <p:cNvPr id="9" name="Picture 2" descr="D:\Мои документы\РИСУНКИ\КАРТИНКИ школьные и не только\Цифры\8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15338" y="2357430"/>
            <a:ext cx="458478" cy="665157"/>
          </a:xfrm>
          <a:prstGeom prst="rect">
            <a:avLst/>
          </a:prstGeom>
          <a:noFill/>
        </p:spPr>
      </p:pic>
      <p:sp>
        <p:nvSpPr>
          <p:cNvPr id="11" name="Управляющая кнопка: возврат 10">
            <a:hlinkClick r:id="rId7" action="ppaction://hlinksldjump" highlightClick="1"/>
          </p:cNvPr>
          <p:cNvSpPr/>
          <p:nvPr/>
        </p:nvSpPr>
        <p:spPr>
          <a:xfrm>
            <a:off x="8429652" y="6215082"/>
            <a:ext cx="500066" cy="500066"/>
          </a:xfrm>
          <a:prstGeom prst="actionButtonRetur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>
            <a:hlinkClick r:id="rId8" action="ppaction://hlinksldjump"/>
          </p:cNvPr>
          <p:cNvSpPr/>
          <p:nvPr/>
        </p:nvSpPr>
        <p:spPr>
          <a:xfrm>
            <a:off x="214282" y="6357958"/>
            <a:ext cx="1714512" cy="500042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заданию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229600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дробные числительные</a:t>
            </a:r>
            <a:endParaRPr lang="ru-RU" sz="4800" dirty="0"/>
          </a:p>
        </p:txBody>
      </p:sp>
      <p:sp>
        <p:nvSpPr>
          <p:cNvPr id="6" name="Багетная рамка 5">
            <a:hlinkClick r:id="rId7" action="ppaction://hlinksldjump"/>
          </p:cNvPr>
          <p:cNvSpPr/>
          <p:nvPr/>
        </p:nvSpPr>
        <p:spPr>
          <a:xfrm>
            <a:off x="5857884" y="4786322"/>
            <a:ext cx="2786050" cy="1071570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Полтора, полтораста</a:t>
            </a:r>
            <a:endParaRPr lang="ru-RU" sz="3200" b="1" dirty="0"/>
          </a:p>
        </p:txBody>
      </p:sp>
      <p:pic>
        <p:nvPicPr>
          <p:cNvPr id="7" name="Picture 5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15206" y="4357694"/>
            <a:ext cx="347663" cy="585787"/>
          </a:xfrm>
          <a:prstGeom prst="rect">
            <a:avLst/>
          </a:prstGeom>
          <a:noFill/>
        </p:spPr>
      </p:pic>
      <p:sp>
        <p:nvSpPr>
          <p:cNvPr id="8" name="Багетная рамка 7">
            <a:hlinkClick r:id="rId9" action="ppaction://hlinksldjump"/>
          </p:cNvPr>
          <p:cNvSpPr/>
          <p:nvPr/>
        </p:nvSpPr>
        <p:spPr>
          <a:xfrm>
            <a:off x="5857884" y="2571744"/>
            <a:ext cx="2786050" cy="1071570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Три седьмых</a:t>
            </a:r>
            <a:endParaRPr lang="ru-RU" sz="3200" b="1" dirty="0"/>
          </a:p>
        </p:txBody>
      </p:sp>
      <p:pic>
        <p:nvPicPr>
          <p:cNvPr id="9" name="Picture 5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72330" y="2143116"/>
            <a:ext cx="347663" cy="585787"/>
          </a:xfrm>
          <a:prstGeom prst="rect">
            <a:avLst/>
          </a:prstGeom>
          <a:noFill/>
        </p:spPr>
      </p:pic>
      <p:sp>
        <p:nvSpPr>
          <p:cNvPr id="10" name="Управляющая кнопка: домой 9">
            <a:hlinkClick r:id="rId10" action="ppaction://hlinksldjump" highlightClick="1"/>
          </p:cNvPr>
          <p:cNvSpPr/>
          <p:nvPr/>
        </p:nvSpPr>
        <p:spPr>
          <a:xfrm>
            <a:off x="8286776" y="6072206"/>
            <a:ext cx="642942" cy="571504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142852"/>
            <a:ext cx="5872146" cy="1143000"/>
          </a:xfrm>
        </p:spPr>
        <p:txBody>
          <a:bodyPr>
            <a:no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Склонение дробных числительных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1428736"/>
          <a:ext cx="8858312" cy="499779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28826"/>
                <a:gridCol w="6929486"/>
              </a:tblGrid>
              <a:tr h="1005719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При склонении дробных числительных изменяются </a:t>
                      </a:r>
                      <a:r>
                        <a:rPr lang="ru-RU" sz="3200" u="sng" dirty="0" smtClean="0"/>
                        <a:t>обе части</a:t>
                      </a:r>
                      <a:r>
                        <a:rPr lang="ru-RU" sz="3200" dirty="0" smtClean="0"/>
                        <a:t>!</a:t>
                      </a:r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/>
                </a:tc>
              </a:tr>
              <a:tr h="60343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И.п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тр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3600" b="1" dirty="0" smtClean="0"/>
                        <a:t> седьм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ых</a:t>
                      </a:r>
                      <a:r>
                        <a:rPr lang="ru-RU" sz="3600" b="1" dirty="0" smtClean="0"/>
                        <a:t> 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0343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Р.п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тр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ёх</a:t>
                      </a:r>
                      <a:r>
                        <a:rPr lang="ru-RU" sz="3600" b="1" dirty="0" smtClean="0"/>
                        <a:t> седьм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ых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0343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Д.п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тр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ём</a:t>
                      </a:r>
                      <a:r>
                        <a:rPr lang="ru-RU" sz="3600" b="1" dirty="0" smtClean="0"/>
                        <a:t> седьм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ым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0343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В.п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тр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3600" b="1" dirty="0" smtClean="0"/>
                        <a:t> седьм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ых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30598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Т.п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тр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емя</a:t>
                      </a:r>
                      <a:r>
                        <a:rPr lang="ru-RU" sz="3600" b="1" dirty="0" smtClean="0"/>
                        <a:t> седьм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ыми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0343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П.п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о тр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ёх</a:t>
                      </a:r>
                      <a:r>
                        <a:rPr lang="ru-RU" sz="3600" b="1" dirty="0" smtClean="0"/>
                        <a:t> седьм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ых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Выноска 1 5"/>
          <p:cNvSpPr/>
          <p:nvPr/>
        </p:nvSpPr>
        <p:spPr>
          <a:xfrm>
            <a:off x="5643570" y="3071810"/>
            <a:ext cx="3143272" cy="714380"/>
          </a:xfrm>
          <a:prstGeom prst="borderCallout1">
            <a:avLst>
              <a:gd name="adj1" fmla="val 46543"/>
              <a:gd name="adj2" fmla="val 711"/>
              <a:gd name="adj3" fmla="val -6173"/>
              <a:gd name="adj4" fmla="val -92897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Числитель склоняется как целое число</a:t>
            </a:r>
            <a:endParaRPr lang="ru-RU" sz="2000" b="1" dirty="0"/>
          </a:p>
        </p:txBody>
      </p:sp>
      <p:sp>
        <p:nvSpPr>
          <p:cNvPr id="7" name="Выноска 1 6"/>
          <p:cNvSpPr/>
          <p:nvPr/>
        </p:nvSpPr>
        <p:spPr>
          <a:xfrm>
            <a:off x="5715008" y="4000504"/>
            <a:ext cx="3143272" cy="714380"/>
          </a:xfrm>
          <a:prstGeom prst="borderCallout1">
            <a:avLst>
              <a:gd name="adj1" fmla="val 45263"/>
              <a:gd name="adj2" fmla="val -1617"/>
              <a:gd name="adj3" fmla="val -161052"/>
              <a:gd name="adj4" fmla="val -31090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Знаменатель склоняется как прилагательное мн.ч.</a:t>
            </a:r>
            <a:endParaRPr lang="ru-RU" sz="2000" b="1" dirty="0"/>
          </a:p>
        </p:txBody>
      </p:sp>
      <p:sp>
        <p:nvSpPr>
          <p:cNvPr id="8" name="Овал 7"/>
          <p:cNvSpPr/>
          <p:nvPr/>
        </p:nvSpPr>
        <p:spPr>
          <a:xfrm>
            <a:off x="2143108" y="2571744"/>
            <a:ext cx="714380" cy="50006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928926" y="2571744"/>
            <a:ext cx="1857388" cy="50006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агетная рамка 10"/>
          <p:cNvSpPr/>
          <p:nvPr/>
        </p:nvSpPr>
        <p:spPr>
          <a:xfrm>
            <a:off x="142844" y="214290"/>
            <a:ext cx="2786050" cy="1071570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Три седьмых</a:t>
            </a:r>
            <a:endParaRPr lang="ru-RU" sz="3200" b="1" dirty="0"/>
          </a:p>
        </p:txBody>
      </p:sp>
      <p:pic>
        <p:nvPicPr>
          <p:cNvPr id="12" name="Picture 5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0"/>
            <a:ext cx="347663" cy="585787"/>
          </a:xfrm>
          <a:prstGeom prst="rect">
            <a:avLst/>
          </a:prstGeom>
          <a:noFill/>
        </p:spPr>
      </p:pic>
      <p:sp>
        <p:nvSpPr>
          <p:cNvPr id="13" name="Управляющая кнопка: возврат 12">
            <a:hlinkClick r:id="rId3" action="ppaction://hlinksldjump" highlightClick="1"/>
          </p:cNvPr>
          <p:cNvSpPr/>
          <p:nvPr/>
        </p:nvSpPr>
        <p:spPr>
          <a:xfrm>
            <a:off x="8286776" y="6286520"/>
            <a:ext cx="500066" cy="428628"/>
          </a:xfrm>
          <a:prstGeom prst="actionButtonRetur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>
            <a:hlinkClick r:id="rId4" action="ppaction://hlinksldjump"/>
          </p:cNvPr>
          <p:cNvSpPr/>
          <p:nvPr/>
        </p:nvSpPr>
        <p:spPr>
          <a:xfrm>
            <a:off x="214282" y="6357958"/>
            <a:ext cx="1714512" cy="500042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заданию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агетная рамка 3"/>
          <p:cNvSpPr/>
          <p:nvPr/>
        </p:nvSpPr>
        <p:spPr>
          <a:xfrm>
            <a:off x="285720" y="285728"/>
            <a:ext cx="2786050" cy="1071570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Полтора, полтораста</a:t>
            </a:r>
            <a:endParaRPr lang="ru-RU" sz="3200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8" y="1500174"/>
          <a:ext cx="8572560" cy="483897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57322"/>
                <a:gridCol w="2000264"/>
                <a:gridCol w="2214578"/>
                <a:gridCol w="3000396"/>
              </a:tblGrid>
              <a:tr h="632736">
                <a:tc gridSpan="4">
                  <a:txBody>
                    <a:bodyPr/>
                    <a:lstStyle/>
                    <a:p>
                      <a:pPr algn="l"/>
                      <a:r>
                        <a:rPr lang="ru-RU" sz="3200" dirty="0" smtClean="0">
                          <a:ln>
                            <a:noFill/>
                          </a:ln>
                        </a:rPr>
                        <a:t>Полтора                                                Полтораста</a:t>
                      </a:r>
                      <a:endParaRPr lang="ru-RU" sz="3200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noFill/>
                          </a:ln>
                        </a:rPr>
                        <a:t>И.п</a:t>
                      </a:r>
                      <a:endParaRPr lang="ru-RU" sz="4000" b="1" dirty="0">
                        <a:ln>
                          <a:noFill/>
                        </a:ln>
                      </a:endParaRPr>
                    </a:p>
                  </a:txBody>
                  <a:tcP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ln>
                            <a:noFill/>
                          </a:ln>
                        </a:rPr>
                        <a:t>полтора</a:t>
                      </a:r>
                      <a:endParaRPr lang="ru-RU" sz="4000" b="1" dirty="0">
                        <a:ln>
                          <a:noFill/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ln>
                            <a:noFill/>
                          </a:ln>
                        </a:rPr>
                        <a:t>полторы</a:t>
                      </a:r>
                      <a:endParaRPr lang="ru-RU" sz="4000" b="1" dirty="0">
                        <a:ln>
                          <a:noFill/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по</a:t>
                      </a:r>
                      <a:r>
                        <a:rPr lang="ru-RU" sz="4000" b="1" u="sng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лт</a:t>
                      </a:r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ораста</a:t>
                      </a:r>
                      <a:endParaRPr lang="ru-RU" sz="40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mpd="sng">
                      <a:noFill/>
                    </a:lnT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noFill/>
                          </a:ln>
                        </a:rPr>
                        <a:t>Р.п</a:t>
                      </a:r>
                      <a:endParaRPr lang="ru-RU" sz="4000" b="1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4000" b="1" dirty="0">
                        <a:ln>
                          <a:noFill/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4000" b="1" dirty="0">
                        <a:ln>
                          <a:noFill/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пол</a:t>
                      </a:r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</a:rPr>
                        <a:t>у</a:t>
                      </a:r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тораста</a:t>
                      </a:r>
                      <a:endParaRPr lang="ru-RU" sz="40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noFill/>
                          </a:ln>
                        </a:rPr>
                        <a:t>Д.п</a:t>
                      </a:r>
                      <a:endParaRPr lang="ru-RU" sz="4000" b="1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4000" b="1" dirty="0">
                        <a:ln>
                          <a:noFill/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4000" b="1" dirty="0">
                        <a:ln>
                          <a:noFill/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пол</a:t>
                      </a:r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</a:rPr>
                        <a:t>у</a:t>
                      </a:r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тораста</a:t>
                      </a:r>
                      <a:endParaRPr lang="ru-RU" sz="40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noFill/>
                          </a:ln>
                        </a:rPr>
                        <a:t>В.п</a:t>
                      </a:r>
                      <a:endParaRPr lang="ru-RU" sz="4000" b="1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ln>
                            <a:noFill/>
                          </a:ln>
                        </a:rPr>
                        <a:t>полтора</a:t>
                      </a:r>
                      <a:endParaRPr lang="ru-RU" sz="4000" b="1" dirty="0">
                        <a:ln>
                          <a:noFill/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полторы</a:t>
                      </a:r>
                      <a:endParaRPr lang="ru-RU" sz="4000" b="1" dirty="0">
                        <a:ln>
                          <a:noFill/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по</a:t>
                      </a:r>
                      <a:r>
                        <a:rPr lang="ru-RU" sz="4000" b="1" u="sng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лт</a:t>
                      </a:r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ораста</a:t>
                      </a:r>
                      <a:endParaRPr lang="ru-RU" sz="40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noFill/>
                          </a:ln>
                        </a:rPr>
                        <a:t>Т.п</a:t>
                      </a:r>
                      <a:endParaRPr lang="ru-RU" sz="4000" b="1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4000" b="1" dirty="0">
                        <a:ln>
                          <a:noFill/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4000" b="1" dirty="0">
                        <a:ln>
                          <a:noFill/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пол</a:t>
                      </a:r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</a:rPr>
                        <a:t>у</a:t>
                      </a:r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тораста</a:t>
                      </a:r>
                      <a:endParaRPr lang="ru-RU" sz="40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noFill/>
                          </a:ln>
                        </a:rPr>
                        <a:t>П.п</a:t>
                      </a:r>
                      <a:endParaRPr lang="ru-RU" sz="4000" b="1" dirty="0">
                        <a:ln>
                          <a:noFill/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4000" b="1" dirty="0">
                        <a:ln>
                          <a:noFill/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4000" b="1" dirty="0">
                        <a:ln>
                          <a:noFill/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пол</a:t>
                      </a:r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</a:rPr>
                        <a:t>у</a:t>
                      </a:r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тораста</a:t>
                      </a:r>
                      <a:endParaRPr lang="ru-RU" sz="4000" b="1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3108" y="1500174"/>
          <a:ext cx="1693920" cy="713232"/>
        </p:xfrm>
        <a:graphic>
          <a:graphicData uri="http://schemas.openxmlformats.org/drawingml/2006/table">
            <a:tbl>
              <a:tblPr>
                <a:tableStyleId>{6E25E649-3F16-4E02-A733-19D2CDBF48F0}</a:tableStyleId>
              </a:tblPr>
              <a:tblGrid>
                <a:gridCol w="1693920"/>
              </a:tblGrid>
              <a:tr h="71323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n>
                            <a:noFill/>
                          </a:ln>
                        </a:rPr>
                        <a:t>Мужской, средний</a:t>
                      </a:r>
                      <a:r>
                        <a:rPr lang="ru-RU" sz="2000" b="1" baseline="0" dirty="0" smtClean="0">
                          <a:ln>
                            <a:noFill/>
                          </a:ln>
                        </a:rPr>
                        <a:t> </a:t>
                      </a:r>
                      <a:r>
                        <a:rPr lang="ru-RU" sz="2000" b="1" dirty="0" smtClean="0">
                          <a:ln>
                            <a:noFill/>
                          </a:ln>
                        </a:rPr>
                        <a:t>род</a:t>
                      </a:r>
                      <a:endParaRPr lang="ru-RU" sz="2000" b="1" dirty="0">
                        <a:ln>
                          <a:noFill/>
                        </a:ln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143372" y="1500174"/>
          <a:ext cx="1357322" cy="714380"/>
        </p:xfrm>
        <a:graphic>
          <a:graphicData uri="http://schemas.openxmlformats.org/drawingml/2006/table">
            <a:tbl>
              <a:tblPr/>
              <a:tblGrid>
                <a:gridCol w="1357322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Женский род</a:t>
                      </a:r>
                      <a:endParaRPr lang="ru-RU" sz="2000" b="1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500298" y="2857496"/>
            <a:ext cx="2571768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пол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>
                <a:solidFill>
                  <a:schemeClr val="tx1"/>
                </a:solidFill>
              </a:rPr>
              <a:t>тора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00298" y="3571876"/>
            <a:ext cx="2571768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пол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>
                <a:solidFill>
                  <a:schemeClr val="tx1"/>
                </a:solidFill>
              </a:rPr>
              <a:t>тора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00298" y="5000636"/>
            <a:ext cx="2571768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пол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>
                <a:solidFill>
                  <a:schemeClr val="tx1"/>
                </a:solidFill>
              </a:rPr>
              <a:t>тора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5643578"/>
            <a:ext cx="2571768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пол</a:t>
            </a:r>
            <a:r>
              <a:rPr lang="ru-RU" sz="4000" b="1" dirty="0" smtClean="0">
                <a:solidFill>
                  <a:srgbClr val="FF0000"/>
                </a:solidFill>
              </a:rPr>
              <a:t>у</a:t>
            </a:r>
            <a:r>
              <a:rPr lang="ru-RU" sz="4000" b="1" dirty="0" smtClean="0">
                <a:solidFill>
                  <a:schemeClr val="tx1"/>
                </a:solidFill>
              </a:rPr>
              <a:t>тора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14" name="Picture 5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-142900"/>
            <a:ext cx="347663" cy="585787"/>
          </a:xfrm>
          <a:prstGeom prst="rect">
            <a:avLst/>
          </a:prstGeom>
          <a:noFill/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3000364" y="214290"/>
            <a:ext cx="5872146" cy="1143000"/>
          </a:xfrm>
        </p:spPr>
        <p:txBody>
          <a:bodyPr>
            <a:no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Склонение дробных числительных</a:t>
            </a:r>
            <a:endParaRPr lang="ru-RU" sz="4000" dirty="0"/>
          </a:p>
        </p:txBody>
      </p:sp>
      <p:sp>
        <p:nvSpPr>
          <p:cNvPr id="16" name="Управляющая кнопка: возврат 15">
            <a:hlinkClick r:id="rId3" action="ppaction://hlinksldjump" highlightClick="1"/>
          </p:cNvPr>
          <p:cNvSpPr/>
          <p:nvPr/>
        </p:nvSpPr>
        <p:spPr>
          <a:xfrm>
            <a:off x="8286776" y="6286520"/>
            <a:ext cx="500066" cy="428628"/>
          </a:xfrm>
          <a:prstGeom prst="actionButtonRetur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лево 16">
            <a:hlinkClick r:id="rId4" action="ppaction://hlinksldjump"/>
          </p:cNvPr>
          <p:cNvSpPr/>
          <p:nvPr/>
        </p:nvSpPr>
        <p:spPr>
          <a:xfrm>
            <a:off x="214282" y="6357958"/>
            <a:ext cx="1714512" cy="500042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заданию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85786" y="1785926"/>
          <a:ext cx="7901014" cy="448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43956" cy="1296974"/>
          </a:xfrm>
        </p:spPr>
        <p:txBody>
          <a:bodyPr>
            <a:no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собирательные числительные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Багетная рамка 5">
            <a:hlinkClick r:id="rId7" action="ppaction://hlinksldjump"/>
          </p:cNvPr>
          <p:cNvSpPr/>
          <p:nvPr/>
        </p:nvSpPr>
        <p:spPr>
          <a:xfrm>
            <a:off x="3071802" y="2071678"/>
            <a:ext cx="3071834" cy="1071570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Двое, трое, четверо…</a:t>
            </a:r>
            <a:endParaRPr lang="ru-RU" sz="3200" b="1" dirty="0"/>
          </a:p>
        </p:txBody>
      </p:sp>
      <p:sp>
        <p:nvSpPr>
          <p:cNvPr id="7" name="Багетная рамка 6">
            <a:hlinkClick r:id="rId8" action="ppaction://hlinksldjump"/>
          </p:cNvPr>
          <p:cNvSpPr/>
          <p:nvPr/>
        </p:nvSpPr>
        <p:spPr>
          <a:xfrm>
            <a:off x="4286248" y="4429132"/>
            <a:ext cx="2571768" cy="1071570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Оба - обе</a:t>
            </a:r>
            <a:endParaRPr lang="ru-RU" sz="3200" b="1" dirty="0"/>
          </a:p>
        </p:txBody>
      </p:sp>
      <p:pic>
        <p:nvPicPr>
          <p:cNvPr id="8" name="Picture 5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1643050"/>
            <a:ext cx="347663" cy="585787"/>
          </a:xfrm>
          <a:prstGeom prst="rect">
            <a:avLst/>
          </a:prstGeom>
          <a:noFill/>
        </p:spPr>
      </p:pic>
      <p:pic>
        <p:nvPicPr>
          <p:cNvPr id="9" name="Picture 5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29256" y="4071942"/>
            <a:ext cx="347663" cy="585787"/>
          </a:xfrm>
          <a:prstGeom prst="rect">
            <a:avLst/>
          </a:prstGeom>
          <a:noFill/>
        </p:spPr>
      </p:pic>
      <p:sp>
        <p:nvSpPr>
          <p:cNvPr id="10" name="Управляющая кнопка: домой 9">
            <a:hlinkClick r:id="rId10" action="ppaction://hlinksldjump" highlightClick="1"/>
          </p:cNvPr>
          <p:cNvSpPr/>
          <p:nvPr/>
        </p:nvSpPr>
        <p:spPr>
          <a:xfrm>
            <a:off x="8072462" y="6000768"/>
            <a:ext cx="642942" cy="571504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43174" y="142852"/>
            <a:ext cx="63007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Склонение собирательных числительных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0" y="1500174"/>
          <a:ext cx="8143933" cy="483897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64519"/>
                <a:gridCol w="3093265"/>
                <a:gridCol w="3286149"/>
              </a:tblGrid>
              <a:tr h="632736">
                <a:tc gridSpan="3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 Склоняются как полные прилагательные</a:t>
                      </a:r>
                      <a:r>
                        <a:rPr lang="ru-RU" sz="3200" baseline="0" dirty="0" smtClean="0"/>
                        <a:t>!</a:t>
                      </a:r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И.п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ln>
                            <a:noFill/>
                          </a:ln>
                        </a:rPr>
                        <a:t>семер</a:t>
                      </a:r>
                      <a:r>
                        <a:rPr lang="ru-RU" sz="4000" b="1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4000" b="1" dirty="0">
                        <a:ln>
                          <a:noFill/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смел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ых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Р.п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семер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ых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смел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ых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Д.п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семер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ым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смел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ым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В.п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семер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ых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смел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ых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Т.п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с семер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ыми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смел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ыми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П.п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о семер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ых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смел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ых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6" name="Багетная рамка 5"/>
          <p:cNvSpPr/>
          <p:nvPr/>
        </p:nvSpPr>
        <p:spPr>
          <a:xfrm>
            <a:off x="142844" y="285728"/>
            <a:ext cx="2571768" cy="1071570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Семеро</a:t>
            </a:r>
            <a:endParaRPr lang="ru-RU" sz="3200" b="1" dirty="0"/>
          </a:p>
        </p:txBody>
      </p:sp>
      <p:pic>
        <p:nvPicPr>
          <p:cNvPr id="7" name="Picture 5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0"/>
            <a:ext cx="347663" cy="585787"/>
          </a:xfrm>
          <a:prstGeom prst="rect">
            <a:avLst/>
          </a:prstGeom>
          <a:noFill/>
        </p:spPr>
      </p:pic>
      <p:sp>
        <p:nvSpPr>
          <p:cNvPr id="8" name="Управляющая кнопка: возврат 7">
            <a:hlinkClick r:id="rId3" action="ppaction://hlinksldjump" highlightClick="1"/>
          </p:cNvPr>
          <p:cNvSpPr/>
          <p:nvPr/>
        </p:nvSpPr>
        <p:spPr>
          <a:xfrm>
            <a:off x="8286776" y="6143644"/>
            <a:ext cx="500066" cy="500042"/>
          </a:xfrm>
          <a:prstGeom prst="actionButtonRetur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>
            <a:off x="214282" y="6357958"/>
            <a:ext cx="1714512" cy="500042"/>
          </a:xfrm>
          <a:prstGeom prst="lef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заданию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агетная рамка 4"/>
          <p:cNvSpPr/>
          <p:nvPr/>
        </p:nvSpPr>
        <p:spPr>
          <a:xfrm>
            <a:off x="285720" y="285728"/>
            <a:ext cx="2286016" cy="1071570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Оба-обе</a:t>
            </a:r>
            <a:endParaRPr lang="ru-RU" sz="3200" b="1" dirty="0"/>
          </a:p>
        </p:txBody>
      </p:sp>
      <p:pic>
        <p:nvPicPr>
          <p:cNvPr id="6" name="Picture 7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0"/>
            <a:ext cx="347663" cy="585787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58" y="1500174"/>
          <a:ext cx="8501122" cy="5029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33483"/>
                <a:gridCol w="3630077"/>
                <a:gridCol w="3737562"/>
              </a:tblGrid>
              <a:tr h="632736">
                <a:tc gridSpan="3"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Оба                            Обе </a:t>
                      </a:r>
                      <a:endParaRPr lang="ru-RU" sz="3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И.п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>
                          <a:ln>
                            <a:noFill/>
                          </a:ln>
                        </a:rPr>
                        <a:t>об</a:t>
                      </a:r>
                      <a:r>
                        <a:rPr lang="ru-RU" sz="3600" b="1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3600" b="1" dirty="0">
                        <a:ln>
                          <a:noFill/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об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Р.п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об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r>
                        <a:rPr lang="ru-RU" sz="3600" b="1" dirty="0" smtClean="0"/>
                        <a:t>их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об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их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Д.п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об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r>
                        <a:rPr lang="ru-RU" sz="3600" b="1" dirty="0" smtClean="0"/>
                        <a:t>им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об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им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В.п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об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ru-RU" sz="3600" b="1" dirty="0" smtClean="0"/>
                        <a:t>(дома), об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r>
                        <a:rPr lang="ru-RU" sz="3600" b="1" dirty="0" smtClean="0"/>
                        <a:t>их(братьев)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об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(улицы), об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их(сестёр)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Т.п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об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r>
                        <a:rPr lang="ru-RU" sz="3600" b="1" dirty="0" smtClean="0"/>
                        <a:t>ими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об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ими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П.п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об об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r>
                        <a:rPr lang="ru-RU" sz="3600" b="1" dirty="0" smtClean="0"/>
                        <a:t>их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об об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их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pic>
        <p:nvPicPr>
          <p:cNvPr id="2050" name="Picture 2" descr="D:\Мои документы\РИСУНКИ\КАРТИНКИ школьные и не только\Детишки,люди\Девочка улябаетс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2248" y="2143116"/>
            <a:ext cx="941586" cy="1214446"/>
          </a:xfrm>
          <a:prstGeom prst="rect">
            <a:avLst/>
          </a:prstGeom>
          <a:noFill/>
        </p:spPr>
      </p:pic>
      <p:pic>
        <p:nvPicPr>
          <p:cNvPr id="11" name="Picture 2" descr="D:\Мои документы\РИСУНКИ\КАРТИНКИ школьные и не только\Детишки,люди\Девочка улябаетс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2143116"/>
            <a:ext cx="941586" cy="1214446"/>
          </a:xfrm>
          <a:prstGeom prst="rect">
            <a:avLst/>
          </a:prstGeom>
          <a:noFill/>
        </p:spPr>
      </p:pic>
      <p:pic>
        <p:nvPicPr>
          <p:cNvPr id="2051" name="Picture 3" descr="D:\Мои документы\РИСУНКИ\КАРТИНКИ школьные и не только\Детишки,люди\мальчики читаю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2143116"/>
            <a:ext cx="1926362" cy="1214446"/>
          </a:xfrm>
          <a:prstGeom prst="rect">
            <a:avLst/>
          </a:prstGeom>
          <a:noFill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643174" y="142852"/>
            <a:ext cx="6300774" cy="1143000"/>
          </a:xfrm>
        </p:spPr>
        <p:txBody>
          <a:bodyPr>
            <a:no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Склонение собирательных числительных</a:t>
            </a:r>
            <a:endParaRPr lang="ru-RU" sz="3600" dirty="0"/>
          </a:p>
        </p:txBody>
      </p:sp>
      <p:sp>
        <p:nvSpPr>
          <p:cNvPr id="10" name="Управляющая кнопка: возврат 9">
            <a:hlinkClick r:id="rId5" action="ppaction://hlinksldjump" highlightClick="1"/>
          </p:cNvPr>
          <p:cNvSpPr/>
          <p:nvPr/>
        </p:nvSpPr>
        <p:spPr>
          <a:xfrm>
            <a:off x="8286776" y="6143644"/>
            <a:ext cx="500066" cy="500042"/>
          </a:xfrm>
          <a:prstGeom prst="actionButtonRetur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>
            <a:hlinkClick r:id="rId6" action="ppaction://hlinksldjump"/>
          </p:cNvPr>
          <p:cNvSpPr/>
          <p:nvPr/>
        </p:nvSpPr>
        <p:spPr>
          <a:xfrm>
            <a:off x="214282" y="6357958"/>
            <a:ext cx="1714512" cy="500042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заданию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t="-4000" r="-3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071678"/>
            <a:ext cx="7772400" cy="2071702"/>
          </a:xfrm>
        </p:spPr>
        <p:txBody>
          <a:bodyPr>
            <a:noAutofit/>
          </a:bodyPr>
          <a:lstStyle/>
          <a:p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Склонение числительных</a:t>
            </a:r>
            <a:endParaRPr lang="ru-RU" sz="8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D:\Мои документы\РИСУНКИ\КАРТИНКИ школьные и не только\Цифры\7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290"/>
            <a:ext cx="972146" cy="1392925"/>
          </a:xfrm>
          <a:prstGeom prst="rect">
            <a:avLst/>
          </a:prstGeom>
          <a:noFill/>
        </p:spPr>
      </p:pic>
      <p:pic>
        <p:nvPicPr>
          <p:cNvPr id="1027" name="Picture 3" descr="D:\Мои документы\РИСУНКИ\КАРТИНКИ школьные и не только\Цифры\7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214290"/>
            <a:ext cx="762521" cy="1407966"/>
          </a:xfrm>
          <a:prstGeom prst="rect">
            <a:avLst/>
          </a:prstGeom>
          <a:noFill/>
        </p:spPr>
      </p:pic>
      <p:pic>
        <p:nvPicPr>
          <p:cNvPr id="1029" name="Picture 5" descr="D:\Мои документы\РИСУНКИ\КАРТИНКИ школьные и не только\Цифры\7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214290"/>
            <a:ext cx="987425" cy="1450975"/>
          </a:xfrm>
          <a:prstGeom prst="rect">
            <a:avLst/>
          </a:prstGeom>
          <a:noFill/>
        </p:spPr>
      </p:pic>
      <p:pic>
        <p:nvPicPr>
          <p:cNvPr id="1030" name="Picture 6" descr="D:\Мои документы\РИСУНКИ\КАРТИНКИ школьные и не только\Цифры\79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214290"/>
            <a:ext cx="1006475" cy="1450975"/>
          </a:xfrm>
          <a:prstGeom prst="rect">
            <a:avLst/>
          </a:prstGeom>
          <a:noFill/>
        </p:spPr>
      </p:pic>
      <p:pic>
        <p:nvPicPr>
          <p:cNvPr id="1031" name="Picture 7" descr="D:\Мои документы\РИСУНКИ\КАРТИНКИ школьные и не только\Цифры\8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00958" y="214290"/>
            <a:ext cx="1060450" cy="1450975"/>
          </a:xfrm>
          <a:prstGeom prst="rect">
            <a:avLst/>
          </a:prstGeom>
          <a:noFill/>
        </p:spPr>
      </p:pic>
      <p:pic>
        <p:nvPicPr>
          <p:cNvPr id="1032" name="Picture 8" descr="D:\Мои документы\РИСУНКИ\КАРТИНКИ школьные и не только\Цифры\8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034" y="5357826"/>
            <a:ext cx="1034037" cy="1500174"/>
          </a:xfrm>
          <a:prstGeom prst="rect">
            <a:avLst/>
          </a:prstGeom>
          <a:noFill/>
        </p:spPr>
      </p:pic>
      <p:pic>
        <p:nvPicPr>
          <p:cNvPr id="1033" name="Picture 9" descr="D:\Мои документы\РИСУНКИ\КАРТИНКИ школьные и не только\Цифры\82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5984" y="5286388"/>
            <a:ext cx="1017587" cy="1450975"/>
          </a:xfrm>
          <a:prstGeom prst="rect">
            <a:avLst/>
          </a:prstGeom>
          <a:noFill/>
        </p:spPr>
      </p:pic>
      <p:pic>
        <p:nvPicPr>
          <p:cNvPr id="1034" name="Picture 10" descr="D:\Мои документы\РИСУНКИ\КАРТИНКИ школьные и не только\Цифры\83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071934" y="5286388"/>
            <a:ext cx="1090613" cy="1450975"/>
          </a:xfrm>
          <a:prstGeom prst="rect">
            <a:avLst/>
          </a:prstGeom>
          <a:noFill/>
        </p:spPr>
      </p:pic>
      <p:pic>
        <p:nvPicPr>
          <p:cNvPr id="1035" name="Picture 11" descr="D:\Мои документы\РИСУНКИ\КАРТИНКИ школьные и не только\Цифры\84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86446" y="5286388"/>
            <a:ext cx="981075" cy="1450975"/>
          </a:xfrm>
          <a:prstGeom prst="rect">
            <a:avLst/>
          </a:prstGeom>
          <a:noFill/>
        </p:spPr>
      </p:pic>
      <p:pic>
        <p:nvPicPr>
          <p:cNvPr id="1036" name="Picture 12" descr="D:\Мои документы\РИСУНКИ\КАРТИНКИ школьные и не только\Цифры\85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786710" y="5286388"/>
            <a:ext cx="987425" cy="1371600"/>
          </a:xfrm>
          <a:prstGeom prst="rect">
            <a:avLst/>
          </a:prstGeom>
          <a:noFill/>
        </p:spPr>
      </p:pic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428750" y="4214813"/>
            <a:ext cx="6400800" cy="9286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Теоретический блок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43050"/>
          <a:ext cx="8229600" cy="448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43956" cy="1296974"/>
          </a:xfrm>
        </p:spPr>
        <p:txBody>
          <a:bodyPr>
            <a:no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порядковые </a:t>
            </a:r>
            <a:b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числительные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Багетная рамка 5">
            <a:hlinkClick r:id="rId7" action="ppaction://hlinksldjump"/>
          </p:cNvPr>
          <p:cNvSpPr/>
          <p:nvPr/>
        </p:nvSpPr>
        <p:spPr>
          <a:xfrm>
            <a:off x="4214810" y="2786058"/>
            <a:ext cx="3786214" cy="1071570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Первый, второй…</a:t>
            </a:r>
            <a:endParaRPr lang="ru-RU" sz="3200" b="1" dirty="0"/>
          </a:p>
        </p:txBody>
      </p:sp>
      <p:sp>
        <p:nvSpPr>
          <p:cNvPr id="7" name="Багетная рамка 6">
            <a:hlinkClick r:id="rId8" action="ppaction://hlinksldjump"/>
          </p:cNvPr>
          <p:cNvSpPr/>
          <p:nvPr/>
        </p:nvSpPr>
        <p:spPr>
          <a:xfrm>
            <a:off x="4071934" y="5072074"/>
            <a:ext cx="3857652" cy="1071570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Пятьсот тридцать восьмой</a:t>
            </a:r>
            <a:endParaRPr lang="ru-RU" sz="3200" b="1" dirty="0"/>
          </a:p>
        </p:txBody>
      </p:sp>
      <p:sp>
        <p:nvSpPr>
          <p:cNvPr id="8" name="Управляющая кнопка: домой 7">
            <a:hlinkClick r:id="rId9" action="ppaction://hlinksldjump" highlightClick="1"/>
          </p:cNvPr>
          <p:cNvSpPr/>
          <p:nvPr/>
        </p:nvSpPr>
        <p:spPr>
          <a:xfrm>
            <a:off x="8358214" y="6072206"/>
            <a:ext cx="642942" cy="571504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5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00760" y="2428868"/>
            <a:ext cx="347663" cy="585787"/>
          </a:xfrm>
          <a:prstGeom prst="rect">
            <a:avLst/>
          </a:prstGeom>
          <a:noFill/>
        </p:spPr>
      </p:pic>
      <p:pic>
        <p:nvPicPr>
          <p:cNvPr id="10" name="Picture 5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86446" y="4643446"/>
            <a:ext cx="347663" cy="5857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285984" y="142852"/>
            <a:ext cx="6643734" cy="1143000"/>
          </a:xfrm>
        </p:spPr>
        <p:txBody>
          <a:bodyPr>
            <a:no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Склонение  простых порядковых числительных</a:t>
            </a:r>
            <a:endParaRPr lang="ru-RU" sz="36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28596" y="1285860"/>
          <a:ext cx="8215370" cy="5212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54226"/>
                <a:gridCol w="7061144"/>
              </a:tblGrid>
              <a:tr h="632736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Порядковые числительные изменяются </a:t>
                      </a:r>
                    </a:p>
                    <a:p>
                      <a:pPr algn="ctr"/>
                      <a:r>
                        <a:rPr lang="ru-RU" sz="2800" dirty="0" smtClean="0"/>
                        <a:t>по родам, числам и падежам</a:t>
                      </a:r>
                      <a:r>
                        <a:rPr lang="ru-RU" sz="2800" baseline="0" dirty="0" smtClean="0"/>
                        <a:t> </a:t>
                      </a:r>
                    </a:p>
                    <a:p>
                      <a:pPr algn="ctr"/>
                      <a:r>
                        <a:rPr lang="ru-RU" sz="2800" dirty="0" smtClean="0"/>
                        <a:t> как </a:t>
                      </a:r>
                      <a:r>
                        <a:rPr lang="ru-RU" sz="2800" u="sng" dirty="0" smtClean="0"/>
                        <a:t>имена прилагательные</a:t>
                      </a:r>
                      <a:r>
                        <a:rPr lang="ru-RU" sz="2800" dirty="0" smtClean="0"/>
                        <a:t>!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И.п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втор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ой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Р.п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втор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ого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Д.п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втор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ому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В.п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втор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ой</a:t>
                      </a:r>
                      <a:r>
                        <a:rPr lang="ru-RU" sz="3600" b="1" dirty="0" smtClean="0"/>
                        <a:t> (неодуш), втор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ого</a:t>
                      </a:r>
                      <a:r>
                        <a:rPr lang="ru-RU" sz="3600" b="1" dirty="0" smtClean="0"/>
                        <a:t> (одуш.)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00108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Т.п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втор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ым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П.п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о втор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ом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Багетная рамка 8"/>
          <p:cNvSpPr/>
          <p:nvPr/>
        </p:nvSpPr>
        <p:spPr>
          <a:xfrm>
            <a:off x="214282" y="142852"/>
            <a:ext cx="1928826" cy="1071570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Второй</a:t>
            </a:r>
            <a:endParaRPr lang="ru-RU" sz="3200" b="1" dirty="0"/>
          </a:p>
        </p:txBody>
      </p:sp>
      <p:pic>
        <p:nvPicPr>
          <p:cNvPr id="10" name="Picture 7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-142900"/>
            <a:ext cx="347663" cy="585787"/>
          </a:xfrm>
          <a:prstGeom prst="rect">
            <a:avLst/>
          </a:prstGeom>
          <a:noFill/>
        </p:spPr>
      </p:pic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8215338" y="6215082"/>
            <a:ext cx="642942" cy="500066"/>
          </a:xfrm>
          <a:prstGeom prst="actionButtonRetur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214282" y="6357958"/>
            <a:ext cx="1714512" cy="500042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заданию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643306" y="142852"/>
            <a:ext cx="5286412" cy="1143000"/>
          </a:xfrm>
        </p:spPr>
        <p:txBody>
          <a:bodyPr>
            <a:no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Склонение  составных порядковых числительных</a:t>
            </a:r>
            <a:endParaRPr lang="ru-RU" sz="4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1285860"/>
          <a:ext cx="8643998" cy="5334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75935"/>
                <a:gridCol w="7668063"/>
              </a:tblGrid>
              <a:tr h="632736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При склонении составных порядковых числительных изменяется только </a:t>
                      </a:r>
                      <a:r>
                        <a:rPr lang="ru-RU" sz="2800" u="sng" dirty="0" smtClean="0"/>
                        <a:t>последняя часть</a:t>
                      </a:r>
                      <a:r>
                        <a:rPr lang="ru-RU" sz="2800" dirty="0" smtClean="0"/>
                        <a:t>!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И.п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пятьсот тридцать восьм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ой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Р.п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пятьсот тридцать восьм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ого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Д.п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пятьсот тридцать восьм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ому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В.п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пятьсот тридцать восьм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ой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 (неодуш.), восьм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ого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 (одуш.)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Т.п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пятьсот тридцать восьм</a:t>
                      </a: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ым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П.п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dirty="0" smtClean="0"/>
                        <a:t>о</a:t>
                      </a:r>
                      <a:r>
                        <a:rPr lang="ru-RU" sz="3600" b="1" baseline="0" dirty="0" smtClean="0"/>
                        <a:t> пятьсот тридцать восьм</a:t>
                      </a:r>
                      <a:r>
                        <a:rPr lang="ru-RU" sz="3600" b="1" baseline="0" dirty="0" smtClean="0">
                          <a:solidFill>
                            <a:srgbClr val="FF0000"/>
                          </a:solidFill>
                        </a:rPr>
                        <a:t>ом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Багетная рамка 5"/>
          <p:cNvSpPr/>
          <p:nvPr/>
        </p:nvSpPr>
        <p:spPr>
          <a:xfrm>
            <a:off x="142844" y="142852"/>
            <a:ext cx="3571900" cy="1071570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Пятьсот тридцать восьмой</a:t>
            </a:r>
            <a:endParaRPr lang="ru-RU" sz="3200" b="1" dirty="0"/>
          </a:p>
        </p:txBody>
      </p:sp>
      <p:pic>
        <p:nvPicPr>
          <p:cNvPr id="7" name="Picture 7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-292894"/>
            <a:ext cx="347663" cy="585787"/>
          </a:xfrm>
          <a:prstGeom prst="rect">
            <a:avLst/>
          </a:prstGeom>
          <a:noFill/>
        </p:spPr>
      </p:pic>
      <p:sp>
        <p:nvSpPr>
          <p:cNvPr id="8" name="Управляющая кнопка: возврат 7">
            <a:hlinkClick r:id="rId3" action="ppaction://hlinksldjump" highlightClick="1"/>
          </p:cNvPr>
          <p:cNvSpPr/>
          <p:nvPr/>
        </p:nvSpPr>
        <p:spPr>
          <a:xfrm>
            <a:off x="8215338" y="6215082"/>
            <a:ext cx="642942" cy="500066"/>
          </a:xfrm>
          <a:prstGeom prst="actionButtonRetur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071678"/>
            <a:ext cx="7772400" cy="2071702"/>
          </a:xfrm>
        </p:spPr>
        <p:txBody>
          <a:bodyPr>
            <a:noAutofit/>
          </a:bodyPr>
          <a:lstStyle/>
          <a:p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Склонение числительных</a:t>
            </a:r>
            <a:endParaRPr lang="ru-RU" sz="8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D:\Мои документы\РИСУНКИ\КАРТИНКИ школьные и не только\Цифры\7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972146" cy="1392925"/>
          </a:xfrm>
          <a:prstGeom prst="rect">
            <a:avLst/>
          </a:prstGeom>
          <a:noFill/>
        </p:spPr>
      </p:pic>
      <p:pic>
        <p:nvPicPr>
          <p:cNvPr id="1027" name="Picture 3" descr="D:\Мои документы\РИСУНКИ\КАРТИНКИ школьные и не только\Цифры\7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214290"/>
            <a:ext cx="762521" cy="1407966"/>
          </a:xfrm>
          <a:prstGeom prst="rect">
            <a:avLst/>
          </a:prstGeom>
          <a:noFill/>
        </p:spPr>
      </p:pic>
      <p:pic>
        <p:nvPicPr>
          <p:cNvPr id="1029" name="Picture 5" descr="D:\Мои документы\РИСУНКИ\КАРТИНКИ школьные и не только\Цифры\7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214290"/>
            <a:ext cx="987425" cy="1450975"/>
          </a:xfrm>
          <a:prstGeom prst="rect">
            <a:avLst/>
          </a:prstGeom>
          <a:noFill/>
        </p:spPr>
      </p:pic>
      <p:pic>
        <p:nvPicPr>
          <p:cNvPr id="1030" name="Picture 6" descr="D:\Мои документы\РИСУНКИ\КАРТИНКИ школьные и не только\Цифры\7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214290"/>
            <a:ext cx="1006475" cy="1450975"/>
          </a:xfrm>
          <a:prstGeom prst="rect">
            <a:avLst/>
          </a:prstGeom>
          <a:noFill/>
        </p:spPr>
      </p:pic>
      <p:pic>
        <p:nvPicPr>
          <p:cNvPr id="1031" name="Picture 7" descr="D:\Мои документы\РИСУНКИ\КАРТИНКИ школьные и не только\Цифры\8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00958" y="214290"/>
            <a:ext cx="1060450" cy="1450975"/>
          </a:xfrm>
          <a:prstGeom prst="rect">
            <a:avLst/>
          </a:prstGeom>
          <a:noFill/>
        </p:spPr>
      </p:pic>
      <p:pic>
        <p:nvPicPr>
          <p:cNvPr id="1032" name="Picture 8" descr="D:\Мои документы\РИСУНКИ\КАРТИНКИ школьные и не только\Цифры\8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34" y="5357826"/>
            <a:ext cx="1034037" cy="1500174"/>
          </a:xfrm>
          <a:prstGeom prst="rect">
            <a:avLst/>
          </a:prstGeom>
          <a:noFill/>
        </p:spPr>
      </p:pic>
      <p:pic>
        <p:nvPicPr>
          <p:cNvPr id="1033" name="Picture 9" descr="D:\Мои документы\РИСУНКИ\КАРТИНКИ школьные и не только\Цифры\8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5984" y="5286388"/>
            <a:ext cx="1017587" cy="1450975"/>
          </a:xfrm>
          <a:prstGeom prst="rect">
            <a:avLst/>
          </a:prstGeom>
          <a:noFill/>
        </p:spPr>
      </p:pic>
      <p:pic>
        <p:nvPicPr>
          <p:cNvPr id="1034" name="Picture 10" descr="D:\Мои документы\РИСУНКИ\КАРТИНКИ школьные и не только\Цифры\83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71934" y="5286388"/>
            <a:ext cx="1090613" cy="1450975"/>
          </a:xfrm>
          <a:prstGeom prst="rect">
            <a:avLst/>
          </a:prstGeom>
          <a:noFill/>
        </p:spPr>
      </p:pic>
      <p:pic>
        <p:nvPicPr>
          <p:cNvPr id="1035" name="Picture 11" descr="D:\Мои документы\РИСУНКИ\КАРТИНКИ школьные и не только\Цифры\84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86446" y="5286388"/>
            <a:ext cx="981075" cy="1450975"/>
          </a:xfrm>
          <a:prstGeom prst="rect">
            <a:avLst/>
          </a:prstGeom>
          <a:noFill/>
        </p:spPr>
      </p:pic>
      <p:pic>
        <p:nvPicPr>
          <p:cNvPr id="1036" name="Picture 12" descr="D:\Мои документы\РИСУНКИ\КАРТИНКИ школьные и не только\Цифры\85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786710" y="5286388"/>
            <a:ext cx="987425" cy="1371600"/>
          </a:xfrm>
          <a:prstGeom prst="rect">
            <a:avLst/>
          </a:prstGeom>
          <a:noFill/>
        </p:spPr>
      </p:pic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622882" y="4214813"/>
            <a:ext cx="60125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Практический блок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643998" cy="5500726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u="sng" dirty="0" smtClean="0"/>
              <a:t>Ответьте на вопросы (про себя) и запишите числительные в нужной форме.</a:t>
            </a:r>
          </a:p>
          <a:p>
            <a:pPr algn="ctr"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800" b="1" dirty="0" smtClean="0"/>
              <a:t>1) К какому склонению относится слово мама? </a:t>
            </a:r>
          </a:p>
          <a:p>
            <a:pPr>
              <a:buNone/>
            </a:pPr>
            <a:r>
              <a:rPr lang="ru-RU" sz="3800" b="1" dirty="0" smtClean="0"/>
              <a:t> 2) Сколько братьев было у Ниф-Нифа? </a:t>
            </a:r>
          </a:p>
          <a:p>
            <a:pPr>
              <a:buNone/>
            </a:pPr>
            <a:r>
              <a:rPr lang="ru-RU" sz="3800" b="1" dirty="0" smtClean="0"/>
              <a:t> 3) Какой по счету в году месяц ноябрь? </a:t>
            </a:r>
          </a:p>
          <a:p>
            <a:pPr>
              <a:buNone/>
            </a:pPr>
            <a:r>
              <a:rPr lang="ru-RU" sz="3800" b="1" dirty="0" smtClean="0"/>
              <a:t> 4) Сколько лет в одном веке? </a:t>
            </a:r>
          </a:p>
          <a:p>
            <a:pPr>
              <a:buNone/>
            </a:pPr>
            <a:r>
              <a:rPr lang="ru-RU" sz="3800" b="1" dirty="0" smtClean="0"/>
              <a:t> 5) Какое числительное при прибавлении к нему буквы л бывает обеденным ; буквы г – кучей сена; буквы </a:t>
            </a:r>
            <a:r>
              <a:rPr lang="ru-RU" sz="3800" b="1" dirty="0" err="1" smtClean="0"/>
              <a:t>н</a:t>
            </a:r>
            <a:r>
              <a:rPr lang="ru-RU" sz="3800" b="1" dirty="0" smtClean="0"/>
              <a:t> – звуками, издаваемыми от боли; буквы </a:t>
            </a:r>
            <a:r>
              <a:rPr lang="ru-RU" sz="3800" b="1" dirty="0" err="1" smtClean="0"/>
              <a:t>п</a:t>
            </a:r>
            <a:r>
              <a:rPr lang="ru-RU" sz="3800" b="1" dirty="0" smtClean="0"/>
              <a:t> – командой «остановись»</a:t>
            </a:r>
          </a:p>
          <a:p>
            <a:pPr>
              <a:buNone/>
            </a:pPr>
            <a:r>
              <a:rPr lang="ru-RU" sz="3800" b="1" dirty="0" smtClean="0"/>
              <a:t> 6) Какого числа не стоит начинать серьезного дела? </a:t>
            </a:r>
          </a:p>
          <a:p>
            <a:pPr>
              <a:buNone/>
            </a:pPr>
            <a:r>
              <a:rPr lang="ru-RU" sz="3800" b="1" dirty="0" smtClean="0"/>
              <a:t> 7) Назовите волшебное числительное многих сказок. </a:t>
            </a:r>
          </a:p>
          <a:p>
            <a:pPr>
              <a:buNone/>
            </a:pPr>
            <a:r>
              <a:rPr lang="ru-RU" sz="3800" b="1" dirty="0" smtClean="0"/>
              <a:t> 8) Сколько богатырей вышло из пены морской в сказке Пушкина? </a:t>
            </a:r>
            <a:endParaRPr lang="ru-RU" sz="3800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000132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5400" b="1" dirty="0" smtClean="0"/>
              <a:t>Весёлая разминка</a:t>
            </a:r>
            <a:endParaRPr lang="ru-RU" sz="5400" b="1" dirty="0"/>
          </a:p>
        </p:txBody>
      </p:sp>
      <p:pic>
        <p:nvPicPr>
          <p:cNvPr id="5123" name="Picture 3" descr="D:\Мои документы\РИСУНКИ\КАРТИНКИ школьные и не только\Детишки,люди\дети на книжке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8866" y="1643050"/>
            <a:ext cx="2715134" cy="1800562"/>
          </a:xfrm>
          <a:prstGeom prst="rect">
            <a:avLst/>
          </a:prstGeom>
          <a:noFill/>
        </p:spPr>
      </p:pic>
      <p:pic>
        <p:nvPicPr>
          <p:cNvPr id="1026" name="Picture 2" descr="D:\Мои документы\РИСУНКИ\КАРТИНКИ школьные и не только\Школьные принадлежности\Гвоздик красны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0"/>
            <a:ext cx="341313" cy="585787"/>
          </a:xfrm>
          <a:prstGeom prst="rect">
            <a:avLst/>
          </a:prstGeom>
          <a:noFill/>
        </p:spPr>
      </p:pic>
      <p:pic>
        <p:nvPicPr>
          <p:cNvPr id="1027" name="Picture 3" descr="D:\Мои документы\РИСУНКИ\КАРТИНКИ школьные и не только\Школьные принадлежности\Гвоздик красны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0"/>
            <a:ext cx="341313" cy="5857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ои документы\РИСУНКИ\КАРТИНКИ школьные и не только\Детишки,люди\мальчик с лупо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714752"/>
            <a:ext cx="2720118" cy="3143248"/>
          </a:xfrm>
          <a:prstGeom prst="rect">
            <a:avLst/>
          </a:prstGeom>
          <a:noFill/>
        </p:spPr>
      </p:pic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4480" y="1357298"/>
            <a:ext cx="7143800" cy="4214842"/>
          </a:xfrm>
        </p:spPr>
        <p:txBody>
          <a:bodyPr>
            <a:noAutofit/>
          </a:bodyPr>
          <a:lstStyle/>
          <a:p>
            <a:pPr marL="742950" indent="-742950">
              <a:buNone/>
              <a:defRPr/>
            </a:pPr>
            <a:r>
              <a:rPr lang="ru-RU" sz="2400" b="1" dirty="0" smtClean="0"/>
              <a:t>1) запишите первое числительное в творительном падеже;</a:t>
            </a:r>
          </a:p>
          <a:p>
            <a:pPr marL="742950" indent="-742950">
              <a:buNone/>
              <a:defRPr/>
            </a:pPr>
            <a:r>
              <a:rPr lang="ru-RU" sz="2400" b="1" dirty="0" smtClean="0"/>
              <a:t> 2) запишите третье справа числительное как порядковое;</a:t>
            </a:r>
          </a:p>
          <a:p>
            <a:pPr marL="742950" indent="-742950">
              <a:buNone/>
              <a:defRPr/>
            </a:pPr>
            <a:r>
              <a:rPr lang="ru-RU" sz="2400" b="1" dirty="0" smtClean="0"/>
              <a:t> 3) сколько числительных имеют в предложном падеже в окончании букву м? </a:t>
            </a:r>
          </a:p>
          <a:p>
            <a:pPr marL="742950" indent="-742950">
              <a:buNone/>
              <a:defRPr/>
            </a:pPr>
            <a:r>
              <a:rPr lang="ru-RU" sz="2400" b="1" dirty="0" smtClean="0"/>
              <a:t> 4) запишите числительные только с одним слогом;</a:t>
            </a:r>
          </a:p>
          <a:p>
            <a:pPr marL="742950" indent="-742950">
              <a:buNone/>
              <a:defRPr/>
            </a:pPr>
            <a:r>
              <a:rPr lang="ru-RU" sz="2400" b="1" dirty="0" smtClean="0"/>
              <a:t> 5) составьте число из третьей и второй цифры и запишите его в родительном и творительном падежах;</a:t>
            </a:r>
          </a:p>
          <a:p>
            <a:pPr marL="742950" indent="-742950">
              <a:buNone/>
              <a:defRPr/>
            </a:pPr>
            <a:r>
              <a:rPr lang="ru-RU" sz="2400" b="1" dirty="0" smtClean="0"/>
              <a:t> 6) сложите все числа и запишите сумму.</a:t>
            </a:r>
          </a:p>
        </p:txBody>
      </p:sp>
      <p:sp>
        <p:nvSpPr>
          <p:cNvPr id="5" name="Багетная рамка 4"/>
          <p:cNvSpPr/>
          <p:nvPr/>
        </p:nvSpPr>
        <p:spPr>
          <a:xfrm>
            <a:off x="285720" y="214290"/>
            <a:ext cx="8572560" cy="1000132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Прочитай числительные   </a:t>
            </a:r>
            <a:r>
              <a:rPr lang="ru-RU" sz="3600" b="1" dirty="0" smtClean="0"/>
              <a:t>10,  1,  2,  27,  5 </a:t>
            </a:r>
          </a:p>
          <a:p>
            <a:pPr algn="ctr"/>
            <a:r>
              <a:rPr lang="ru-RU" sz="2400" b="1" dirty="0" smtClean="0"/>
              <a:t>и выполни задания.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Штриховая стрелка вправо 6">
            <a:hlinkClick r:id="rId4" action="ppaction://hlinksldjump"/>
          </p:cNvPr>
          <p:cNvSpPr/>
          <p:nvPr/>
        </p:nvSpPr>
        <p:spPr>
          <a:xfrm>
            <a:off x="6929454" y="1785926"/>
            <a:ext cx="1643074" cy="428628"/>
          </a:xfrm>
          <a:prstGeom prst="strip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подсказка</a:t>
            </a:r>
            <a:endParaRPr lang="ru-RU" dirty="0"/>
          </a:p>
        </p:txBody>
      </p:sp>
      <p:sp>
        <p:nvSpPr>
          <p:cNvPr id="8" name="Штриховая стрелка вправо 7">
            <a:hlinkClick r:id="rId5" action="ppaction://hlinksldjump"/>
          </p:cNvPr>
          <p:cNvSpPr/>
          <p:nvPr/>
        </p:nvSpPr>
        <p:spPr>
          <a:xfrm>
            <a:off x="7000892" y="2571744"/>
            <a:ext cx="1571636" cy="428628"/>
          </a:xfrm>
          <a:prstGeom prst="strip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подсказка</a:t>
            </a:r>
            <a:endParaRPr lang="ru-RU" dirty="0"/>
          </a:p>
        </p:txBody>
      </p:sp>
      <p:sp>
        <p:nvSpPr>
          <p:cNvPr id="9" name="Штриховая стрелка вправо 8">
            <a:hlinkClick r:id="rId6" action="ppaction://hlinksldjump"/>
          </p:cNvPr>
          <p:cNvSpPr/>
          <p:nvPr/>
        </p:nvSpPr>
        <p:spPr>
          <a:xfrm>
            <a:off x="7072330" y="4929198"/>
            <a:ext cx="1643074" cy="428628"/>
          </a:xfrm>
          <a:prstGeom prst="strip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подсказка</a:t>
            </a:r>
            <a:endParaRPr lang="ru-RU" dirty="0"/>
          </a:p>
        </p:txBody>
      </p:sp>
      <p:pic>
        <p:nvPicPr>
          <p:cNvPr id="2050" name="Picture 2" descr="D:\Мои документы\РИСУНКИ\КАРТИНКИ школьные и не только\Школьные принадлежности\Гвоздик красный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86776" y="142852"/>
            <a:ext cx="341313" cy="585787"/>
          </a:xfrm>
          <a:prstGeom prst="rect">
            <a:avLst/>
          </a:prstGeom>
          <a:noFill/>
        </p:spPr>
      </p:pic>
      <p:pic>
        <p:nvPicPr>
          <p:cNvPr id="2051" name="Picture 3" descr="D:\Мои документы\РИСУНКИ\КАРТИНКИ школьные и не только\Школьные принадлежности\Гвоздик красный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142852"/>
            <a:ext cx="341313" cy="58578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85786" y="1643050"/>
            <a:ext cx="3500461" cy="4572032"/>
          </a:xfrm>
          <a:noFill/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chemeClr val="tx1"/>
                </a:solidFill>
              </a:rPr>
              <a:t>Из</a:t>
            </a:r>
            <a:r>
              <a:rPr lang="ru-RU" sz="6000" b="1" dirty="0" smtClean="0">
                <a:solidFill>
                  <a:schemeClr val="tx1"/>
                </a:solidFill>
              </a:rPr>
              <a:t> …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chemeClr val="tx1"/>
                </a:solidFill>
              </a:rPr>
              <a:t>Сумма</a:t>
            </a:r>
            <a:r>
              <a:rPr lang="ru-RU" sz="6000" b="1" dirty="0" smtClean="0">
                <a:solidFill>
                  <a:schemeClr val="tx1"/>
                </a:solidFill>
              </a:rPr>
              <a:t> …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chemeClr val="tx1"/>
                </a:solidFill>
              </a:rPr>
              <a:t>К </a:t>
            </a:r>
            <a:r>
              <a:rPr lang="ru-RU" sz="6000" b="1" dirty="0" smtClean="0">
                <a:solidFill>
                  <a:schemeClr val="tx1"/>
                </a:solidFill>
              </a:rPr>
              <a:t>…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chemeClr val="tx1"/>
                </a:solidFill>
              </a:rPr>
              <a:t>Разность …</a:t>
            </a:r>
            <a:r>
              <a:rPr lang="ru-RU" sz="6000" b="1" dirty="0" smtClean="0">
                <a:solidFill>
                  <a:schemeClr val="tx1"/>
                </a:solidFill>
              </a:rPr>
              <a:t> 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857752" y="1643050"/>
            <a:ext cx="2428892" cy="4572032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/>
              <a:t>15 – 10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/>
              <a:t>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/>
              <a:t>19 + 5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/>
              <a:t>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/>
              <a:t>11 + 19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/>
              <a:t>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/>
              <a:t>30 – 7  </a:t>
            </a:r>
            <a:endParaRPr lang="ru-RU" sz="3600" b="1" dirty="0"/>
          </a:p>
        </p:txBody>
      </p:sp>
      <p:sp>
        <p:nvSpPr>
          <p:cNvPr id="26" name="Багетная рамка 25"/>
          <p:cNvSpPr/>
          <p:nvPr/>
        </p:nvSpPr>
        <p:spPr>
          <a:xfrm>
            <a:off x="214282" y="214290"/>
            <a:ext cx="8572560" cy="1214446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Запишите примеры словами. </a:t>
            </a:r>
          </a:p>
          <a:p>
            <a:pPr algn="ctr"/>
            <a:r>
              <a:rPr lang="ru-RU" sz="2400" b="1" dirty="0" smtClean="0"/>
              <a:t>Определите падеж числительных.</a:t>
            </a:r>
          </a:p>
          <a:p>
            <a:pPr algn="ctr"/>
            <a:r>
              <a:rPr lang="ru-RU" sz="2400" b="1" dirty="0" smtClean="0"/>
              <a:t>Начало предложений расположено в колонке слева</a:t>
            </a:r>
            <a:endParaRPr lang="ru-RU" sz="2400" b="1" dirty="0"/>
          </a:p>
        </p:txBody>
      </p:sp>
      <p:pic>
        <p:nvPicPr>
          <p:cNvPr id="3074" name="Picture 2" descr="D:\Мои документы\РИСУНКИ\КАРТИНКИ школьные и не только\Школьные принадлежности\Гвоздик красны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214290"/>
            <a:ext cx="341313" cy="585787"/>
          </a:xfrm>
          <a:prstGeom prst="rect">
            <a:avLst/>
          </a:prstGeom>
          <a:noFill/>
        </p:spPr>
      </p:pic>
      <p:pic>
        <p:nvPicPr>
          <p:cNvPr id="3075" name="Picture 3" descr="D:\Мои документы\РИСУНКИ\КАРТИНКИ школьные и не только\Школьные принадлежности\Гвоздик красны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42852"/>
            <a:ext cx="341313" cy="5857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85720" y="2143116"/>
            <a:ext cx="2500312" cy="500062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1 вариант - сорок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214282" y="2857496"/>
            <a:ext cx="8715436" cy="3643338"/>
          </a:xfrm>
          <a:noFill/>
          <a:ln w="76200"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Но тут я услышал … грозных окриков.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Я испугался их … острых сабель.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Долго я буду вспоминать о … разбойниках.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Они были изданы … разбойниками.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Я хотел вежливо поклониться … разбойникам.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Мне встретились … разбойников.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3071802" y="2143116"/>
            <a:ext cx="3071812" cy="500063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2 вариант - девяносто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357950" y="2143116"/>
            <a:ext cx="2428875" cy="500063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/>
              <a:t>3 вариант - сто</a:t>
            </a:r>
          </a:p>
        </p:txBody>
      </p:sp>
      <p:sp>
        <p:nvSpPr>
          <p:cNvPr id="13" name="Багетная рамка 12"/>
          <p:cNvSpPr/>
          <p:nvPr/>
        </p:nvSpPr>
        <p:spPr>
          <a:xfrm>
            <a:off x="214282" y="142852"/>
            <a:ext cx="8572560" cy="1643074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Вставьте в предложения числительные в форме соответствующего падежа. Расположите предложения так, чтобы получился текст и чтобы числительные  склонялись по порядку, начиная с именительного.</a:t>
            </a:r>
            <a:endParaRPr lang="ru-RU" sz="2400" b="1" dirty="0"/>
          </a:p>
        </p:txBody>
      </p:sp>
      <p:sp>
        <p:nvSpPr>
          <p:cNvPr id="7" name="Штриховая стрелка вправо 6">
            <a:hlinkClick r:id="rId3" action="ppaction://hlinksldjump"/>
          </p:cNvPr>
          <p:cNvSpPr/>
          <p:nvPr/>
        </p:nvSpPr>
        <p:spPr>
          <a:xfrm>
            <a:off x="7358082" y="3000372"/>
            <a:ext cx="1357322" cy="428628"/>
          </a:xfrm>
          <a:prstGeom prst="strip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подсказка</a:t>
            </a:r>
            <a:endParaRPr lang="ru-RU" dirty="0"/>
          </a:p>
        </p:txBody>
      </p:sp>
      <p:pic>
        <p:nvPicPr>
          <p:cNvPr id="4098" name="Picture 2" descr="D:\Мои документы\РИСУНКИ\КАРТИНКИ школьные и не только\Школьные принадлежности\Гвоздик красны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0"/>
            <a:ext cx="341313" cy="585787"/>
          </a:xfrm>
          <a:prstGeom prst="rect">
            <a:avLst/>
          </a:prstGeom>
          <a:noFill/>
        </p:spPr>
      </p:pic>
      <p:pic>
        <p:nvPicPr>
          <p:cNvPr id="4099" name="Picture 3" descr="D:\Мои документы\РИСУНКИ\КАРТИНКИ школьные и не только\Школьные принадлежности\Гвоздик красны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15338" y="0"/>
            <a:ext cx="341313" cy="5857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60" name="Rectangle 88"/>
          <p:cNvSpPr>
            <a:spLocks noChangeArrowheads="1"/>
          </p:cNvSpPr>
          <p:nvPr/>
        </p:nvSpPr>
        <p:spPr bwMode="auto">
          <a:xfrm>
            <a:off x="1547813" y="2565400"/>
            <a:ext cx="287337" cy="358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8" name="Багетная рамка 127"/>
          <p:cNvSpPr/>
          <p:nvPr/>
        </p:nvSpPr>
        <p:spPr>
          <a:xfrm>
            <a:off x="285720" y="214290"/>
            <a:ext cx="8572560" cy="1214446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Найдите числительные, в склонении которых допущены ошибки. Проверь себя!</a:t>
            </a:r>
            <a:endParaRPr lang="ru-RU" sz="2400" b="1" dirty="0"/>
          </a:p>
        </p:txBody>
      </p:sp>
      <p:graphicFrame>
        <p:nvGraphicFramePr>
          <p:cNvPr id="130" name="Схема 129"/>
          <p:cNvGraphicFramePr/>
          <p:nvPr/>
        </p:nvGraphicFramePr>
        <p:xfrm>
          <a:off x="428596" y="1714488"/>
          <a:ext cx="82868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3" name="Прямоугольник 132"/>
          <p:cNvSpPr/>
          <p:nvPr/>
        </p:nvSpPr>
        <p:spPr>
          <a:xfrm>
            <a:off x="3071802" y="4316750"/>
            <a:ext cx="5273063" cy="56369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0960" tIns="30480" rIns="60960" bIns="30480" numCol="1" spcCol="1270" anchor="ctr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ru-RU" sz="1600" kern="1200" dirty="0" smtClean="0"/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ru-RU" sz="1600" kern="1200" dirty="0"/>
          </a:p>
        </p:txBody>
      </p:sp>
      <p:sp>
        <p:nvSpPr>
          <p:cNvPr id="136" name="Прямоугольник 135"/>
          <p:cNvSpPr/>
          <p:nvPr/>
        </p:nvSpPr>
        <p:spPr>
          <a:xfrm>
            <a:off x="3071802" y="5102568"/>
            <a:ext cx="5273063" cy="56369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0960" tIns="30480" rIns="60960" bIns="30480" numCol="1" spcCol="1270" anchor="ctr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ru-RU" sz="1600" kern="1200"/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ru-RU" sz="1600" kern="1200"/>
          </a:p>
        </p:txBody>
      </p:sp>
      <p:grpSp>
        <p:nvGrpSpPr>
          <p:cNvPr id="137" name="Группа 136"/>
          <p:cNvGrpSpPr/>
          <p:nvPr/>
        </p:nvGrpSpPr>
        <p:grpSpPr>
          <a:xfrm>
            <a:off x="3071802" y="5214950"/>
            <a:ext cx="5303557" cy="624681"/>
            <a:chOff x="2624649" y="63499"/>
            <a:chExt cx="5303557" cy="624681"/>
          </a:xfrm>
        </p:grpSpPr>
        <p:sp>
          <p:nvSpPr>
            <p:cNvPr id="138" name="Прямоугольник с двумя скругленными соседними углами 137"/>
            <p:cNvSpPr/>
            <p:nvPr/>
          </p:nvSpPr>
          <p:spPr>
            <a:xfrm rot="5400000">
              <a:off x="4964087" y="-2275939"/>
              <a:ext cx="624681" cy="5303557"/>
            </a:xfrm>
            <a:prstGeom prst="round2SameRect">
              <a:avLst/>
            </a:prstGeom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9" name="Прямоугольник 138"/>
            <p:cNvSpPr/>
            <p:nvPr/>
          </p:nvSpPr>
          <p:spPr>
            <a:xfrm>
              <a:off x="2624649" y="93993"/>
              <a:ext cx="5273063" cy="5636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400" u="none" kern="1200" dirty="0" smtClean="0"/>
                <a:t>Около </a:t>
              </a:r>
              <a:r>
                <a:rPr lang="ru-RU" sz="2400" b="1" u="none" kern="1200" dirty="0" smtClean="0"/>
                <a:t>полутора </a:t>
              </a:r>
              <a:r>
                <a:rPr lang="ru-RU" sz="2400" u="none" kern="1200" dirty="0" smtClean="0"/>
                <a:t>тонн овощей.</a:t>
              </a:r>
              <a:endParaRPr lang="ru-RU" sz="2400" kern="1200" dirty="0"/>
            </a:p>
          </p:txBody>
        </p:sp>
      </p:grpSp>
      <p:grpSp>
        <p:nvGrpSpPr>
          <p:cNvPr id="140" name="Группа 139"/>
          <p:cNvGrpSpPr/>
          <p:nvPr/>
        </p:nvGrpSpPr>
        <p:grpSpPr>
          <a:xfrm>
            <a:off x="3071802" y="4429132"/>
            <a:ext cx="5344501" cy="635131"/>
            <a:chOff x="2714642" y="857257"/>
            <a:chExt cx="5344501" cy="635131"/>
          </a:xfrm>
        </p:grpSpPr>
        <p:sp>
          <p:nvSpPr>
            <p:cNvPr id="141" name="Прямоугольник с двумя скругленными соседними углами 140"/>
            <p:cNvSpPr/>
            <p:nvPr/>
          </p:nvSpPr>
          <p:spPr>
            <a:xfrm rot="5400000">
              <a:off x="5054080" y="-1482181"/>
              <a:ext cx="624681" cy="5303557"/>
            </a:xfrm>
            <a:prstGeom prst="round2SameRect">
              <a:avLst/>
            </a:prstGeom>
          </p:spPr>
          <p:style>
            <a:lnRef idx="2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2" name="Прямоугольник 141"/>
            <p:cNvSpPr/>
            <p:nvPr/>
          </p:nvSpPr>
          <p:spPr>
            <a:xfrm>
              <a:off x="2786080" y="928695"/>
              <a:ext cx="5273063" cy="5636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400" kern="1200" dirty="0" smtClean="0"/>
                <a:t>Доволен </a:t>
              </a:r>
              <a:r>
                <a:rPr lang="ru-RU" sz="2400" b="1" kern="1200" dirty="0" smtClean="0"/>
                <a:t>трёхсотстами</a:t>
              </a:r>
              <a:r>
                <a:rPr lang="ru-RU" sz="2400" kern="1200" dirty="0" smtClean="0"/>
                <a:t> марками.</a:t>
              </a:r>
              <a:endParaRPr lang="ru-RU" sz="2400" kern="1200" dirty="0"/>
            </a:p>
          </p:txBody>
        </p:sp>
      </p:grpSp>
      <p:grpSp>
        <p:nvGrpSpPr>
          <p:cNvPr id="146" name="Группа 145"/>
          <p:cNvGrpSpPr/>
          <p:nvPr/>
        </p:nvGrpSpPr>
        <p:grpSpPr>
          <a:xfrm>
            <a:off x="3071802" y="3786190"/>
            <a:ext cx="5303557" cy="519906"/>
            <a:chOff x="2643204" y="1426575"/>
            <a:chExt cx="5303557" cy="519906"/>
          </a:xfrm>
        </p:grpSpPr>
        <p:sp>
          <p:nvSpPr>
            <p:cNvPr id="147" name="Прямоугольник с двумя скругленными соседними углами 146"/>
            <p:cNvSpPr/>
            <p:nvPr/>
          </p:nvSpPr>
          <p:spPr>
            <a:xfrm rot="5400000">
              <a:off x="5035030" y="-965251"/>
              <a:ext cx="519906" cy="5303557"/>
            </a:xfrm>
            <a:prstGeom prst="round2SameRect">
              <a:avLst/>
            </a:prstGeom>
          </p:spPr>
          <p:style>
            <a:lnRef idx="2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8" name="Прямоугольник 147"/>
            <p:cNvSpPr/>
            <p:nvPr/>
          </p:nvSpPr>
          <p:spPr>
            <a:xfrm>
              <a:off x="2643205" y="1451954"/>
              <a:ext cx="5278177" cy="4691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228600" lvl="1" indent="-22860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400" kern="1200" dirty="0" smtClean="0"/>
                <a:t>Подарил по </a:t>
              </a:r>
              <a:r>
                <a:rPr lang="ru-RU" sz="2400" b="1" kern="1200" dirty="0" smtClean="0"/>
                <a:t>тысяча</a:t>
              </a:r>
              <a:r>
                <a:rPr lang="ru-RU" sz="2400" kern="1200" dirty="0" smtClean="0"/>
                <a:t> рублей.</a:t>
              </a:r>
              <a:endParaRPr lang="ru-RU" sz="2400" kern="1200" dirty="0"/>
            </a:p>
          </p:txBody>
        </p:sp>
      </p:grpSp>
      <p:sp>
        <p:nvSpPr>
          <p:cNvPr id="16" name="Штриховая стрелка вправо 15">
            <a:hlinkClick r:id="rId7" action="ppaction://hlinksldjump"/>
          </p:cNvPr>
          <p:cNvSpPr/>
          <p:nvPr/>
        </p:nvSpPr>
        <p:spPr>
          <a:xfrm>
            <a:off x="7500958" y="5572140"/>
            <a:ext cx="1357322" cy="428628"/>
          </a:xfrm>
          <a:prstGeom prst="strip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подсказка</a:t>
            </a:r>
            <a:endParaRPr lang="ru-RU" dirty="0"/>
          </a:p>
        </p:txBody>
      </p:sp>
      <p:sp>
        <p:nvSpPr>
          <p:cNvPr id="17" name="Штриховая стрелка вправо 16">
            <a:hlinkClick r:id="rId8" action="ppaction://hlinksldjump"/>
          </p:cNvPr>
          <p:cNvSpPr/>
          <p:nvPr/>
        </p:nvSpPr>
        <p:spPr>
          <a:xfrm>
            <a:off x="7500958" y="4786322"/>
            <a:ext cx="1357322" cy="428628"/>
          </a:xfrm>
          <a:prstGeom prst="strip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подсказка</a:t>
            </a:r>
            <a:endParaRPr lang="ru-RU" dirty="0"/>
          </a:p>
        </p:txBody>
      </p:sp>
      <p:sp>
        <p:nvSpPr>
          <p:cNvPr id="18" name="Штриховая стрелка вправо 17">
            <a:hlinkClick r:id="rId9" action="ppaction://hlinksldjump"/>
          </p:cNvPr>
          <p:cNvSpPr/>
          <p:nvPr/>
        </p:nvSpPr>
        <p:spPr>
          <a:xfrm>
            <a:off x="7429520" y="4071942"/>
            <a:ext cx="1357322" cy="428628"/>
          </a:xfrm>
          <a:prstGeom prst="strip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подсказка</a:t>
            </a:r>
            <a:endParaRPr lang="ru-RU" dirty="0"/>
          </a:p>
        </p:txBody>
      </p:sp>
      <p:sp>
        <p:nvSpPr>
          <p:cNvPr id="19" name="Штриховая стрелка вправо 18">
            <a:hlinkClick r:id="rId10" action="ppaction://hlinksldjump"/>
          </p:cNvPr>
          <p:cNvSpPr/>
          <p:nvPr/>
        </p:nvSpPr>
        <p:spPr>
          <a:xfrm>
            <a:off x="7429520" y="3429000"/>
            <a:ext cx="1357322" cy="428628"/>
          </a:xfrm>
          <a:prstGeom prst="strip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подсказка</a:t>
            </a:r>
            <a:endParaRPr lang="ru-RU" dirty="0"/>
          </a:p>
        </p:txBody>
      </p:sp>
      <p:pic>
        <p:nvPicPr>
          <p:cNvPr id="5122" name="Picture 2" descr="D:\Мои документы\РИСУНКИ\КАРТИНКИ школьные и не только\Школьные принадлежности\Гвоздик красный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1472" y="142852"/>
            <a:ext cx="341313" cy="585787"/>
          </a:xfrm>
          <a:prstGeom prst="rect">
            <a:avLst/>
          </a:prstGeom>
          <a:noFill/>
        </p:spPr>
      </p:pic>
      <p:pic>
        <p:nvPicPr>
          <p:cNvPr id="5123" name="Picture 3" descr="D:\Мои документы\РИСУНКИ\КАРТИНКИ школьные и не только\Школьные принадлежности\Гвоздик красный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429652" y="142852"/>
            <a:ext cx="341313" cy="5857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AutoShape 5"/>
          <p:cNvSpPr>
            <a:spLocks noChangeArrowheads="1"/>
          </p:cNvSpPr>
          <p:nvPr/>
        </p:nvSpPr>
        <p:spPr bwMode="auto">
          <a:xfrm>
            <a:off x="285720" y="1214422"/>
            <a:ext cx="3348038" cy="1285884"/>
          </a:xfrm>
          <a:prstGeom prst="wedgeRoundRectCallout">
            <a:avLst>
              <a:gd name="adj1" fmla="val 130"/>
              <a:gd name="adj2" fmla="val 117924"/>
              <a:gd name="adj3" fmla="val 16667"/>
            </a:avLst>
          </a:prstGeom>
          <a:ln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 smtClean="0"/>
              <a:t>Верю ли я, </a:t>
            </a:r>
            <a:r>
              <a:rPr lang="ru-RU" b="1" dirty="0"/>
              <a:t>что у составных количественных числительных склоняются все слова?</a:t>
            </a:r>
          </a:p>
        </p:txBody>
      </p:sp>
      <p:sp>
        <p:nvSpPr>
          <p:cNvPr id="31750" name="AutoShape 6"/>
          <p:cNvSpPr>
            <a:spLocks noChangeArrowheads="1"/>
          </p:cNvSpPr>
          <p:nvPr/>
        </p:nvSpPr>
        <p:spPr bwMode="auto">
          <a:xfrm>
            <a:off x="4000496" y="1214422"/>
            <a:ext cx="3286148" cy="1285884"/>
          </a:xfrm>
          <a:prstGeom prst="wedgeRoundRectCallout">
            <a:avLst>
              <a:gd name="adj1" fmla="val -105563"/>
              <a:gd name="adj2" fmla="val 125044"/>
              <a:gd name="adj3" fmla="val 16667"/>
            </a:avLst>
          </a:prstGeom>
          <a:ln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 smtClean="0">
                <a:effectLst/>
              </a:rPr>
              <a:t>Верю ли я, </a:t>
            </a:r>
            <a:r>
              <a:rPr lang="ru-RU" b="1" dirty="0">
                <a:effectLst/>
              </a:rPr>
              <a:t>что у составных порядковых числительных склоняется только последнее слово?</a:t>
            </a:r>
          </a:p>
        </p:txBody>
      </p:sp>
      <p:sp>
        <p:nvSpPr>
          <p:cNvPr id="8" name="Багетная рамка 7"/>
          <p:cNvSpPr/>
          <p:nvPr/>
        </p:nvSpPr>
        <p:spPr>
          <a:xfrm>
            <a:off x="2571736" y="142852"/>
            <a:ext cx="4214842" cy="857256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Игра «Верю – не верю»</a:t>
            </a:r>
            <a:endParaRPr lang="ru-RU" sz="2400" b="1" dirty="0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6072198" y="2571744"/>
            <a:ext cx="2928958" cy="1428760"/>
          </a:xfrm>
          <a:prstGeom prst="wedgeRoundRectCallout">
            <a:avLst>
              <a:gd name="adj1" fmla="val -181759"/>
              <a:gd name="adj2" fmla="val 19817"/>
              <a:gd name="adj3" fmla="val 16667"/>
            </a:avLst>
          </a:prstGeom>
          <a:ln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 smtClean="0"/>
              <a:t>Верю ли я, </a:t>
            </a:r>
            <a:r>
              <a:rPr lang="ru-RU" b="1" dirty="0"/>
              <a:t>что числительные: </a:t>
            </a:r>
          </a:p>
          <a:p>
            <a:pPr>
              <a:defRPr/>
            </a:pPr>
            <a:r>
              <a:rPr lang="ru-RU" b="1" i="1" dirty="0"/>
              <a:t>сорок,</a:t>
            </a:r>
            <a:r>
              <a:rPr lang="ru-RU" b="1" dirty="0"/>
              <a:t> </a:t>
            </a:r>
            <a:r>
              <a:rPr lang="ru-RU" b="1" i="1" dirty="0"/>
              <a:t>девяносто, сто</a:t>
            </a:r>
            <a:r>
              <a:rPr lang="ru-RU" b="1" dirty="0"/>
              <a:t> – имеют только две формы</a:t>
            </a:r>
          </a:p>
        </p:txBody>
      </p:sp>
      <p:pic>
        <p:nvPicPr>
          <p:cNvPr id="1027" name="Picture 3" descr="D:\Мои документы\РИСУНКИ\КАРТИНКИ школьные и не только\Детишки,люди\мальчик удивлен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00372"/>
            <a:ext cx="2237927" cy="3857628"/>
          </a:xfrm>
          <a:prstGeom prst="rect">
            <a:avLst/>
          </a:prstGeom>
          <a:noFill/>
        </p:spPr>
      </p:pic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2071670" y="5286364"/>
            <a:ext cx="2857519" cy="1571636"/>
          </a:xfrm>
          <a:prstGeom prst="wedgeRoundRectCallout">
            <a:avLst>
              <a:gd name="adj1" fmla="val -50918"/>
              <a:gd name="adj2" fmla="val -125741"/>
              <a:gd name="adj3" fmla="val 16667"/>
            </a:avLst>
          </a:prstGeom>
          <a:ln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</a:rPr>
              <a:t>Верю</a:t>
            </a:r>
            <a:r>
              <a:rPr kumimoji="0" lang="ru-RU" sz="18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</a:rPr>
              <a:t> ли я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uLnTx/>
                <a:uFillTx/>
              </a:rPr>
              <a:t>,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uLnTx/>
                <a:uFillTx/>
              </a:rPr>
              <a:t>что числительные: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uLnTx/>
                <a:uFillTx/>
              </a:rPr>
              <a:t> </a:t>
            </a:r>
            <a:r>
              <a:rPr kumimoji="0" lang="ru-RU" sz="1800" b="1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uLnTx/>
                <a:uFillTx/>
              </a:rPr>
              <a:t>два; один; оба -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uLnTx/>
                <a:uFillTx/>
              </a:rPr>
              <a:t> изменяются по родам и числам?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5000628" y="4214818"/>
            <a:ext cx="4032250" cy="1428760"/>
          </a:xfrm>
          <a:prstGeom prst="wedgeRoundRectCallout">
            <a:avLst>
              <a:gd name="adj1" fmla="val -122775"/>
              <a:gd name="adj2" fmla="val -90013"/>
              <a:gd name="adj3" fmla="val 16667"/>
            </a:avLst>
          </a:prstGeom>
          <a:ln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 smtClean="0">
                <a:solidFill>
                  <a:schemeClr val="bg1"/>
                </a:solidFill>
              </a:rPr>
              <a:t>Верю ли я, </a:t>
            </a:r>
            <a:r>
              <a:rPr lang="ru-RU" b="1" dirty="0">
                <a:solidFill>
                  <a:schemeClr val="bg1"/>
                </a:solidFill>
              </a:rPr>
              <a:t>что у сложных числительных: </a:t>
            </a:r>
            <a:r>
              <a:rPr lang="ru-RU" b="1" i="1" dirty="0">
                <a:solidFill>
                  <a:schemeClr val="bg1"/>
                </a:solidFill>
              </a:rPr>
              <a:t>от 50 до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i="1" dirty="0">
                <a:solidFill>
                  <a:schemeClr val="bg1"/>
                </a:solidFill>
              </a:rPr>
              <a:t>80, от 200 до 900 -</a:t>
            </a:r>
            <a:r>
              <a:rPr lang="ru-RU" b="1" dirty="0">
                <a:solidFill>
                  <a:schemeClr val="bg1"/>
                </a:solidFill>
              </a:rPr>
              <a:t> склоняются обе части?</a:t>
            </a:r>
          </a:p>
        </p:txBody>
      </p:sp>
      <p:pic>
        <p:nvPicPr>
          <p:cNvPr id="6146" name="Picture 2" descr="D:\Мои документы\РИСУНКИ\КАРТИНКИ школьные и не только\Школьные принадлежности\Гвоздик красны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0"/>
            <a:ext cx="341313" cy="585787"/>
          </a:xfrm>
          <a:prstGeom prst="rect">
            <a:avLst/>
          </a:prstGeom>
          <a:noFill/>
        </p:spPr>
      </p:pic>
      <p:pic>
        <p:nvPicPr>
          <p:cNvPr id="6147" name="Picture 3" descr="D:\Мои документы\РИСУНКИ\КАРТИНКИ школьные и не только\Школьные принадлежности\Гвоздик красны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0"/>
            <a:ext cx="341313" cy="5857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Числительные</a:t>
            </a:r>
            <a:endParaRPr lang="ru-RU" sz="6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401080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Группа 7"/>
          <p:cNvGrpSpPr/>
          <p:nvPr/>
        </p:nvGrpSpPr>
        <p:grpSpPr>
          <a:xfrm>
            <a:off x="5286380" y="1643050"/>
            <a:ext cx="3500462" cy="1071570"/>
            <a:chOff x="0" y="0"/>
            <a:chExt cx="2430859" cy="1049706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flat" dir="t"/>
          </a:scene3d>
        </p:grpSpPr>
        <p:sp>
          <p:nvSpPr>
            <p:cNvPr id="9" name="Скругленный прямоугольник 8">
              <a:hlinkClick r:id="rId7" action="ppaction://hlinksldjump"/>
            </p:cNvPr>
            <p:cNvSpPr/>
            <p:nvPr/>
          </p:nvSpPr>
          <p:spPr>
            <a:xfrm>
              <a:off x="0" y="0"/>
              <a:ext cx="2430859" cy="1049706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>
              <a:hlinkClick r:id="rId7" action="ppaction://hlinksldjump"/>
            </p:cNvPr>
            <p:cNvSpPr/>
            <p:nvPr/>
          </p:nvSpPr>
          <p:spPr>
            <a:xfrm>
              <a:off x="30745" y="30745"/>
              <a:ext cx="2369369" cy="98821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400" kern="1200" dirty="0" smtClean="0"/>
                <a:t>Порядковые</a:t>
              </a:r>
              <a:endParaRPr lang="ru-RU" sz="4400" kern="1200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786314" y="4500570"/>
            <a:ext cx="3571900" cy="1071570"/>
            <a:chOff x="-291703" y="-142876"/>
            <a:chExt cx="2430859" cy="1143008"/>
          </a:xfrm>
          <a:effectLst/>
          <a:scene3d>
            <a:camera prst="orthographicFront"/>
            <a:lightRig rig="flat" dir="t"/>
          </a:scene3d>
        </p:grpSpPr>
        <p:sp>
          <p:nvSpPr>
            <p:cNvPr id="12" name="Скругленный прямоугольник 11">
              <a:hlinkClick r:id="rId8" action="ppaction://hlinksldjump"/>
            </p:cNvPr>
            <p:cNvSpPr/>
            <p:nvPr/>
          </p:nvSpPr>
          <p:spPr>
            <a:xfrm>
              <a:off x="-291703" y="-142876"/>
              <a:ext cx="2430859" cy="1143008"/>
            </a:xfrm>
            <a:prstGeom prst="roundRect">
              <a:avLst>
                <a:gd name="adj" fmla="val 10000"/>
              </a:avLst>
            </a:prstGeom>
            <a:ln>
              <a:noFill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>
              <a:hlinkClick r:id="rId8" action="ppaction://hlinksldjump"/>
            </p:cNvPr>
            <p:cNvSpPr/>
            <p:nvPr/>
          </p:nvSpPr>
          <p:spPr>
            <a:xfrm>
              <a:off x="-243086" y="-71438"/>
              <a:ext cx="2328677" cy="98821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b="1" kern="1200" dirty="0" smtClean="0"/>
                <a:t>Собирательные</a:t>
              </a:r>
              <a:endParaRPr lang="ru-RU" sz="3600" b="1" kern="12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14282" y="4500570"/>
            <a:ext cx="1785950" cy="1076925"/>
            <a:chOff x="0" y="164283"/>
            <a:chExt cx="2430859" cy="1076925"/>
          </a:xfrm>
          <a:effectLst/>
          <a:scene3d>
            <a:camera prst="orthographicFront"/>
            <a:lightRig rig="flat" dir="t"/>
          </a:scene3d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0" y="164283"/>
              <a:ext cx="2430859" cy="1076925"/>
            </a:xfrm>
            <a:prstGeom prst="roundRect">
              <a:avLst>
                <a:gd name="adj" fmla="val 10000"/>
              </a:avLst>
            </a:prstGeom>
            <a:ln>
              <a:noFill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>
              <a:hlinkClick r:id="rId9" action="ppaction://hlinksldjump"/>
            </p:cNvPr>
            <p:cNvSpPr/>
            <p:nvPr/>
          </p:nvSpPr>
          <p:spPr>
            <a:xfrm>
              <a:off x="31542" y="195825"/>
              <a:ext cx="2367775" cy="1013841"/>
            </a:xfrm>
            <a:prstGeom prst="rect">
              <a:avLst/>
            </a:prstGeom>
            <a:ln>
              <a:noFill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000" b="1" kern="1200" dirty="0" smtClean="0">
                  <a:solidFill>
                    <a:schemeClr val="bg1"/>
                  </a:solidFill>
                  <a:effectLst/>
                </a:rPr>
                <a:t>Целые</a:t>
              </a:r>
              <a:endParaRPr lang="ru-RU" sz="4000" b="1" kern="1200" dirty="0">
                <a:solidFill>
                  <a:schemeClr val="bg1"/>
                </a:solidFill>
                <a:effectLst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285984" y="4500570"/>
            <a:ext cx="2143140" cy="1076925"/>
            <a:chOff x="0" y="164283"/>
            <a:chExt cx="2430859" cy="1076925"/>
          </a:xfrm>
          <a:effectLst/>
          <a:scene3d>
            <a:camera prst="orthographicFront"/>
            <a:lightRig rig="flat" dir="t"/>
          </a:scene3d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0" y="164283"/>
              <a:ext cx="2430859" cy="1076925"/>
            </a:xfrm>
            <a:prstGeom prst="roundRect">
              <a:avLst>
                <a:gd name="adj" fmla="val 10000"/>
              </a:avLst>
            </a:prstGeom>
            <a:ln>
              <a:noFill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</p:sp>
        <p:sp>
          <p:nvSpPr>
            <p:cNvPr id="19" name="Скругленный прямоугольник 4">
              <a:hlinkClick r:id="rId10" action="ppaction://hlinksldjump"/>
            </p:cNvPr>
            <p:cNvSpPr/>
            <p:nvPr/>
          </p:nvSpPr>
          <p:spPr>
            <a:xfrm>
              <a:off x="31542" y="195825"/>
              <a:ext cx="2367775" cy="1013841"/>
            </a:xfrm>
            <a:prstGeom prst="rect">
              <a:avLst/>
            </a:prstGeom>
            <a:ln>
              <a:noFill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600" b="1" kern="1200" dirty="0" smtClean="0">
                  <a:effectLst/>
                </a:rPr>
                <a:t>Дробные</a:t>
              </a:r>
              <a:endParaRPr lang="ru-RU" sz="3600" b="1" kern="1200" dirty="0">
                <a:effectLst/>
              </a:endParaRPr>
            </a:p>
          </p:txBody>
        </p:sp>
      </p:grpSp>
      <p:sp>
        <p:nvSpPr>
          <p:cNvPr id="22" name="Стрелка вправо 21"/>
          <p:cNvSpPr/>
          <p:nvPr/>
        </p:nvSpPr>
        <p:spPr>
          <a:xfrm rot="6835597">
            <a:off x="617335" y="3018908"/>
            <a:ext cx="1357322" cy="1214446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5400000">
            <a:off x="2357422" y="3071810"/>
            <a:ext cx="1357322" cy="1214446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3963735">
            <a:off x="4111390" y="3013794"/>
            <a:ext cx="1357322" cy="1214446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>
            <a:hlinkClick r:id="rId11" action="ppaction://hlinksldjump"/>
          </p:cNvPr>
          <p:cNvSpPr/>
          <p:nvPr/>
        </p:nvSpPr>
        <p:spPr>
          <a:xfrm>
            <a:off x="4500562" y="5572140"/>
            <a:ext cx="4643438" cy="128586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Перейти к практическим заданиям</a:t>
            </a:r>
            <a:endParaRPr lang="ru-RU" sz="20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3000364" y="1571612"/>
            <a:ext cx="5638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 dirty="0"/>
              <a:t>9 ¾+ 1= </a:t>
            </a:r>
          </a:p>
          <a:p>
            <a:pPr>
              <a:spcBef>
                <a:spcPct val="50000"/>
              </a:spcBef>
            </a:pPr>
            <a:r>
              <a:rPr lang="ru-RU" sz="6000" b="1" dirty="0"/>
              <a:t>0,66+ 0,04= </a:t>
            </a:r>
          </a:p>
          <a:p>
            <a:pPr>
              <a:spcBef>
                <a:spcPct val="50000"/>
              </a:spcBef>
            </a:pPr>
            <a:r>
              <a:rPr lang="ru-RU" sz="6000" b="1" dirty="0" smtClean="0"/>
              <a:t>К 6</a:t>
            </a:r>
            <a:r>
              <a:rPr lang="ru-RU" sz="6000" b="1" baseline="30000" dirty="0" smtClean="0"/>
              <a:t>2/5</a:t>
            </a:r>
            <a:r>
              <a:rPr lang="ru-RU" sz="6000" b="1" dirty="0" smtClean="0"/>
              <a:t>+ 4</a:t>
            </a:r>
            <a:r>
              <a:rPr lang="ru-RU" sz="6000" b="1" baseline="30000" dirty="0" smtClean="0"/>
              <a:t>3/5</a:t>
            </a:r>
            <a:r>
              <a:rPr lang="ru-RU" sz="6000" b="1" dirty="0" smtClean="0"/>
              <a:t>= </a:t>
            </a:r>
            <a:endParaRPr lang="ru-RU" sz="6000" b="1" dirty="0"/>
          </a:p>
        </p:txBody>
      </p:sp>
      <p:sp>
        <p:nvSpPr>
          <p:cNvPr id="5" name="Багетная рамка 4"/>
          <p:cNvSpPr/>
          <p:nvPr/>
        </p:nvSpPr>
        <p:spPr>
          <a:xfrm>
            <a:off x="214282" y="214290"/>
            <a:ext cx="8572560" cy="1214446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Решите примеры, заменив цифры словами.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Определите падеж числительных.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D:\Мои документы\РИСУНКИ\КАРТИНКИ школьные и не только\Детишки,люди\Мальчик с собако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429000"/>
            <a:ext cx="2821965" cy="3532192"/>
          </a:xfrm>
          <a:prstGeom prst="rect">
            <a:avLst/>
          </a:prstGeom>
          <a:noFill/>
        </p:spPr>
      </p:pic>
      <p:sp>
        <p:nvSpPr>
          <p:cNvPr id="6" name="Штриховая стрелка вправо 5">
            <a:hlinkClick r:id="rId3" action="ppaction://hlinksldjump"/>
          </p:cNvPr>
          <p:cNvSpPr/>
          <p:nvPr/>
        </p:nvSpPr>
        <p:spPr>
          <a:xfrm>
            <a:off x="7500958" y="1714488"/>
            <a:ext cx="1357322" cy="428628"/>
          </a:xfrm>
          <a:prstGeom prst="strip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подсказка</a:t>
            </a:r>
            <a:endParaRPr lang="ru-RU" dirty="0"/>
          </a:p>
        </p:txBody>
      </p:sp>
      <p:pic>
        <p:nvPicPr>
          <p:cNvPr id="7170" name="Picture 2" descr="D:\Мои документы\РИСУНКИ\КАРТИНКИ школьные и не только\Школьные принадлежности\Гвоздик красны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214290"/>
            <a:ext cx="341313" cy="585787"/>
          </a:xfrm>
          <a:prstGeom prst="rect">
            <a:avLst/>
          </a:prstGeom>
          <a:noFill/>
        </p:spPr>
      </p:pic>
      <p:pic>
        <p:nvPicPr>
          <p:cNvPr id="7171" name="Picture 3" descr="D:\Мои документы\РИСУНКИ\КАРТИНКИ школьные и не только\Школьные принадлежности\Гвоздик красны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214290"/>
            <a:ext cx="341313" cy="5857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14282" y="1428736"/>
            <a:ext cx="8540750" cy="4110054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ru-RU" b="1" dirty="0"/>
              <a:t>По … сторонам дороги тянулся густой лес.</a:t>
            </a:r>
            <a:endParaRPr lang="en-US" b="1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b="1" dirty="0"/>
              <a:t>Малышка держала </a:t>
            </a:r>
            <a:r>
              <a:rPr lang="ru-RU" b="1" dirty="0" smtClean="0"/>
              <a:t>цветы </a:t>
            </a:r>
            <a:r>
              <a:rPr lang="ru-RU" b="1" dirty="0"/>
              <a:t>… руками.</a:t>
            </a:r>
            <a:endParaRPr lang="en-US" b="1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b="1" dirty="0"/>
              <a:t>Склоны … оврагов размыты дождями.</a:t>
            </a:r>
            <a:endParaRPr lang="en-US" b="1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b="1" dirty="0"/>
              <a:t>… братьев приняли в спортивную школу.</a:t>
            </a:r>
            <a:endParaRPr lang="en-US" b="1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b="1" dirty="0"/>
              <a:t>Мальчик вырезал звезды из … листов бумаги.</a:t>
            </a:r>
            <a:endParaRPr lang="en-US" b="1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ru-RU" b="1" dirty="0"/>
              <a:t>В … случаях ответ был неверным</a:t>
            </a:r>
            <a:r>
              <a:rPr lang="ru-RU" b="1" dirty="0" smtClean="0"/>
              <a:t>.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285720" y="214290"/>
            <a:ext cx="8572560" cy="1071570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Вместо точек вставьте числительные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i="1" dirty="0" smtClean="0">
                <a:solidFill>
                  <a:schemeClr val="bg1"/>
                </a:solidFill>
              </a:rPr>
              <a:t>оба, обе</a:t>
            </a:r>
            <a:r>
              <a:rPr lang="ru-RU" sz="2400" b="1" dirty="0" smtClean="0">
                <a:solidFill>
                  <a:schemeClr val="bg1"/>
                </a:solidFill>
              </a:rPr>
              <a:t>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099" name="Picture 3" descr="D:\Мои документы\РИСУНКИ\КАРТИНКИ школьные и не только\Детишки,люди\Люди, дети\девочка с цветам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4214818"/>
            <a:ext cx="1881184" cy="2178411"/>
          </a:xfrm>
          <a:prstGeom prst="rect">
            <a:avLst/>
          </a:prstGeom>
          <a:noFill/>
        </p:spPr>
      </p:pic>
      <p:sp>
        <p:nvSpPr>
          <p:cNvPr id="5" name="Штриховая стрелка вправо 4">
            <a:hlinkClick r:id="rId3" action="ppaction://hlinksldjump"/>
          </p:cNvPr>
          <p:cNvSpPr/>
          <p:nvPr/>
        </p:nvSpPr>
        <p:spPr>
          <a:xfrm>
            <a:off x="7572396" y="1928802"/>
            <a:ext cx="1357322" cy="428628"/>
          </a:xfrm>
          <a:prstGeom prst="strip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подсказка</a:t>
            </a:r>
            <a:endParaRPr lang="ru-RU" dirty="0"/>
          </a:p>
        </p:txBody>
      </p:sp>
      <p:pic>
        <p:nvPicPr>
          <p:cNvPr id="8194" name="Picture 2" descr="D:\Мои документы\РИСУНКИ\КАРТИНКИ школьные и не только\Школьные принадлежности\Гвоздик красны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214290"/>
            <a:ext cx="341313" cy="585787"/>
          </a:xfrm>
          <a:prstGeom prst="rect">
            <a:avLst/>
          </a:prstGeom>
          <a:noFill/>
        </p:spPr>
      </p:pic>
      <p:pic>
        <p:nvPicPr>
          <p:cNvPr id="8195" name="Picture 3" descr="D:\Мои документы\РИСУНКИ\КАРТИНКИ школьные и не только\Школьные принадлежности\Гвоздик красны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142852"/>
            <a:ext cx="341313" cy="5857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9913" name="Group 57"/>
          <p:cNvGraphicFramePr>
            <a:graphicFrameLocks noGrp="1"/>
          </p:cNvGraphicFramePr>
          <p:nvPr>
            <p:ph type="tbl" idx="1"/>
          </p:nvPr>
        </p:nvGraphicFramePr>
        <p:xfrm>
          <a:off x="468313" y="1571611"/>
          <a:ext cx="8229600" cy="495777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281112"/>
                <a:gridCol w="3454400"/>
                <a:gridCol w="3494088"/>
              </a:tblGrid>
              <a:tr h="7960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Число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u="none" strike="noStrike" cap="none" spc="0" normalizeH="0" baseline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Количественное числительное</a:t>
                      </a:r>
                      <a:endParaRPr kumimoji="0" lang="ru-RU" sz="2400" b="1" i="0" u="none" strike="noStrike" cap="none" spc="0" normalizeH="0" baseline="0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u="none" strike="noStrike" cap="none" spc="0" normalizeH="0" baseline="0" dirty="0" smtClean="0">
                          <a:ln w="10541" cmpd="sng">
                            <a:solidFill>
                              <a:schemeClr val="accent1">
                                <a:shade val="88000"/>
                                <a:satMod val="11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  <a:gs pos="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50000">
                                <a:schemeClr val="accent1">
                                  <a:shade val="20000"/>
                                  <a:satMod val="300000"/>
                                </a:schemeClr>
                              </a:gs>
                              <a:gs pos="79000">
                                <a:schemeClr val="accent1">
                                  <a:tint val="52000"/>
                                  <a:satMod val="300000"/>
                                </a:schemeClr>
                              </a:gs>
                              <a:gs pos="100000">
                                <a:schemeClr val="accent1">
                                  <a:tint val="40000"/>
                                  <a:satMod val="250000"/>
                                </a:schemeClr>
                              </a:gs>
                            </a:gsLst>
                            <a:lin ang="5400000"/>
                          </a:gradFill>
                          <a:effectLst/>
                        </a:rPr>
                        <a:t>Порядковое числительное</a:t>
                      </a:r>
                      <a:endParaRPr kumimoji="0" lang="ru-RU" sz="2400" b="1" i="0" u="none" strike="noStrike" cap="none" spc="0" normalizeH="0" baseline="0" dirty="0" smtClean="0">
                        <a:ln w="10541" cmpd="sng">
                          <a:solidFill>
                            <a:schemeClr val="accent1">
                              <a:shade val="88000"/>
                              <a:satMod val="11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  <a:gs pos="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50000">
                              <a:schemeClr val="accent1">
                                <a:shade val="20000"/>
                                <a:satMod val="300000"/>
                              </a:schemeClr>
                            </a:gs>
                            <a:gs pos="79000">
                              <a:schemeClr val="accent1">
                                <a:tint val="52000"/>
                                <a:satMod val="300000"/>
                              </a:schemeClr>
                            </a:gs>
                            <a:gs pos="100000">
                              <a:schemeClr val="accent1">
                                <a:tint val="40000"/>
                                <a:satMod val="250000"/>
                              </a:schemeClr>
                            </a:gs>
                          </a:gsLst>
                          <a:lin ang="5400000"/>
                        </a:gra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</a:tr>
              <a:tr h="4139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389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</a:tr>
              <a:tr h="4139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74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</a:tr>
              <a:tr h="4139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187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</a:tr>
              <a:tr h="4139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15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</a:tr>
              <a:tr h="4771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2546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</a:tr>
              <a:tr h="4139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300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</a:tr>
              <a:tr h="4139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90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</a:tr>
              <a:tr h="4139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2013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</a:tr>
              <a:tr h="4139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1000000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j-lt"/>
                      </a:endParaRPr>
                    </a:p>
                  </a:txBody>
                  <a:tcPr marT="45723" marB="45723" horzOverflow="overflow"/>
                </a:tc>
              </a:tr>
            </a:tbl>
          </a:graphicData>
        </a:graphic>
      </p:graphicFrame>
      <p:sp>
        <p:nvSpPr>
          <p:cNvPr id="4" name="Багетная рамка 3"/>
          <p:cNvSpPr/>
          <p:nvPr/>
        </p:nvSpPr>
        <p:spPr>
          <a:xfrm>
            <a:off x="214282" y="142852"/>
            <a:ext cx="8572560" cy="1214446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Каждое число преобразуйте в количественное и порядковое числительное и запишите в таблицу.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9218" name="Picture 2" descr="D:\Мои документы\РИСУНКИ\КАРТИНКИ школьные и не только\Школьные принадлежности\Гвоздик красн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42852"/>
            <a:ext cx="341313" cy="585787"/>
          </a:xfrm>
          <a:prstGeom prst="rect">
            <a:avLst/>
          </a:prstGeom>
          <a:noFill/>
        </p:spPr>
      </p:pic>
      <p:pic>
        <p:nvPicPr>
          <p:cNvPr id="9219" name="Picture 3" descr="D:\Мои документы\РИСУНКИ\КАРТИНКИ школьные и не только\Школьные принадлежности\Гвоздик красн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2462" y="142852"/>
            <a:ext cx="341313" cy="5857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агетная рамка 4"/>
          <p:cNvSpPr/>
          <p:nvPr/>
        </p:nvSpPr>
        <p:spPr>
          <a:xfrm>
            <a:off x="214282" y="142852"/>
            <a:ext cx="8643998" cy="1214446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Проверим наши знания!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Напишите числительные словами, поставьте их в соответствующем падеже.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500174"/>
            <a:ext cx="84296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ru-RU" sz="2400" b="1" dirty="0" smtClean="0"/>
              <a:t>От 964 отнять 83. </a:t>
            </a:r>
          </a:p>
          <a:p>
            <a:pPr marL="342900" indent="-342900">
              <a:buAutoNum type="arabicParenR"/>
            </a:pPr>
            <a:r>
              <a:rPr lang="ru-RU" sz="2400" b="1" dirty="0" smtClean="0"/>
              <a:t> 10 сложить с 798. </a:t>
            </a:r>
          </a:p>
          <a:p>
            <a:pPr marL="342900" indent="-342900">
              <a:buAutoNum type="arabicParenR"/>
            </a:pPr>
            <a:r>
              <a:rPr lang="ru-RU" sz="2400" b="1" dirty="0" smtClean="0"/>
              <a:t> Предложение принято 735 (голос) против 44. </a:t>
            </a:r>
          </a:p>
          <a:p>
            <a:pPr marL="342900" indent="-342900">
              <a:buAutoNum type="arabicParenR"/>
            </a:pPr>
            <a:r>
              <a:rPr lang="ru-RU" sz="2400" b="1" dirty="0" smtClean="0"/>
              <a:t> Деревня находится в 163 (километр) от города. </a:t>
            </a:r>
          </a:p>
          <a:p>
            <a:pPr marL="342900" indent="-342900">
              <a:buAutoNum type="arabicParenR"/>
            </a:pPr>
            <a:r>
              <a:rPr lang="ru-RU" sz="2400" b="1" dirty="0" smtClean="0"/>
              <a:t>Это был нелегкий путь, равный 1000 (километр). </a:t>
            </a:r>
          </a:p>
          <a:p>
            <a:pPr marL="342900" indent="-342900">
              <a:buAutoNum type="arabicParenR"/>
            </a:pPr>
            <a:r>
              <a:rPr lang="ru-RU" sz="2400" b="1" dirty="0" smtClean="0"/>
              <a:t>В этой книге около 570 страниц. </a:t>
            </a:r>
          </a:p>
          <a:p>
            <a:pPr marL="342900" indent="-342900">
              <a:buAutoNum type="arabicParenR"/>
            </a:pPr>
            <a:r>
              <a:rPr lang="ru-RU" sz="2400" b="1" dirty="0" smtClean="0"/>
              <a:t>Здание построено в 2003 году. </a:t>
            </a:r>
          </a:p>
          <a:p>
            <a:pPr marL="342900" indent="-342900">
              <a:buAutoNum type="arabicParenR"/>
            </a:pPr>
            <a:r>
              <a:rPr lang="ru-RU" sz="2400" b="1" dirty="0" smtClean="0"/>
              <a:t>Великая Отечественная война продолжалась в течение 1418 (день и ночь). </a:t>
            </a:r>
          </a:p>
          <a:p>
            <a:pPr marL="342900" indent="-342900">
              <a:buAutoNum type="arabicParenR"/>
            </a:pPr>
            <a:r>
              <a:rPr lang="ru-RU" sz="2400" b="1" dirty="0" smtClean="0"/>
              <a:t>Другие большие города имеют от 150 до 200 тысяч (житель). </a:t>
            </a:r>
          </a:p>
          <a:p>
            <a:pPr marL="342900" indent="-342900">
              <a:buAutoNum type="arabicParenR"/>
            </a:pPr>
            <a:r>
              <a:rPr lang="ru-RU" sz="2400" b="1" dirty="0" smtClean="0"/>
              <a:t> Университет имеет договоры более с чем 150 (предприятия).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1357298"/>
            <a:ext cx="583967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Проверочная работа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42" name="Picture 2" descr="D:\Мои документы\РИСУНКИ\КАРТИНКИ школьные и не только\Школьные принадлежности\Гвоздик красны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42852"/>
            <a:ext cx="341313" cy="585787"/>
          </a:xfrm>
          <a:prstGeom prst="rect">
            <a:avLst/>
          </a:prstGeom>
          <a:noFill/>
        </p:spPr>
      </p:pic>
      <p:pic>
        <p:nvPicPr>
          <p:cNvPr id="10243" name="Picture 3" descr="D:\Мои документы\РИСУНКИ\КАРТИНКИ школьные и не только\Школьные принадлежности\Гвоздик красны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38" y="142852"/>
            <a:ext cx="341313" cy="5857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Литература и интернет-ресурсы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86478"/>
          </a:xfrm>
          <a:noFill/>
          <a:ln>
            <a:noFill/>
          </a:ln>
        </p:spPr>
        <p:txBody>
          <a:bodyPr>
            <a:normAutofit fontScale="90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/>
              </a:rPr>
              <a:t>http://rus.1september.ru/article.php?ID=200301502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(примеры и задания)</a:t>
            </a:r>
          </a:p>
          <a:p>
            <a:r>
              <a:rPr lang="en-US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/>
              </a:rPr>
              <a:t>http://www.studfiles.ru/dir/cat9/subj260/file13031/view135868/page6.html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(варианты заданий)</a:t>
            </a:r>
          </a:p>
          <a:p>
            <a:r>
              <a:rPr lang="en-US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4"/>
              </a:rPr>
              <a:t>http://rudocs.exdat.com/docs/index-517141.html?page=3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(примеры и задания)</a:t>
            </a:r>
          </a:p>
          <a:p>
            <a:r>
              <a:rPr lang="en-US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5"/>
              </a:rPr>
              <a:t>http://school-collection.edu.ru/catalog/search/?text=%F1%EA%EB%EE%ED%E5%ED%E8%E5+%F7%E8%F1%EB%E8%F2%E5%EB%FC%ED%FB%F5&amp;tg</a:t>
            </a:r>
            <a:r>
              <a:rPr lang="en-US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образовательные ресурсы</a:t>
            </a:r>
          </a:p>
          <a:p>
            <a:r>
              <a:rPr lang="en-US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6"/>
              </a:rPr>
              <a:t>http://rusgram.narod.ru/1366-1383.html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имя числительное (теория)</a:t>
            </a:r>
          </a:p>
          <a:p>
            <a:r>
              <a:rPr lang="ru-RU" sz="1800" b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7"/>
              </a:rPr>
              <a:t>http://www.gramota.ru</a:t>
            </a:r>
            <a:r>
              <a:rPr lang="ru-RU" sz="1800" b="1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r>
              <a:rPr lang="ru-RU" sz="18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  <a:hlinkClick r:id="rId8"/>
              </a:rPr>
              <a:t>http://urok.hut.ru/</a:t>
            </a:r>
            <a:r>
              <a:rPr lang="ru-RU" sz="18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Богданова Г.А. Уроки русского языка в 6 классе. М. Просвещение. 2008 г.</a:t>
            </a:r>
          </a:p>
          <a:p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Бройде М. Русский язык в упражнениях и играх. – М.: </a:t>
            </a:r>
            <a:r>
              <a:rPr lang="ru-RU" sz="1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Рольф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2001г.</a:t>
            </a:r>
          </a:p>
          <a:p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Розенталь Д.Э., Голуб И.Б. Секреты стилистики. – М.: </a:t>
            </a:r>
            <a:r>
              <a:rPr lang="ru-RU" sz="1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Рольф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Айрис-пресс, 1998г.</a:t>
            </a:r>
          </a:p>
          <a:p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Беляева О.В., </a:t>
            </a:r>
            <a:r>
              <a:rPr lang="ru-RU" sz="1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Даценко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О.А. Поурочные разработки по русскому языку 6 класс./ - М.: - ВАКО, 2008. </a:t>
            </a:r>
          </a:p>
          <a:p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Дидактический материал. Пособие для учителя/ Сост. Григорян Л.Т.-3-е изд. </a:t>
            </a:r>
            <a:r>
              <a:rPr lang="ru-RU" sz="1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испр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- М.: </a:t>
            </a:r>
            <a:r>
              <a:rPr lang="ru-RU" sz="1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Просвещние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1989.</a:t>
            </a:r>
          </a:p>
          <a:p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Intel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Обучение для будущего: Учеб. Пособие.- 5-е изд., </a:t>
            </a:r>
            <a:r>
              <a:rPr lang="ru-RU" sz="1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испр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– М.: Издательско-торговый дом «Русская Редакция», 2005.</a:t>
            </a:r>
          </a:p>
          <a:p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Каменова С.К. Грамматика русского языка (в таблицах и схемах) Москва «Лист </a:t>
            </a:r>
            <a:r>
              <a:rPr lang="ru-RU" sz="1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Нью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», 2004</a:t>
            </a:r>
          </a:p>
          <a:p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Денисова М.А., Лагутина Е.В., Василенко М.В. Русский язык в таблицах 5-9 класс Москва «</a:t>
            </a:r>
            <a:r>
              <a:rPr lang="ru-RU" sz="1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Издат-Школа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»,1998В.</a:t>
            </a:r>
          </a:p>
          <a:p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Волина В. Весёлая грамматика Москва: Знание, 1995  </a:t>
            </a:r>
            <a:endParaRPr lang="ru-RU" sz="1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1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Склонение  количественных целых числительных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Багетная рамка 3">
            <a:hlinkClick r:id="rId2" action="ppaction://hlinksldjump"/>
          </p:cNvPr>
          <p:cNvSpPr/>
          <p:nvPr/>
        </p:nvSpPr>
        <p:spPr>
          <a:xfrm>
            <a:off x="500034" y="2714620"/>
            <a:ext cx="2286016" cy="1071570"/>
          </a:xfrm>
          <a:prstGeom prst="bevel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5-20,30</a:t>
            </a:r>
            <a:endParaRPr lang="ru-RU" sz="3200" b="1" dirty="0"/>
          </a:p>
        </p:txBody>
      </p:sp>
      <p:sp>
        <p:nvSpPr>
          <p:cNvPr id="5" name="Багетная рамка 4">
            <a:hlinkClick r:id="rId3" action="ppaction://hlinksldjump"/>
          </p:cNvPr>
          <p:cNvSpPr/>
          <p:nvPr/>
        </p:nvSpPr>
        <p:spPr>
          <a:xfrm>
            <a:off x="6357950" y="2786058"/>
            <a:ext cx="2286016" cy="1071570"/>
          </a:xfrm>
          <a:prstGeom prst="bevel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40, 90,100</a:t>
            </a:r>
            <a:endParaRPr lang="ru-RU" sz="3200" b="1" dirty="0"/>
          </a:p>
        </p:txBody>
      </p:sp>
      <p:sp>
        <p:nvSpPr>
          <p:cNvPr id="6" name="Багетная рамка 5">
            <a:hlinkClick r:id="rId4" action="ppaction://hlinksldjump"/>
          </p:cNvPr>
          <p:cNvSpPr/>
          <p:nvPr/>
        </p:nvSpPr>
        <p:spPr>
          <a:xfrm>
            <a:off x="3500430" y="2500306"/>
            <a:ext cx="2286016" cy="1071570"/>
          </a:xfrm>
          <a:prstGeom prst="bevel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50-80</a:t>
            </a:r>
            <a:endParaRPr lang="ru-RU" sz="3200" b="1" dirty="0"/>
          </a:p>
        </p:txBody>
      </p:sp>
      <p:sp>
        <p:nvSpPr>
          <p:cNvPr id="7" name="Багетная рамка 6">
            <a:hlinkClick r:id="rId5" action="ppaction://hlinksldjump"/>
          </p:cNvPr>
          <p:cNvSpPr/>
          <p:nvPr/>
        </p:nvSpPr>
        <p:spPr>
          <a:xfrm>
            <a:off x="500034" y="4286256"/>
            <a:ext cx="2286016" cy="1071570"/>
          </a:xfrm>
          <a:prstGeom prst="bevel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200-900</a:t>
            </a:r>
            <a:endParaRPr lang="ru-RU" sz="3200" b="1" dirty="0"/>
          </a:p>
        </p:txBody>
      </p:sp>
      <p:sp>
        <p:nvSpPr>
          <p:cNvPr id="10" name="Багетная рамка 9">
            <a:hlinkClick r:id="rId6" action="ppaction://hlinksldjump"/>
          </p:cNvPr>
          <p:cNvSpPr/>
          <p:nvPr/>
        </p:nvSpPr>
        <p:spPr>
          <a:xfrm>
            <a:off x="6500826" y="4286256"/>
            <a:ext cx="2286016" cy="1071570"/>
          </a:xfrm>
          <a:prstGeom prst="bevel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1000</a:t>
            </a:r>
            <a:endParaRPr lang="ru-RU" sz="3200" b="1" dirty="0"/>
          </a:p>
        </p:txBody>
      </p:sp>
      <p:sp>
        <p:nvSpPr>
          <p:cNvPr id="11" name="Багетная рамка 10">
            <a:hlinkClick r:id="rId7" action="ppaction://hlinksldjump"/>
          </p:cNvPr>
          <p:cNvSpPr/>
          <p:nvPr/>
        </p:nvSpPr>
        <p:spPr>
          <a:xfrm>
            <a:off x="3500430" y="4071942"/>
            <a:ext cx="2286016" cy="1071570"/>
          </a:xfrm>
          <a:prstGeom prst="bevel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1000000</a:t>
            </a:r>
            <a:endParaRPr lang="ru-RU" sz="3200" b="1" dirty="0"/>
          </a:p>
        </p:txBody>
      </p:sp>
      <p:pic>
        <p:nvPicPr>
          <p:cNvPr id="1026" name="Picture 2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71604" y="2428868"/>
            <a:ext cx="347663" cy="585787"/>
          </a:xfrm>
          <a:prstGeom prst="rect">
            <a:avLst/>
          </a:prstGeom>
          <a:noFill/>
        </p:spPr>
      </p:pic>
      <p:pic>
        <p:nvPicPr>
          <p:cNvPr id="1027" name="Picture 3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29520" y="2357430"/>
            <a:ext cx="347663" cy="585787"/>
          </a:xfrm>
          <a:prstGeom prst="rect">
            <a:avLst/>
          </a:prstGeom>
          <a:noFill/>
        </p:spPr>
      </p:pic>
      <p:pic>
        <p:nvPicPr>
          <p:cNvPr id="1028" name="Picture 4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2143116"/>
            <a:ext cx="347663" cy="585787"/>
          </a:xfrm>
          <a:prstGeom prst="rect">
            <a:avLst/>
          </a:prstGeom>
          <a:noFill/>
        </p:spPr>
      </p:pic>
      <p:pic>
        <p:nvPicPr>
          <p:cNvPr id="1029" name="Picture 5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3643314"/>
            <a:ext cx="347663" cy="585787"/>
          </a:xfrm>
          <a:prstGeom prst="rect">
            <a:avLst/>
          </a:prstGeom>
          <a:noFill/>
        </p:spPr>
      </p:pic>
      <p:pic>
        <p:nvPicPr>
          <p:cNvPr id="1030" name="Picture 6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72396" y="3929066"/>
            <a:ext cx="347663" cy="585787"/>
          </a:xfrm>
          <a:prstGeom prst="rect">
            <a:avLst/>
          </a:prstGeom>
          <a:noFill/>
        </p:spPr>
      </p:pic>
      <p:pic>
        <p:nvPicPr>
          <p:cNvPr id="1031" name="Picture 7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71604" y="3929066"/>
            <a:ext cx="347663" cy="585787"/>
          </a:xfrm>
          <a:prstGeom prst="rect">
            <a:avLst/>
          </a:prstGeom>
          <a:noFill/>
        </p:spPr>
      </p:pic>
      <p:sp>
        <p:nvSpPr>
          <p:cNvPr id="19" name="Багетная рамка 18">
            <a:hlinkClick r:id="rId9" action="ppaction://hlinksldjump"/>
          </p:cNvPr>
          <p:cNvSpPr/>
          <p:nvPr/>
        </p:nvSpPr>
        <p:spPr>
          <a:xfrm>
            <a:off x="2000232" y="5643578"/>
            <a:ext cx="5214974" cy="1071570"/>
          </a:xfrm>
          <a:prstGeom prst="bevel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Склонение составных числительных</a:t>
            </a:r>
            <a:endParaRPr lang="ru-RU" sz="3200" b="1" dirty="0"/>
          </a:p>
        </p:txBody>
      </p:sp>
      <p:pic>
        <p:nvPicPr>
          <p:cNvPr id="20" name="Picture 5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5214950"/>
            <a:ext cx="347663" cy="585787"/>
          </a:xfrm>
          <a:prstGeom prst="rect">
            <a:avLst/>
          </a:prstGeom>
          <a:noFill/>
        </p:spPr>
      </p:pic>
      <p:sp>
        <p:nvSpPr>
          <p:cNvPr id="22" name="Заголовок 3">
            <a:hlinkClick r:id="rId10" action="ppaction://hlinksldjump"/>
          </p:cNvPr>
          <p:cNvSpPr txBox="1">
            <a:spLocks/>
          </p:cNvSpPr>
          <p:nvPr/>
        </p:nvSpPr>
        <p:spPr>
          <a:xfrm>
            <a:off x="1714480" y="1428736"/>
            <a:ext cx="1714512" cy="857256"/>
          </a:xfrm>
          <a:prstGeom prst="bevel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(один)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5" name="Picture 5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00298" y="1071546"/>
            <a:ext cx="347663" cy="585787"/>
          </a:xfrm>
          <a:prstGeom prst="rect">
            <a:avLst/>
          </a:prstGeom>
          <a:noFill/>
        </p:spPr>
      </p:pic>
      <p:sp>
        <p:nvSpPr>
          <p:cNvPr id="26" name="Заголовок 3">
            <a:hlinkClick r:id="" action="ppaction://hlinkshowjump?jump=nextslide"/>
          </p:cNvPr>
          <p:cNvSpPr txBox="1">
            <a:spLocks/>
          </p:cNvSpPr>
          <p:nvPr/>
        </p:nvSpPr>
        <p:spPr>
          <a:xfrm>
            <a:off x="5857884" y="1500174"/>
            <a:ext cx="1714512" cy="857248"/>
          </a:xfrm>
          <a:prstGeom prst="bevel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2, 3, 4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4" name="Picture 5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1071546"/>
            <a:ext cx="347663" cy="585787"/>
          </a:xfrm>
          <a:prstGeom prst="rect">
            <a:avLst/>
          </a:prstGeom>
          <a:noFill/>
        </p:spPr>
      </p:pic>
      <p:sp>
        <p:nvSpPr>
          <p:cNvPr id="27" name="Управляющая кнопка: домой 26">
            <a:hlinkClick r:id="rId11" action="ppaction://hlinksldjump" highlightClick="1"/>
          </p:cNvPr>
          <p:cNvSpPr/>
          <p:nvPr/>
        </p:nvSpPr>
        <p:spPr>
          <a:xfrm>
            <a:off x="8358214" y="6072206"/>
            <a:ext cx="642942" cy="571504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14290"/>
            <a:ext cx="1714512" cy="785818"/>
          </a:xfrm>
          <a:prstGeom prst="bevel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ru-RU" sz="3200" b="1" dirty="0" smtClean="0"/>
              <a:t>2, 3, 4 </a:t>
            </a:r>
            <a:endParaRPr lang="ru-RU" sz="32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1142984"/>
          <a:ext cx="8786874" cy="5394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85884"/>
                <a:gridCol w="2500330"/>
                <a:gridCol w="2214578"/>
                <a:gridCol w="2786082"/>
              </a:tblGrid>
              <a:tr h="357190">
                <a:tc gridSpan="4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Имеют особую форму склонения</a:t>
                      </a:r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И.п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дв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тр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четыр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Р.п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дв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ух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тр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ёх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четыр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ёх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Д.п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дв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ум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тр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ём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четыр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ём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В.п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Дв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</a:p>
                    <a:p>
                      <a:r>
                        <a:rPr lang="ru-RU" sz="4000" b="1" dirty="0" smtClean="0"/>
                        <a:t>(дв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ух</a:t>
                      </a:r>
                      <a:r>
                        <a:rPr lang="ru-RU" sz="4000" b="1" dirty="0" smtClean="0"/>
                        <a:t>)</a:t>
                      </a:r>
                      <a:endParaRPr lang="ru-RU" sz="4000" b="1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Тр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</a:p>
                    <a:p>
                      <a:r>
                        <a:rPr lang="ru-RU" sz="4000" b="1" dirty="0" smtClean="0"/>
                        <a:t>(тр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ёх</a:t>
                      </a:r>
                      <a:r>
                        <a:rPr lang="ru-RU" sz="4000" b="1" dirty="0" smtClean="0"/>
                        <a:t>)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Четыр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</a:p>
                    <a:p>
                      <a:r>
                        <a:rPr lang="ru-RU" sz="4000" b="1" dirty="0" smtClean="0"/>
                        <a:t>(четыр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ёх</a:t>
                      </a:r>
                      <a:r>
                        <a:rPr lang="ru-RU" sz="4000" b="1" dirty="0" smtClean="0"/>
                        <a:t>)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Т.п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дву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мя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тре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мя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четырь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мя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П.п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О</a:t>
                      </a:r>
                      <a:r>
                        <a:rPr lang="ru-RU" sz="4000" b="1" baseline="0" dirty="0" smtClean="0"/>
                        <a:t> дв</a:t>
                      </a:r>
                      <a:r>
                        <a:rPr lang="ru-RU" sz="4000" b="1" baseline="0" dirty="0" smtClean="0">
                          <a:solidFill>
                            <a:srgbClr val="FF0000"/>
                          </a:solidFill>
                        </a:rPr>
                        <a:t>ух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тр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ёх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четыр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ёх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8429652" y="6215082"/>
            <a:ext cx="500066" cy="500066"/>
          </a:xfrm>
          <a:prstGeom prst="actionButtonRetur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>
            <a:hlinkClick r:id="rId3" action="ppaction://hlinksldjump"/>
          </p:cNvPr>
          <p:cNvSpPr/>
          <p:nvPr/>
        </p:nvSpPr>
        <p:spPr>
          <a:xfrm>
            <a:off x="214282" y="6357958"/>
            <a:ext cx="1714512" cy="500042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заданию</a:t>
            </a:r>
            <a:endParaRPr lang="ru-RU" dirty="0"/>
          </a:p>
        </p:txBody>
      </p:sp>
      <p:pic>
        <p:nvPicPr>
          <p:cNvPr id="6" name="Picture 5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0"/>
            <a:ext cx="347663" cy="5857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357166"/>
            <a:ext cx="2071702" cy="1000124"/>
          </a:xfrm>
          <a:prstGeom prst="bevel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ru-RU" sz="3200" b="1" dirty="0" smtClean="0"/>
              <a:t>1 (один)</a:t>
            </a:r>
            <a:endParaRPr lang="ru-RU" sz="32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1500174"/>
          <a:ext cx="8786874" cy="483897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14578"/>
                <a:gridCol w="2857520"/>
                <a:gridCol w="3714776"/>
              </a:tblGrid>
              <a:tr h="632736">
                <a:tc gridSpan="3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Склоняется как местоимение ЭТОТ</a:t>
                      </a:r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И.п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один</a:t>
                      </a:r>
                      <a:endParaRPr lang="ru-RU" sz="4000" b="1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этот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Р.п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одн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ого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эт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ого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Д.п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одн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ому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эт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ому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В.п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один</a:t>
                      </a:r>
                      <a:endParaRPr lang="ru-RU" sz="4000" b="1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этот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Т.п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одн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им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эт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им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П.п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об</a:t>
                      </a:r>
                      <a:r>
                        <a:rPr lang="ru-RU" sz="4000" b="1" baseline="0" dirty="0" smtClean="0"/>
                        <a:t> одн</a:t>
                      </a:r>
                      <a:r>
                        <a:rPr lang="ru-RU" sz="4000" b="1" baseline="0" dirty="0" smtClean="0">
                          <a:solidFill>
                            <a:srgbClr val="FF0000"/>
                          </a:solidFill>
                        </a:rPr>
                        <a:t>ом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об эт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ом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8" name="Управляющая кнопка: возврат 7">
            <a:hlinkClick r:id="rId2" action="ppaction://hlinksldjump" highlightClick="1"/>
          </p:cNvPr>
          <p:cNvSpPr/>
          <p:nvPr/>
        </p:nvSpPr>
        <p:spPr>
          <a:xfrm>
            <a:off x="8429652" y="6215082"/>
            <a:ext cx="500066" cy="500066"/>
          </a:xfrm>
          <a:prstGeom prst="actionButtonRetur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>
            <a:hlinkClick r:id="rId3" action="ppaction://hlinksldjump"/>
          </p:cNvPr>
          <p:cNvSpPr/>
          <p:nvPr/>
        </p:nvSpPr>
        <p:spPr>
          <a:xfrm>
            <a:off x="214282" y="6357958"/>
            <a:ext cx="1714512" cy="500042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заданию</a:t>
            </a:r>
            <a:endParaRPr lang="ru-RU" dirty="0"/>
          </a:p>
        </p:txBody>
      </p:sp>
      <p:pic>
        <p:nvPicPr>
          <p:cNvPr id="6" name="Picture 5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142852"/>
            <a:ext cx="347663" cy="5857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агетная рамка 4"/>
          <p:cNvSpPr/>
          <p:nvPr/>
        </p:nvSpPr>
        <p:spPr>
          <a:xfrm>
            <a:off x="285720" y="357166"/>
            <a:ext cx="2286016" cy="928694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5-20,30</a:t>
            </a:r>
            <a:endParaRPr lang="ru-RU" sz="3200" b="1" dirty="0"/>
          </a:p>
        </p:txBody>
      </p:sp>
      <p:pic>
        <p:nvPicPr>
          <p:cNvPr id="6" name="Picture 2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0"/>
            <a:ext cx="347663" cy="585787"/>
          </a:xfrm>
          <a:prstGeom prst="rect">
            <a:avLst/>
          </a:prstGeom>
          <a:noFill/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4282" y="1357298"/>
          <a:ext cx="8786874" cy="5273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14578"/>
                <a:gridCol w="2857520"/>
                <a:gridCol w="3714776"/>
              </a:tblGrid>
              <a:tr h="632736">
                <a:tc gridSpan="3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Склоняй, как существительное</a:t>
                      </a:r>
                      <a:r>
                        <a:rPr lang="ru-RU" sz="3200" baseline="0" dirty="0" smtClean="0"/>
                        <a:t> </a:t>
                      </a:r>
                      <a:r>
                        <a:rPr lang="ru-RU" sz="3200" dirty="0" smtClean="0"/>
                        <a:t>3 склонения (ткань)</a:t>
                      </a:r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И.п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ткань</a:t>
                      </a:r>
                      <a:endParaRPr lang="ru-RU" sz="4000" b="1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пять 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Р.п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ткан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пят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Д.п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ткан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пят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В.п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ткань</a:t>
                      </a:r>
                      <a:endParaRPr lang="ru-RU" sz="4000" b="1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пять</a:t>
                      </a:r>
                      <a:endParaRPr lang="ru-RU" sz="4000" b="1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Т.п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ткань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ю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пять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ю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П.п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о ткан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о пят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pic>
        <p:nvPicPr>
          <p:cNvPr id="3074" name="Picture 2" descr="D:\Мои документы\РИСУНКИ\КАРТИНКИ школьные и не только\Цифры\8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2571744"/>
            <a:ext cx="458478" cy="665157"/>
          </a:xfrm>
          <a:prstGeom prst="rect">
            <a:avLst/>
          </a:prstGeom>
          <a:noFill/>
        </p:spPr>
      </p:pic>
      <p:sp>
        <p:nvSpPr>
          <p:cNvPr id="9" name="Управляющая кнопка: возврат 8">
            <a:hlinkClick r:id="rId4" action="ppaction://hlinksldjump" highlightClick="1"/>
          </p:cNvPr>
          <p:cNvSpPr/>
          <p:nvPr/>
        </p:nvSpPr>
        <p:spPr>
          <a:xfrm>
            <a:off x="8429652" y="6215082"/>
            <a:ext cx="500066" cy="500066"/>
          </a:xfrm>
          <a:prstGeom prst="actionButtonRetur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>
            <a:hlinkClick r:id="rId5" action="ppaction://hlinksldjump"/>
          </p:cNvPr>
          <p:cNvSpPr/>
          <p:nvPr/>
        </p:nvSpPr>
        <p:spPr>
          <a:xfrm>
            <a:off x="214282" y="6357958"/>
            <a:ext cx="1714512" cy="500042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заданию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агетная рамка 5"/>
          <p:cNvSpPr/>
          <p:nvPr/>
        </p:nvSpPr>
        <p:spPr>
          <a:xfrm>
            <a:off x="214282" y="357166"/>
            <a:ext cx="2286016" cy="1071570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50-80</a:t>
            </a:r>
            <a:endParaRPr lang="ru-RU" sz="3200" b="1" dirty="0"/>
          </a:p>
        </p:txBody>
      </p:sp>
      <p:pic>
        <p:nvPicPr>
          <p:cNvPr id="7" name="Picture 2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0"/>
            <a:ext cx="347663" cy="585787"/>
          </a:xfrm>
          <a:prstGeom prst="rect">
            <a:avLst/>
          </a:prstGeom>
          <a:noFill/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643042" y="1500174"/>
          <a:ext cx="6072230" cy="483897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47823"/>
                <a:gridCol w="4524407"/>
              </a:tblGrid>
              <a:tr h="632736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Склоняй</a:t>
                      </a:r>
                      <a:r>
                        <a:rPr lang="ru-RU" sz="3200" baseline="0" dirty="0" smtClean="0"/>
                        <a:t> обе части !</a:t>
                      </a:r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И.п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пятьдесят</a:t>
                      </a:r>
                      <a:endParaRPr lang="ru-RU" sz="4000" b="1" dirty="0"/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Р.п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пят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4000" b="1" dirty="0" smtClean="0"/>
                        <a:t>десят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Д.п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пят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4000" b="1" dirty="0" smtClean="0"/>
                        <a:t>десят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В.п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пятьдесят</a:t>
                      </a:r>
                      <a:endParaRPr lang="ru-RU" sz="4000" b="1" dirty="0"/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Т.п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пять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ю</a:t>
                      </a:r>
                      <a:r>
                        <a:rPr lang="ru-RU" sz="4000" b="1" dirty="0" smtClean="0"/>
                        <a:t>десять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ю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П.п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о пят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r>
                        <a:rPr lang="ru-RU" sz="4000" b="1" dirty="0" smtClean="0"/>
                        <a:t>десят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D:\Мои документы\РИСУНКИ\КАРТИНКИ школьные и не только\Цифры\8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2143116"/>
            <a:ext cx="458478" cy="665157"/>
          </a:xfrm>
          <a:prstGeom prst="rect">
            <a:avLst/>
          </a:prstGeom>
          <a:noFill/>
        </p:spPr>
      </p:pic>
      <p:pic>
        <p:nvPicPr>
          <p:cNvPr id="4098" name="Picture 2" descr="D:\Мои документы\РИСУНКИ\КАРТИНКИ школьные и не только\Цифры\7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1" y="2112402"/>
            <a:ext cx="500066" cy="716513"/>
          </a:xfrm>
          <a:prstGeom prst="rect">
            <a:avLst/>
          </a:prstGeom>
          <a:noFill/>
        </p:spPr>
      </p:pic>
      <p:sp>
        <p:nvSpPr>
          <p:cNvPr id="11" name="Управляющая кнопка: возврат 10">
            <a:hlinkClick r:id="rId5" action="ppaction://hlinksldjump" highlightClick="1"/>
          </p:cNvPr>
          <p:cNvSpPr/>
          <p:nvPr/>
        </p:nvSpPr>
        <p:spPr>
          <a:xfrm>
            <a:off x="8429652" y="6215082"/>
            <a:ext cx="500066" cy="500066"/>
          </a:xfrm>
          <a:prstGeom prst="actionButtonRetur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>
            <a:hlinkClick r:id="rId6" action="ppaction://hlinksldjump"/>
          </p:cNvPr>
          <p:cNvSpPr/>
          <p:nvPr/>
        </p:nvSpPr>
        <p:spPr>
          <a:xfrm>
            <a:off x="214282" y="6357958"/>
            <a:ext cx="1714512" cy="500042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заданию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агетная рамка 4"/>
          <p:cNvSpPr/>
          <p:nvPr/>
        </p:nvSpPr>
        <p:spPr>
          <a:xfrm>
            <a:off x="214282" y="357166"/>
            <a:ext cx="2286016" cy="1071570"/>
          </a:xfrm>
          <a:prstGeom prst="bevel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40, 90,100</a:t>
            </a:r>
            <a:endParaRPr lang="ru-RU" sz="3200" b="1" dirty="0"/>
          </a:p>
        </p:txBody>
      </p:sp>
      <p:pic>
        <p:nvPicPr>
          <p:cNvPr id="6" name="Picture 2" descr="D:\Мои документы\РИСУНКИ\КАРТИНКИ школьные и не только\Школьные принадлежности\Гвоздик фиолетов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0"/>
            <a:ext cx="347663" cy="585787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643042" y="1500174"/>
          <a:ext cx="6072230" cy="483897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47823"/>
                <a:gridCol w="4524407"/>
              </a:tblGrid>
              <a:tr h="632736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Имеют только две формы</a:t>
                      </a:r>
                      <a:r>
                        <a:rPr lang="ru-RU" sz="3200" baseline="0" dirty="0" smtClean="0"/>
                        <a:t>!</a:t>
                      </a:r>
                      <a:endParaRPr lang="ru-RU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ru-RU" sz="2400" dirty="0"/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И.п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ст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r>
                        <a:rPr lang="ru-RU" sz="4000" b="1" dirty="0" smtClean="0"/>
                        <a:t> сорок</a:t>
                      </a:r>
                      <a:endParaRPr lang="ru-RU" sz="4000" b="1" dirty="0"/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Р.п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ст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ru-RU" sz="4000" b="1" dirty="0" smtClean="0"/>
                        <a:t> сорок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Д.п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ст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ru-RU" sz="4000" b="1" dirty="0" smtClean="0"/>
                        <a:t> сорок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В.п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ст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r>
                        <a:rPr lang="ru-RU" sz="4000" b="1" dirty="0" smtClean="0"/>
                        <a:t> сорок</a:t>
                      </a:r>
                      <a:endParaRPr lang="ru-RU" sz="4000" b="1" dirty="0"/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Т.п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ст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ru-RU" sz="4000" b="1" dirty="0" smtClean="0"/>
                        <a:t> сорок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3273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П.п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4000" b="1" dirty="0" smtClean="0"/>
                        <a:t>о ст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ru-RU" sz="4000" b="1" dirty="0" smtClean="0"/>
                        <a:t> сорок</a:t>
                      </a:r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429256" y="2357430"/>
            <a:ext cx="357190" cy="285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429256" y="4500570"/>
            <a:ext cx="357190" cy="285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D:\Мои документы\РИСУНКИ\КАРТИНКИ школьные и не только\Цифры\7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2143116"/>
            <a:ext cx="360233" cy="665158"/>
          </a:xfrm>
          <a:prstGeom prst="rect">
            <a:avLst/>
          </a:prstGeom>
          <a:noFill/>
        </p:spPr>
      </p:pic>
      <p:pic>
        <p:nvPicPr>
          <p:cNvPr id="5123" name="Picture 3" descr="D:\Мои документы\РИСУНКИ\КАРТИНКИ школьные и не только\Цифры\8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2143116"/>
            <a:ext cx="519293" cy="710530"/>
          </a:xfrm>
          <a:prstGeom prst="rect">
            <a:avLst/>
          </a:prstGeom>
          <a:noFill/>
        </p:spPr>
      </p:pic>
      <p:pic>
        <p:nvPicPr>
          <p:cNvPr id="12" name="Picture 2" descr="D:\Мои документы\РИСУНКИ\КАРТИНКИ школьные и не только\Цифры\7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2143116"/>
            <a:ext cx="500066" cy="716513"/>
          </a:xfrm>
          <a:prstGeom prst="rect">
            <a:avLst/>
          </a:prstGeom>
          <a:noFill/>
        </p:spPr>
      </p:pic>
      <p:sp>
        <p:nvSpPr>
          <p:cNvPr id="13" name="Управляющая кнопка: возврат 12">
            <a:hlinkClick r:id="rId6" action="ppaction://hlinksldjump" highlightClick="1"/>
          </p:cNvPr>
          <p:cNvSpPr/>
          <p:nvPr/>
        </p:nvSpPr>
        <p:spPr>
          <a:xfrm>
            <a:off x="8429652" y="6215082"/>
            <a:ext cx="500066" cy="500066"/>
          </a:xfrm>
          <a:prstGeom prst="actionButtonRetur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>
            <a:hlinkClick r:id="rId7" action="ppaction://hlinksldjump"/>
          </p:cNvPr>
          <p:cNvSpPr/>
          <p:nvPr/>
        </p:nvSpPr>
        <p:spPr>
          <a:xfrm>
            <a:off x="214282" y="6357958"/>
            <a:ext cx="1714512" cy="500042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 заданию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58&quot;/&gt;&lt;/object&gt;&lt;/object&gt;&lt;/object&gt;&lt;/database&gt;"/>
  <p:tag name="SECTOMILLISECCONVERT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9|1.2|1"/>
</p:tagLst>
</file>

<file path=ppt/theme/theme1.xml><?xml version="1.0" encoding="utf-8"?>
<a:theme xmlns:a="http://schemas.openxmlformats.org/drawingml/2006/main" name="4-2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4-20</Template>
  <TotalTime>731</TotalTime>
  <Words>1576</Words>
  <Application>Microsoft Office PowerPoint</Application>
  <PresentationFormat>Экран (4:3)</PresentationFormat>
  <Paragraphs>484</Paragraphs>
  <Slides>34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4-20</vt:lpstr>
      <vt:lpstr>Презентация PowerPoint</vt:lpstr>
      <vt:lpstr>Склонение числительных</vt:lpstr>
      <vt:lpstr>Числительные</vt:lpstr>
      <vt:lpstr>Склонение  количественных целых числительных</vt:lpstr>
      <vt:lpstr>2, 3, 4 </vt:lpstr>
      <vt:lpstr>1 (один)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дробные числительные</vt:lpstr>
      <vt:lpstr>Склонение дробных числительных</vt:lpstr>
      <vt:lpstr>Склонение дробных числительных</vt:lpstr>
      <vt:lpstr>собирательные числительные</vt:lpstr>
      <vt:lpstr>Презентация PowerPoint</vt:lpstr>
      <vt:lpstr>Склонение собирательных числительных</vt:lpstr>
      <vt:lpstr>порядковые  числительные</vt:lpstr>
      <vt:lpstr>Склонение  простых порядковых числительных</vt:lpstr>
      <vt:lpstr>Склонение  составных порядковых числительных</vt:lpstr>
      <vt:lpstr>Склонение числительных</vt:lpstr>
      <vt:lpstr>Весёлая разминка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Литература и интернет-ресурсы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Склонение числительных (теория+практика)</dc:title>
  <dc:creator>Полякова О.Е.</dc:creator>
  <cp:lastModifiedBy>Пользователь</cp:lastModifiedBy>
  <cp:revision>76</cp:revision>
  <dcterms:created xsi:type="dcterms:W3CDTF">2013-10-17T17:30:08Z</dcterms:created>
  <dcterms:modified xsi:type="dcterms:W3CDTF">2014-09-17T16:33:20Z</dcterms:modified>
</cp:coreProperties>
</file>