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A08BAF1-2B46-4B68-9FA5-10ED7AC9CFDE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953BE68-98D2-43F4-A516-6330C698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933399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АУЕ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новая опасная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молодёжная субкультура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России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075240" cy="129614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Выполнила: Петрова О.Г.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</a:rPr>
              <a:t>Картина, в общем-то, рисуется совсем не радужная. Итак, в России действует некое неформальное криминальное движение, ориентированное на молодёжь школьного возраста. Чтобы примкнуть к нему, ненужно никуда </a:t>
            </a:r>
            <a:r>
              <a:rPr lang="ru-RU" sz="2800" b="1" i="1" dirty="0" smtClean="0">
                <a:solidFill>
                  <a:srgbClr val="FFFF00"/>
                </a:solidFill>
              </a:rPr>
              <a:t>записываться </a:t>
            </a:r>
            <a:r>
              <a:rPr lang="ru-RU" sz="2800" b="1" i="1" dirty="0">
                <a:solidFill>
                  <a:srgbClr val="FFFF00"/>
                </a:solidFill>
              </a:rPr>
              <a:t>– достаточно просто заявить о своей принадлежности к этой субкультуре и соблюдать её законы (фактически тюремные </a:t>
            </a:r>
            <a:r>
              <a:rPr lang="ru-RU" sz="2800" b="1" i="1" dirty="0" smtClean="0">
                <a:solidFill>
                  <a:srgbClr val="FFFF00"/>
                </a:solidFill>
              </a:rPr>
              <a:t>законы).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b="1" i="1" u="sng" dirty="0" smtClean="0">
                <a:solidFill>
                  <a:srgbClr val="C00000"/>
                </a:solidFill>
              </a:rPr>
              <a:t>А </a:t>
            </a:r>
            <a:r>
              <a:rPr lang="ru-RU" sz="2800" b="1" i="1" u="sng" dirty="0">
                <a:solidFill>
                  <a:srgbClr val="C00000"/>
                </a:solidFill>
              </a:rPr>
              <a:t>вот покинуть движение уже нельзя. Как говорят, сами представители АУЕ – «тюрьма не отпускает». Попробуешь дать задний ход – тут же начнутся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проблемы.</a:t>
            </a:r>
            <a:r>
              <a:rPr lang="ru-RU" sz="2800" b="1" i="1" dirty="0" smtClean="0">
                <a:solidFill>
                  <a:srgbClr val="FFFF00"/>
                </a:solidFill>
              </a:rPr>
              <a:t>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FF00"/>
                </a:solidFill>
              </a:rPr>
              <a:t>Даже бывшие заключенные далеко не все поддерживают АУЕ. Многие выступают против них, считая «что у этих малолеток совсем ничего святого». </a:t>
            </a:r>
            <a:endParaRPr lang="ru-RU" sz="32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 классическом трудоустройстве члены АУЕ даже не думают. Ведь «работать – </a:t>
            </a:r>
            <a:r>
              <a:rPr lang="ru-RU" sz="3200" b="1" i="1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западло</a:t>
            </a:r>
            <a:r>
              <a:rPr lang="ru-RU" sz="32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». Можно только воровать, заниматься грабежами или, на худой конец, мошенничеством. </a:t>
            </a:r>
            <a:r>
              <a:rPr lang="ru-RU" sz="32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Учиться, получать образование или просто читать книги в понимании – тоже «</a:t>
            </a:r>
            <a:r>
              <a:rPr lang="ru-RU" sz="3200" b="1" i="1" u="sng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западло</a:t>
            </a:r>
            <a:r>
              <a:rPr lang="ru-RU" sz="32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».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C000"/>
                </a:solidFill>
              </a:rPr>
              <a:t>Члены АУЕ верят только в тот опыт, который они, рано или поздно, получат в тюрьме. А в том, что такой этап в их жизни случится – они даже не сомневаются.</a:t>
            </a:r>
          </a:p>
        </p:txBody>
      </p:sp>
      <p:pic>
        <p:nvPicPr>
          <p:cNvPr id="3" name="Рисунок 2" descr="https://ic.pics.livejournal.com/sergs_inf/19316140/4919471/4919471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864096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C000"/>
                </a:solidFill>
              </a:rPr>
              <a:t>Собирая «грев на зону» малолетние уголовники говорят примерно так: «Сегодня мы греем тюрьму подачками, завтра эти подачки будут собирать для нас</a:t>
            </a:r>
            <a:r>
              <a:rPr lang="ru-RU" sz="3200" b="1" i="1" dirty="0" smtClean="0">
                <a:solidFill>
                  <a:srgbClr val="FFC000"/>
                </a:solidFill>
              </a:rPr>
              <a:t>».</a:t>
            </a:r>
          </a:p>
          <a:p>
            <a:r>
              <a:rPr lang="ru-RU" sz="3200" b="1" i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ru-RU" sz="32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АУЕ </a:t>
            </a:r>
            <a:r>
              <a:rPr lang="ru-RU" sz="3200" b="1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курируют воры в законе и так называемые </a:t>
            </a:r>
            <a:r>
              <a:rPr lang="ru-RU" sz="3200" b="1" i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положенцы</a:t>
            </a:r>
            <a:r>
              <a:rPr lang="ru-RU" sz="3200" b="1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— люди, получившие особые полномочия от «законников».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C000"/>
                </a:solidFill>
              </a:rPr>
              <a:t>Кто-то управляет этой стаей, кто-то поддерживает её информационно, материально и идеологически. </a:t>
            </a:r>
            <a:r>
              <a:rPr lang="ru-RU" sz="3600" b="1" i="1" dirty="0" smtClean="0">
                <a:solidFill>
                  <a:srgbClr val="FFC000"/>
                </a:solidFill>
              </a:rPr>
              <a:t>Кто-то </a:t>
            </a:r>
            <a:r>
              <a:rPr lang="ru-RU" sz="3600" b="1" i="1" dirty="0">
                <a:solidFill>
                  <a:srgbClr val="FFC000"/>
                </a:solidFill>
              </a:rPr>
              <a:t>из внушительных представителей криминального мира – некий авторитет, взявший на себя ответственность «за воспитание будущего поколения».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5905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FFC000"/>
                </a:solidFill>
              </a:rPr>
              <a:t>К чему это приведёт – догадаться не сложно. Целое поколение будет потеряно. Даже хуже – не просто потеряно или уничтожено, а превращено в </a:t>
            </a:r>
            <a:r>
              <a:rPr lang="ru-RU" sz="3200" b="1" i="1" dirty="0" err="1">
                <a:solidFill>
                  <a:srgbClr val="FFC000"/>
                </a:solidFill>
              </a:rPr>
              <a:t>быдловатую</a:t>
            </a:r>
            <a:r>
              <a:rPr lang="ru-RU" sz="3200" b="1" i="1" dirty="0">
                <a:solidFill>
                  <a:srgbClr val="FFC000"/>
                </a:solidFill>
              </a:rPr>
              <a:t> агрессивную стаю, которая всеми силами будет вставлять палки в колёса нормальным работающим людям.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</a:rPr>
              <a:t>АУЕ – дословно означает «</a:t>
            </a:r>
            <a:r>
              <a:rPr lang="ru-RU" sz="3600" b="1" dirty="0" err="1">
                <a:solidFill>
                  <a:srgbClr val="FFFF00"/>
                </a:solidFill>
              </a:rPr>
              <a:t>Арестанский</a:t>
            </a:r>
            <a:r>
              <a:rPr lang="ru-RU" sz="3600" b="1" dirty="0">
                <a:solidFill>
                  <a:srgbClr val="FFFF00"/>
                </a:solidFill>
              </a:rPr>
              <a:t> уклад един» или «</a:t>
            </a:r>
            <a:r>
              <a:rPr lang="ru-RU" sz="3600" b="1" dirty="0" err="1">
                <a:solidFill>
                  <a:srgbClr val="FFFF00"/>
                </a:solidFill>
              </a:rPr>
              <a:t>Арестанское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rgbClr val="FFFF00"/>
                </a:solidFill>
              </a:rPr>
              <a:t>уркаганское</a:t>
            </a:r>
            <a:r>
              <a:rPr lang="ru-RU" sz="3600" b="1" dirty="0">
                <a:solidFill>
                  <a:srgbClr val="FFFF00"/>
                </a:solidFill>
              </a:rPr>
              <a:t> единство</a:t>
            </a:r>
            <a:r>
              <a:rPr lang="ru-RU" sz="3600" b="1" dirty="0" smtClean="0">
                <a:solidFill>
                  <a:srgbClr val="FFFF00"/>
                </a:solidFill>
              </a:rPr>
              <a:t>»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 Новая </a:t>
            </a:r>
            <a:r>
              <a:rPr lang="ru-RU" sz="3600" b="1" dirty="0">
                <a:solidFill>
                  <a:srgbClr val="FFFF00"/>
                </a:solidFill>
              </a:rPr>
              <a:t>опасная молодёжная субкультура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3600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«АУЕ» в </a:t>
            </a:r>
            <a:r>
              <a:rPr lang="ru-RU" sz="2400" b="1" i="1" dirty="0">
                <a:solidFill>
                  <a:srgbClr val="FFFF00"/>
                </a:solidFill>
              </a:rPr>
              <a:t>считанные годы распространилась почти по всей территории страны, массово внедряясь в школы, интернаты и ПТУ. Основной контингент – дети в возрасте от 10 до 17 лет – самая беззащитная часть населения, и главное – та её часть, которой в скором времени предстоит строить будущее.</a:t>
            </a:r>
            <a:r>
              <a:rPr lang="ru-RU" sz="2400" i="1" dirty="0">
                <a:solidFill>
                  <a:srgbClr val="FFFF00"/>
                </a:solidFill>
              </a:rPr>
              <a:t/>
            </a:r>
            <a:br>
              <a:rPr lang="ru-RU" sz="2400" i="1" dirty="0">
                <a:solidFill>
                  <a:srgbClr val="FFFF00"/>
                </a:solidFill>
              </a:rPr>
            </a:br>
            <a:endParaRPr lang="ru-RU" sz="2400" i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https://ic.pics.livejournal.com/sergs_inf/19316140/4918972/4918972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764704"/>
            <a:ext cx="4860032" cy="4608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293096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Основной </a:t>
            </a:r>
            <a:r>
              <a:rPr lang="ru-RU" sz="2400" b="1" dirty="0">
                <a:solidFill>
                  <a:srgbClr val="FFFF00"/>
                </a:solidFill>
              </a:rPr>
              <a:t>посыл её идеологии отражён в названии – это фактически культ тюремных «понятий», тюремной романтики, стилизованный под молодёжную культуру. Это культ силы, воровства и тунеядства.</a:t>
            </a:r>
          </a:p>
        </p:txBody>
      </p:sp>
      <p:pic>
        <p:nvPicPr>
          <p:cNvPr id="3" name="Рисунок 2" descr="https://ic.pics.livejournal.com/sergs_inf/19316140/4919078/4919078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99288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Журналистам удалось выяснить, что это неформальное движение уже опутало собой всю Сибирь и часть Дальнего Востока. Однако больше всего оно распространилась в Забайкалье. В </a:t>
            </a:r>
            <a:r>
              <a:rPr lang="ru-RU" sz="2800" b="1" dirty="0" smtClean="0">
                <a:solidFill>
                  <a:srgbClr val="FFFF00"/>
                </a:solidFill>
              </a:rPr>
              <a:t>Чите и в Улан-Удэ </a:t>
            </a:r>
            <a:r>
              <a:rPr lang="ru-RU" sz="2800" b="1" dirty="0">
                <a:solidFill>
                  <a:srgbClr val="FFFF00"/>
                </a:solidFill>
              </a:rPr>
              <a:t>например, вся местная молодёжь знает об АУЕ, а большая часть открыто причисляет себя к этому движению.</a:t>
            </a:r>
          </a:p>
        </p:txBody>
      </p:sp>
      <p:pic>
        <p:nvPicPr>
          <p:cNvPr id="3" name="Picture 1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25144"/>
            <a:ext cx="205740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293096"/>
            <a:ext cx="2043361" cy="213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FFFF00"/>
                </a:solidFill>
              </a:rPr>
              <a:t>Так, в некоторых </a:t>
            </a:r>
            <a:r>
              <a:rPr lang="ru-RU" sz="2000" b="1" i="1" dirty="0" err="1" smtClean="0">
                <a:solidFill>
                  <a:srgbClr val="FFFF00"/>
                </a:solidFill>
              </a:rPr>
              <a:t>Улан-Удэнских</a:t>
            </a:r>
            <a:r>
              <a:rPr lang="ru-RU" sz="2000" b="1" i="1" dirty="0" smtClean="0">
                <a:solidFill>
                  <a:srgbClr val="FFFF00"/>
                </a:solidFill>
              </a:rPr>
              <a:t> </a:t>
            </a:r>
            <a:r>
              <a:rPr lang="ru-RU" sz="2000" b="1" i="1" dirty="0">
                <a:solidFill>
                  <a:srgbClr val="FFFF00"/>
                </a:solidFill>
              </a:rPr>
              <a:t>школах члены молодёжной группировки, не стесняясь, собирают ежемесячные подати со своих одноклассников и других учеников. На их языке это называется «</a:t>
            </a:r>
            <a:r>
              <a:rPr lang="ru-RU" sz="2000" b="1" i="1" dirty="0" err="1">
                <a:solidFill>
                  <a:srgbClr val="FFFF00"/>
                </a:solidFill>
              </a:rPr>
              <a:t>греф</a:t>
            </a:r>
            <a:r>
              <a:rPr lang="ru-RU" sz="2000" b="1" i="1" dirty="0">
                <a:solidFill>
                  <a:srgbClr val="FFFF00"/>
                </a:solidFill>
              </a:rPr>
              <a:t> на зону» – деньги переводятся криминальным авторитетам, отбывающим наказания в тюрьмах. Об этом знают все – от родителей школьников до администрации учебных заведений, однако помешать такому положению дел никто не в силах.</a:t>
            </a:r>
          </a:p>
        </p:txBody>
      </p:sp>
      <p:pic>
        <p:nvPicPr>
          <p:cNvPr id="3" name="Рисунок 2" descr="https://ic.pics.livejournal.com/sergs_inf/19316140/4919753/4919753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933056"/>
            <a:ext cx="612068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3816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Правоохранительные органы в таких историях сами едва не становятся жертвами, как к примеру в Челябинске, когда 27 мая подростки устроили беспорядки, выкрикивая «АУЕ» и набрасываясь на полицейских. </a:t>
            </a:r>
          </a:p>
        </p:txBody>
      </p:sp>
      <p:pic>
        <p:nvPicPr>
          <p:cNvPr id="3" name="Рисунок 2" descr="https://ic.pics.livejournal.com/sergs_inf/19316140/4918580/4918580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0648"/>
            <a:ext cx="4427984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36004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FF00"/>
                </a:solidFill>
              </a:rPr>
              <a:t>В некоторых случаях жестокость малолетних уголовников может распространиться и на родителей жертвы. Так, два года назад в Казани представители АУЕ убили школьника, отказавшегося выплачивать им «дань», забили насмерть его отца, избили мать и ограбили квартиру. К счастью, их удалось задержать по «горячим следам», после чего подростки сознались ещё в нескольких убийствах.</a:t>
            </a:r>
            <a:br>
              <a:rPr lang="ru-RU" sz="2000" b="1" i="1" dirty="0">
                <a:solidFill>
                  <a:srgbClr val="FFFF00"/>
                </a:solidFill>
              </a:rPr>
            </a:br>
            <a:endParaRPr lang="ru-RU" sz="2000" b="1" i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https://ic.pics.livejournal.com/sergs_inf/19316140/4918479/4918479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88640"/>
            <a:ext cx="4968552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</a:rPr>
              <a:t>Собственно, масштабы, с которыми криминальная </a:t>
            </a:r>
            <a:r>
              <a:rPr lang="ru-RU" sz="2800" b="1" i="1" dirty="0" smtClean="0">
                <a:solidFill>
                  <a:srgbClr val="FFFF00"/>
                </a:solidFill>
              </a:rPr>
              <a:t>АУЕ </a:t>
            </a:r>
            <a:r>
              <a:rPr lang="ru-RU" sz="2800" b="1" i="1" dirty="0">
                <a:solidFill>
                  <a:srgbClr val="FFFF00"/>
                </a:solidFill>
              </a:rPr>
              <a:t>проникла в российские </a:t>
            </a:r>
            <a:r>
              <a:rPr lang="ru-RU" sz="2800" b="1" i="1" dirty="0" smtClean="0">
                <a:solidFill>
                  <a:srgbClr val="FFFF00"/>
                </a:solidFill>
              </a:rPr>
              <a:t>школы, </a:t>
            </a:r>
            <a:r>
              <a:rPr lang="ru-RU" sz="2800" b="1" i="1" dirty="0">
                <a:solidFill>
                  <a:srgbClr val="FFFF00"/>
                </a:solidFill>
              </a:rPr>
              <a:t>поражают. Особенно заметно это в интернете. В социальных сетях существуют сотни специализированных групп, посвящённых АУЕ. А число их подписчиков может дать фору количеству подписавшихся на любое СМИ в тех же сетях. Комментарии вроде «АУЕ – жизнь ворам!» или «Фарту масти АУЕ!» можно легко найти на многих </a:t>
            </a:r>
            <a:r>
              <a:rPr lang="ru-RU" sz="2800" b="1" i="1" dirty="0" err="1">
                <a:solidFill>
                  <a:srgbClr val="FFFF00"/>
                </a:solidFill>
              </a:rPr>
              <a:t>интернет-форумах</a:t>
            </a:r>
            <a:r>
              <a:rPr lang="ru-RU" sz="2800" b="1" i="1" dirty="0">
                <a:solidFill>
                  <a:srgbClr val="FFFF00"/>
                </a:solidFill>
              </a:rPr>
              <a:t>, в чатах и даже в многопользовательских </a:t>
            </a:r>
            <a:r>
              <a:rPr lang="ru-RU" sz="2800" b="1" i="1" dirty="0" err="1">
                <a:solidFill>
                  <a:srgbClr val="FFFF00"/>
                </a:solidFill>
              </a:rPr>
              <a:t>онлайн-играх</a:t>
            </a:r>
            <a:r>
              <a:rPr lang="ru-RU" sz="2800" b="1" i="1" dirty="0">
                <a:solidFill>
                  <a:srgbClr val="FFFF00"/>
                </a:solidFill>
              </a:rPr>
              <a:t>.</a:t>
            </a:r>
            <a:br>
              <a:rPr lang="ru-RU" sz="2800" b="1" i="1" dirty="0">
                <a:solidFill>
                  <a:srgbClr val="FFFF00"/>
                </a:solidFill>
              </a:rPr>
            </a:br>
            <a:endParaRPr lang="ru-RU" sz="2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</TotalTime>
  <Words>718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Выполнила: Петрова О.Г.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8</cp:revision>
  <dcterms:created xsi:type="dcterms:W3CDTF">2018-01-25T13:25:33Z</dcterms:created>
  <dcterms:modified xsi:type="dcterms:W3CDTF">2019-02-27T14:11:02Z</dcterms:modified>
</cp:coreProperties>
</file>