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№1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/>
            <a:r>
              <a:rPr lang="ru-RU" b="1" dirty="0" smtClean="0"/>
              <a:t>Ученица 11 класса </a:t>
            </a:r>
            <a:r>
              <a:rPr lang="ru-RU" b="1" dirty="0" err="1" smtClean="0"/>
              <a:t>Слободянюк</a:t>
            </a:r>
            <a:r>
              <a:rPr lang="ru-RU" b="1" dirty="0" smtClean="0"/>
              <a:t> Клара.</a:t>
            </a:r>
          </a:p>
          <a:p>
            <a:r>
              <a:rPr lang="ru-RU" dirty="0" smtClean="0"/>
              <a:t>Какую экспозицию нужно делать при фотографировании автомобиля, движущегося со скоростью 36 км/ ч, чтобы его изображение на негативе не размылось, если для этого смещение изображения должно быть не 0, 1 мм? Длина автомобиля 3 м, а его изображение на негативе равно 1, 5 см.</a:t>
            </a:r>
          </a:p>
          <a:p>
            <a:r>
              <a:rPr lang="ru-RU" dirty="0" smtClean="0"/>
              <a:t>Дано:                          СИ                                  </a:t>
            </a:r>
          </a:p>
          <a:p>
            <a:r>
              <a:rPr lang="en-US" dirty="0" smtClean="0"/>
              <a:t>V</a:t>
            </a:r>
            <a:r>
              <a:rPr lang="ru-RU" dirty="0" smtClean="0"/>
              <a:t> = 36 км/ ч             10м/с</a:t>
            </a:r>
          </a:p>
          <a:p>
            <a:r>
              <a:rPr lang="ru-RU" dirty="0" smtClean="0"/>
              <a:t>∆</a:t>
            </a:r>
            <a:r>
              <a:rPr lang="en-US" dirty="0" smtClean="0"/>
              <a:t>x</a:t>
            </a:r>
            <a:r>
              <a:rPr lang="ru-RU" dirty="0" smtClean="0"/>
              <a:t> = 0, 1 мм              10</a:t>
            </a:r>
            <a:r>
              <a:rPr lang="ru-RU" baseline="30000" dirty="0" smtClean="0"/>
              <a:t>-4 </a:t>
            </a:r>
            <a:r>
              <a:rPr lang="ru-RU" dirty="0" smtClean="0"/>
              <a:t>м</a:t>
            </a:r>
          </a:p>
          <a:p>
            <a:r>
              <a:rPr lang="en-US" dirty="0" smtClean="0"/>
              <a:t>L</a:t>
            </a:r>
            <a:r>
              <a:rPr lang="ru-RU" dirty="0" smtClean="0"/>
              <a:t> = 3 м</a:t>
            </a:r>
          </a:p>
          <a:p>
            <a:r>
              <a:rPr lang="ru-RU" dirty="0" smtClean="0"/>
              <a:t>∆ </a:t>
            </a:r>
            <a:r>
              <a:rPr lang="en-US" dirty="0" smtClean="0"/>
              <a:t>L</a:t>
            </a:r>
            <a:r>
              <a:rPr lang="ru-RU" dirty="0" smtClean="0"/>
              <a:t> = 1, 5 см              1, 5*10</a:t>
            </a:r>
            <a:r>
              <a:rPr lang="ru-RU" baseline="30000" dirty="0" smtClean="0"/>
              <a:t>-2</a:t>
            </a:r>
            <a:r>
              <a:rPr lang="ru-RU" dirty="0" smtClean="0"/>
              <a:t> м</a:t>
            </a:r>
          </a:p>
          <a:p>
            <a:r>
              <a:rPr lang="ru-RU" dirty="0" smtClean="0"/>
              <a:t>____________</a:t>
            </a:r>
          </a:p>
          <a:p>
            <a:r>
              <a:rPr lang="en-US" dirty="0" smtClean="0"/>
              <a:t>t</a:t>
            </a:r>
            <a:r>
              <a:rPr lang="ru-RU" dirty="0" smtClean="0"/>
              <a:t> - ?</a:t>
            </a:r>
          </a:p>
          <a:p>
            <a:pPr algn="ctr"/>
            <a:r>
              <a:rPr lang="ru-RU" b="1" dirty="0" smtClean="0"/>
              <a:t>Решение.</a:t>
            </a:r>
          </a:p>
          <a:p>
            <a:r>
              <a:rPr lang="ru-RU" dirty="0" smtClean="0"/>
              <a:t>Автомобиль за время </a:t>
            </a:r>
            <a:r>
              <a:rPr lang="en-US" dirty="0" smtClean="0"/>
              <a:t>t</a:t>
            </a:r>
            <a:r>
              <a:rPr lang="ru-RU" dirty="0" smtClean="0"/>
              <a:t> успевает проехать путь равный V </a:t>
            </a:r>
            <a:r>
              <a:rPr lang="ru-RU" dirty="0" err="1" smtClean="0"/>
              <a:t>t</a:t>
            </a:r>
            <a:r>
              <a:rPr lang="ru-RU" dirty="0" smtClean="0"/>
              <a:t>. За это же время </a:t>
            </a:r>
            <a:r>
              <a:rPr lang="ru-RU" dirty="0" err="1" smtClean="0"/>
              <a:t>t</a:t>
            </a:r>
            <a:r>
              <a:rPr lang="ru-RU" dirty="0" smtClean="0"/>
              <a:t> смещение изображения должно быть не более ∆</a:t>
            </a:r>
            <a:r>
              <a:rPr lang="ru-RU" dirty="0" err="1" smtClean="0"/>
              <a:t>x</a:t>
            </a:r>
            <a:r>
              <a:rPr lang="ru-RU" dirty="0" smtClean="0"/>
              <a:t> = 0, 1 мм. Отношение этих величин   равно отношению величины предмета к величине изображения    .      </a:t>
            </a:r>
          </a:p>
          <a:p>
            <a:r>
              <a:rPr lang="ru-RU" dirty="0" smtClean="0"/>
              <a:t>  =  .  Следовательно, время </a:t>
            </a:r>
            <a:r>
              <a:rPr lang="ru-RU" dirty="0" err="1" smtClean="0"/>
              <a:t>t</a:t>
            </a:r>
            <a:r>
              <a:rPr lang="ru-RU" dirty="0" smtClean="0"/>
              <a:t> = =  = 0,002 с.</a:t>
            </a:r>
          </a:p>
          <a:p>
            <a:r>
              <a:rPr lang="ru-RU" dirty="0" smtClean="0"/>
              <a:t>Ответ : </a:t>
            </a:r>
            <a:r>
              <a:rPr lang="ru-RU" dirty="0" err="1" smtClean="0"/>
              <a:t>t</a:t>
            </a:r>
            <a:r>
              <a:rPr lang="ru-RU" dirty="0" smtClean="0"/>
              <a:t> = 0,002 с.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b="1" dirty="0" smtClean="0"/>
              <a:t>Учитель физики МБОУ СОШ №3                     Морозов Роберт Николаевич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5600" b="1" dirty="0" smtClean="0"/>
              <a:t>Ученица </a:t>
            </a:r>
            <a:r>
              <a:rPr lang="ru-RU" sz="5600" b="1" dirty="0" smtClean="0"/>
              <a:t>11 класса </a:t>
            </a:r>
            <a:r>
              <a:rPr lang="ru-RU" sz="5600" b="1" dirty="0" err="1" smtClean="0"/>
              <a:t>Слободянюк</a:t>
            </a:r>
            <a:r>
              <a:rPr lang="ru-RU" sz="5600" b="1" dirty="0" smtClean="0"/>
              <a:t> Клара.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r>
              <a:rPr lang="ru-RU" sz="5600" dirty="0" smtClean="0"/>
              <a:t>Автомобиль проехал расстояние от А  до В со скоростью 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= 40 км/ч, а обратно от В до А со скоростью 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= 30 км/ч. Найти среднюю скорость на всем пути. </a:t>
            </a:r>
          </a:p>
          <a:p>
            <a:r>
              <a:rPr lang="ru-RU" sz="5600" dirty="0" smtClean="0"/>
              <a:t>Дано:                                                          </a:t>
            </a:r>
          </a:p>
          <a:p>
            <a:r>
              <a:rPr lang="ru-RU" sz="5600" dirty="0" smtClean="0"/>
              <a:t>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= 40 км/ ч   </a:t>
            </a:r>
          </a:p>
          <a:p>
            <a:r>
              <a:rPr lang="ru-RU" sz="5600" dirty="0" smtClean="0"/>
              <a:t>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= 30 км/ч      </a:t>
            </a:r>
          </a:p>
          <a:p>
            <a:r>
              <a:rPr lang="ru-RU" sz="5600" dirty="0" smtClean="0"/>
              <a:t>____________              </a:t>
            </a:r>
          </a:p>
          <a:p>
            <a:r>
              <a:rPr lang="ru-RU" sz="5600" dirty="0" err="1" smtClean="0"/>
              <a:t>V</a:t>
            </a:r>
            <a:r>
              <a:rPr lang="ru-RU" sz="5600" baseline="-25000" dirty="0" err="1" smtClean="0"/>
              <a:t>ср</a:t>
            </a:r>
            <a:r>
              <a:rPr lang="ru-RU" sz="5600" baseline="-25000" dirty="0" smtClean="0"/>
              <a:t>.</a:t>
            </a:r>
            <a:r>
              <a:rPr lang="ru-RU" sz="5600" dirty="0" smtClean="0"/>
              <a:t> - ?</a:t>
            </a:r>
          </a:p>
          <a:p>
            <a:r>
              <a:rPr lang="ru-RU" sz="5600" dirty="0" smtClean="0"/>
              <a:t>             </a:t>
            </a:r>
          </a:p>
          <a:p>
            <a:pPr algn="ctr"/>
            <a:endParaRPr lang="ru-RU" sz="5600" b="1" dirty="0" smtClean="0"/>
          </a:p>
          <a:p>
            <a:pPr algn="ctr"/>
            <a:r>
              <a:rPr lang="ru-RU" sz="5600" b="1" dirty="0" smtClean="0"/>
              <a:t>Решение</a:t>
            </a:r>
            <a:r>
              <a:rPr lang="ru-RU" sz="5600" b="1" dirty="0" smtClean="0"/>
              <a:t>.</a:t>
            </a:r>
          </a:p>
          <a:p>
            <a:r>
              <a:rPr lang="ru-RU" sz="5600" dirty="0" smtClean="0"/>
              <a:t>Путь пройденный от А  до В </a:t>
            </a:r>
            <a:r>
              <a:rPr lang="en-US" sz="5600" dirty="0" smtClean="0"/>
              <a:t>S</a:t>
            </a:r>
            <a:r>
              <a:rPr lang="ru-RU" sz="5600" baseline="-25000" dirty="0" smtClean="0"/>
              <a:t>1 </a:t>
            </a:r>
            <a:r>
              <a:rPr lang="ru-RU" sz="5600" dirty="0" smtClean="0"/>
              <a:t>= 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* </a:t>
            </a:r>
            <a:r>
              <a:rPr lang="en-US" sz="5600" dirty="0" smtClean="0"/>
              <a:t>t </a:t>
            </a:r>
            <a:r>
              <a:rPr lang="ru-RU" sz="5600" baseline="-25000" dirty="0" smtClean="0"/>
              <a:t>1. </a:t>
            </a:r>
            <a:r>
              <a:rPr lang="ru-RU" sz="5600" dirty="0" smtClean="0"/>
              <a:t> Обратный путь от В  до А </a:t>
            </a:r>
            <a:r>
              <a:rPr lang="en-US" sz="5600" dirty="0" smtClean="0"/>
              <a:t>S 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= 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* </a:t>
            </a:r>
            <a:r>
              <a:rPr lang="ru-RU" sz="5600" dirty="0" err="1" smtClean="0"/>
              <a:t>t</a:t>
            </a:r>
            <a:r>
              <a:rPr lang="ru-RU" sz="5600" dirty="0" smtClean="0"/>
              <a:t> </a:t>
            </a:r>
            <a:r>
              <a:rPr lang="ru-RU" sz="5600" baseline="-25000" dirty="0" smtClean="0"/>
              <a:t>2 </a:t>
            </a:r>
            <a:r>
              <a:rPr lang="ru-RU" sz="5600" dirty="0" smtClean="0"/>
              <a:t>.</a:t>
            </a:r>
          </a:p>
          <a:p>
            <a:r>
              <a:rPr lang="en-US" sz="5600" dirty="0" smtClean="0"/>
              <a:t>S</a:t>
            </a:r>
            <a:r>
              <a:rPr lang="en-US" sz="5600" baseline="-25000" dirty="0" smtClean="0"/>
              <a:t>1 </a:t>
            </a:r>
            <a:r>
              <a:rPr lang="en-US" sz="5600" dirty="0" smtClean="0"/>
              <a:t>= S</a:t>
            </a:r>
            <a:r>
              <a:rPr lang="en-US" sz="5600" baseline="-25000" dirty="0" smtClean="0"/>
              <a:t>2</a:t>
            </a:r>
            <a:r>
              <a:rPr lang="en-US" sz="5600" dirty="0" smtClean="0"/>
              <a:t>  = S. t</a:t>
            </a:r>
            <a:r>
              <a:rPr lang="en-US" sz="5600" baseline="-25000" dirty="0" smtClean="0"/>
              <a:t> 2 </a:t>
            </a:r>
            <a:r>
              <a:rPr lang="en-US" sz="5600" dirty="0" smtClean="0"/>
              <a:t>= </a:t>
            </a:r>
            <a:endParaRPr lang="ru-RU" sz="5600" dirty="0" smtClean="0"/>
          </a:p>
          <a:p>
            <a:r>
              <a:rPr lang="en-US" sz="5600" dirty="0" smtClean="0"/>
              <a:t>  V</a:t>
            </a:r>
            <a:r>
              <a:rPr lang="en-US" sz="5600" baseline="-25000" dirty="0" smtClean="0"/>
              <a:t>1</a:t>
            </a:r>
            <a:r>
              <a:rPr lang="en-US" sz="5600" dirty="0" smtClean="0"/>
              <a:t> * t </a:t>
            </a:r>
            <a:r>
              <a:rPr lang="en-US" sz="5600" baseline="-25000" dirty="0" smtClean="0"/>
              <a:t>1</a:t>
            </a:r>
            <a:r>
              <a:rPr lang="en-US" sz="5600" dirty="0" smtClean="0"/>
              <a:t> = V</a:t>
            </a:r>
            <a:r>
              <a:rPr lang="en-US" sz="5600" baseline="-25000" dirty="0" smtClean="0"/>
              <a:t>2</a:t>
            </a:r>
            <a:r>
              <a:rPr lang="en-US" sz="5600" dirty="0" smtClean="0"/>
              <a:t> * t</a:t>
            </a:r>
            <a:r>
              <a:rPr lang="en-US" sz="5600" baseline="-25000" dirty="0" smtClean="0"/>
              <a:t>2</a:t>
            </a:r>
            <a:r>
              <a:rPr lang="en-US" sz="5600" dirty="0" smtClean="0"/>
              <a:t> , </a:t>
            </a:r>
            <a:r>
              <a:rPr lang="ru-RU" sz="5600" dirty="0" smtClean="0"/>
              <a:t>т</a:t>
            </a:r>
            <a:r>
              <a:rPr lang="en-US" sz="5600" dirty="0" smtClean="0"/>
              <a:t>. </a:t>
            </a:r>
            <a:r>
              <a:rPr lang="ru-RU" sz="5600" dirty="0" smtClean="0"/>
              <a:t>е</a:t>
            </a:r>
            <a:r>
              <a:rPr lang="en-US" sz="5600" dirty="0" smtClean="0"/>
              <a:t>.   </a:t>
            </a:r>
            <a:r>
              <a:rPr lang="ru-RU" sz="5600" dirty="0" smtClean="0"/>
              <a:t>40 </a:t>
            </a:r>
            <a:r>
              <a:rPr lang="en-US" sz="5600" dirty="0" smtClean="0"/>
              <a:t>t</a:t>
            </a:r>
            <a:r>
              <a:rPr lang="ru-RU" sz="5600" baseline="-25000" dirty="0" smtClean="0"/>
              <a:t> 1</a:t>
            </a:r>
            <a:r>
              <a:rPr lang="ru-RU" sz="5600" dirty="0" smtClean="0"/>
              <a:t> = 30 </a:t>
            </a:r>
            <a:r>
              <a:rPr lang="en-US" sz="5600" dirty="0" smtClean="0"/>
              <a:t>t </a:t>
            </a:r>
            <a:r>
              <a:rPr lang="ru-RU" sz="5600" baseline="-25000" dirty="0" smtClean="0"/>
              <a:t>2 </a:t>
            </a:r>
            <a:r>
              <a:rPr lang="ru-RU" sz="5600" dirty="0" smtClean="0"/>
              <a:t>, следовательно </a:t>
            </a:r>
            <a:r>
              <a:rPr lang="en-US" sz="5600" dirty="0" smtClean="0"/>
              <a:t>t 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=</a:t>
            </a:r>
            <a:r>
              <a:rPr lang="en-US" sz="5600" dirty="0" smtClean="0"/>
              <a:t>  t</a:t>
            </a:r>
            <a:r>
              <a:rPr lang="ru-RU" sz="5600" baseline="-25000" dirty="0" smtClean="0"/>
              <a:t> 2 </a:t>
            </a:r>
            <a:endParaRPr lang="ru-RU" sz="5600" dirty="0" smtClean="0"/>
          </a:p>
          <a:p>
            <a:r>
              <a:rPr lang="en-US" sz="5600" dirty="0" smtClean="0"/>
              <a:t>V</a:t>
            </a:r>
            <a:r>
              <a:rPr lang="ru-RU" sz="5600" dirty="0" smtClean="0"/>
              <a:t>ср. =  =  =  =  =  =  =  = 34, 28 км/ч.</a:t>
            </a:r>
          </a:p>
          <a:p>
            <a:r>
              <a:rPr lang="ru-RU" sz="5600" dirty="0" smtClean="0"/>
              <a:t>Ответ : </a:t>
            </a:r>
            <a:r>
              <a:rPr lang="ru-RU" sz="5600" dirty="0" err="1" smtClean="0"/>
              <a:t>Vср</a:t>
            </a:r>
            <a:r>
              <a:rPr lang="ru-RU" sz="5600" dirty="0" smtClean="0"/>
              <a:t>. = 34, 28 км/ч.</a:t>
            </a:r>
          </a:p>
          <a:p>
            <a:r>
              <a:rPr lang="ru-RU" sz="5600" dirty="0" smtClean="0"/>
              <a:t> </a:t>
            </a:r>
          </a:p>
          <a:p>
            <a:r>
              <a:rPr lang="ru-RU" sz="5600" dirty="0" smtClean="0"/>
              <a:t> </a:t>
            </a:r>
          </a:p>
          <a:p>
            <a:pPr algn="ctr"/>
            <a:r>
              <a:rPr lang="ru-RU" sz="5600" b="1" dirty="0" smtClean="0"/>
              <a:t>Учитель физики МБОУ СОШ №3                     Морозов Роберт Николаевич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6400" b="1" dirty="0" smtClean="0"/>
              <a:t>Ученица </a:t>
            </a:r>
            <a:r>
              <a:rPr lang="ru-RU" sz="6400" b="1" dirty="0" smtClean="0"/>
              <a:t>11 класса </a:t>
            </a:r>
            <a:r>
              <a:rPr lang="ru-RU" sz="6400" b="1" dirty="0" err="1" smtClean="0"/>
              <a:t>Слободянюк</a:t>
            </a:r>
            <a:r>
              <a:rPr lang="ru-RU" sz="6400" b="1" dirty="0" smtClean="0"/>
              <a:t> Клара</a:t>
            </a:r>
            <a:r>
              <a:rPr lang="ru-RU" sz="6400" b="1" dirty="0" smtClean="0"/>
              <a:t>.</a:t>
            </a:r>
          </a:p>
          <a:p>
            <a:pPr algn="ctr"/>
            <a:endParaRPr lang="ru-RU" sz="6400" b="1" dirty="0" smtClean="0"/>
          </a:p>
          <a:p>
            <a:r>
              <a:rPr lang="ru-RU" sz="6400" dirty="0" smtClean="0"/>
              <a:t>Мальчик бросает мячи один за другим вверх, каждый следующий в тот момент, когда предыдущий находится в наивысшей точке. На какую высоту поднимаются мячи, если он бросает два мяча в секунду?</a:t>
            </a:r>
          </a:p>
          <a:p>
            <a:r>
              <a:rPr lang="ru-RU" sz="6400" dirty="0" smtClean="0"/>
              <a:t>Дано:                                                          </a:t>
            </a:r>
            <a:endParaRPr lang="ru-RU" sz="6400" dirty="0" smtClean="0"/>
          </a:p>
          <a:p>
            <a:endParaRPr lang="ru-RU" sz="6400" dirty="0" smtClean="0"/>
          </a:p>
          <a:p>
            <a:endParaRPr lang="ru-RU" sz="6400" dirty="0" smtClean="0"/>
          </a:p>
          <a:p>
            <a:pPr algn="ctr"/>
            <a:r>
              <a:rPr lang="ru-RU" sz="6400" b="1" dirty="0" smtClean="0"/>
              <a:t>Решение</a:t>
            </a:r>
            <a:r>
              <a:rPr lang="ru-RU" sz="6400" b="1" dirty="0" smtClean="0"/>
              <a:t>. </a:t>
            </a:r>
          </a:p>
          <a:p>
            <a:r>
              <a:rPr lang="en-US" sz="6400" dirty="0" smtClean="0"/>
              <a:t>n</a:t>
            </a:r>
            <a:r>
              <a:rPr lang="ru-RU" sz="6400" dirty="0" smtClean="0"/>
              <a:t> = 2</a:t>
            </a:r>
          </a:p>
          <a:p>
            <a:r>
              <a:rPr lang="en-US" sz="6400" dirty="0" smtClean="0"/>
              <a:t>t</a:t>
            </a:r>
            <a:r>
              <a:rPr lang="ru-RU" sz="6400" dirty="0" smtClean="0"/>
              <a:t> = 1 с</a:t>
            </a:r>
          </a:p>
          <a:p>
            <a:r>
              <a:rPr lang="en-US" sz="6400" dirty="0" smtClean="0"/>
              <a:t>g</a:t>
            </a:r>
            <a:r>
              <a:rPr lang="ru-RU" sz="6400" dirty="0" smtClean="0"/>
              <a:t> = 10 м/ с</a:t>
            </a:r>
            <a:r>
              <a:rPr lang="ru-RU" sz="6400" baseline="30000" dirty="0" smtClean="0"/>
              <a:t>2</a:t>
            </a:r>
            <a:endParaRPr lang="ru-RU" sz="6400" dirty="0" smtClean="0"/>
          </a:p>
          <a:p>
            <a:r>
              <a:rPr lang="ru-RU" sz="6400" dirty="0" smtClean="0"/>
              <a:t>   _______              Пусть мальчик бросает </a:t>
            </a:r>
            <a:r>
              <a:rPr lang="en-US" sz="6400" dirty="0" smtClean="0"/>
              <a:t>n </a:t>
            </a:r>
            <a:r>
              <a:rPr lang="ru-RU" sz="6400" dirty="0" smtClean="0"/>
              <a:t>мячей в секунду. Тогда время </a:t>
            </a:r>
          </a:p>
          <a:p>
            <a:r>
              <a:rPr lang="en-US" sz="6400" dirty="0" smtClean="0"/>
              <a:t>H</a:t>
            </a:r>
            <a:r>
              <a:rPr lang="ru-RU" sz="6400" dirty="0" smtClean="0"/>
              <a:t> - ?                        полета каждого  мяча вверх </a:t>
            </a:r>
            <a:r>
              <a:rPr lang="en-US" sz="6400" dirty="0" smtClean="0"/>
              <a:t>t</a:t>
            </a:r>
            <a:r>
              <a:rPr lang="ru-RU" sz="6400" dirty="0" smtClean="0"/>
              <a:t> = 1/</a:t>
            </a:r>
            <a:r>
              <a:rPr lang="en-US" sz="6400" dirty="0" smtClean="0"/>
              <a:t>n </a:t>
            </a:r>
            <a:r>
              <a:rPr lang="ru-RU" sz="6400" dirty="0" smtClean="0"/>
              <a:t>с. Время полета мяча </a:t>
            </a:r>
          </a:p>
          <a:p>
            <a:r>
              <a:rPr lang="ru-RU" sz="6400" dirty="0" smtClean="0"/>
              <a:t>                                 равно времени его падения. Поэтому : </a:t>
            </a:r>
            <a:r>
              <a:rPr lang="en-US" sz="6400" dirty="0" smtClean="0"/>
              <a:t>H </a:t>
            </a:r>
            <a:r>
              <a:rPr lang="ru-RU" sz="6400" dirty="0" smtClean="0"/>
              <a:t>= </a:t>
            </a:r>
            <a:r>
              <a:rPr lang="en-US" sz="6400" dirty="0" smtClean="0"/>
              <a:t>g t</a:t>
            </a:r>
            <a:r>
              <a:rPr lang="ru-RU" sz="6400" baseline="30000" dirty="0" smtClean="0"/>
              <a:t>2</a:t>
            </a:r>
            <a:r>
              <a:rPr lang="ru-RU" sz="6400" dirty="0" smtClean="0"/>
              <a:t>/2= </a:t>
            </a:r>
            <a:r>
              <a:rPr lang="en-US" sz="6400" dirty="0" smtClean="0"/>
              <a:t>g</a:t>
            </a:r>
            <a:r>
              <a:rPr lang="ru-RU" sz="6400" dirty="0" smtClean="0"/>
              <a:t>*1/2*</a:t>
            </a:r>
            <a:r>
              <a:rPr lang="en-US" sz="6400" dirty="0" smtClean="0"/>
              <a:t>n</a:t>
            </a:r>
            <a:r>
              <a:rPr lang="ru-RU" sz="6400" baseline="30000" dirty="0" smtClean="0"/>
              <a:t>2</a:t>
            </a:r>
            <a:r>
              <a:rPr lang="ru-RU" sz="6400" dirty="0" smtClean="0"/>
              <a:t> = </a:t>
            </a:r>
          </a:p>
          <a:p>
            <a:r>
              <a:rPr lang="ru-RU" sz="6400" dirty="0" smtClean="0"/>
              <a:t>                                 </a:t>
            </a:r>
            <a:r>
              <a:rPr lang="en-US" sz="6400" dirty="0" smtClean="0"/>
              <a:t>= 10/ 2*4 = 1, 25 </a:t>
            </a:r>
            <a:r>
              <a:rPr lang="ru-RU" sz="6400" dirty="0" smtClean="0"/>
              <a:t>м.        Ответ: </a:t>
            </a:r>
            <a:r>
              <a:rPr lang="en-US" sz="6400" dirty="0" smtClean="0"/>
              <a:t>H = 1, 25 </a:t>
            </a:r>
            <a:r>
              <a:rPr lang="ru-RU" sz="6400" dirty="0" smtClean="0"/>
              <a:t>м</a:t>
            </a:r>
            <a:r>
              <a:rPr lang="ru-RU" sz="6400" dirty="0" smtClean="0"/>
              <a:t>.</a:t>
            </a:r>
          </a:p>
          <a:p>
            <a:endParaRPr lang="ru-RU" sz="6400" dirty="0" smtClean="0"/>
          </a:p>
          <a:p>
            <a:pPr algn="ctr"/>
            <a:r>
              <a:rPr lang="ru-RU" sz="6400" b="1" dirty="0" smtClean="0"/>
              <a:t>Учитель физики МБОУ СОШ №3                     Морозов Роберт Николаевич</a:t>
            </a:r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 algn="ctr"/>
            <a:endParaRPr lang="ru-RU" sz="6400" b="1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5600" b="1" dirty="0" smtClean="0"/>
              <a:t>Ученица 11 класса </a:t>
            </a:r>
            <a:r>
              <a:rPr lang="ru-RU" sz="5600" b="1" dirty="0" err="1" smtClean="0"/>
              <a:t>Слободянюк</a:t>
            </a:r>
            <a:r>
              <a:rPr lang="ru-RU" sz="5600" b="1" dirty="0" smtClean="0"/>
              <a:t> Клара.</a:t>
            </a:r>
          </a:p>
          <a:p>
            <a:endParaRPr lang="ru-RU" sz="5600" dirty="0" smtClean="0"/>
          </a:p>
          <a:p>
            <a:r>
              <a:rPr lang="ru-RU" sz="5600" dirty="0" smtClean="0"/>
              <a:t>На </a:t>
            </a:r>
            <a:r>
              <a:rPr lang="ru-RU" sz="5600" dirty="0" smtClean="0"/>
              <a:t>движущейся горизонтально и равномерно тележке установлена труба. Под каким углом к горизонту нужно наклонить трубу, чтобы капля дождя, падающего отвесно, упало на дно трубы, не задевая ее стенок ? Скорость падения капель     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1 </a:t>
            </a:r>
            <a:r>
              <a:rPr lang="ru-RU" sz="5600" dirty="0" smtClean="0"/>
              <a:t>= 60 м/</a:t>
            </a:r>
            <a:r>
              <a:rPr lang="en-US" sz="5600" dirty="0" smtClean="0"/>
              <a:t>c</a:t>
            </a:r>
            <a:r>
              <a:rPr lang="ru-RU" sz="5600" dirty="0" smtClean="0"/>
              <a:t>. Скорость тележки 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= 20 м/с. </a:t>
            </a:r>
          </a:p>
          <a:p>
            <a:r>
              <a:rPr lang="ru-RU" sz="5600" dirty="0" smtClean="0"/>
              <a:t>Дано:                                                          </a:t>
            </a:r>
          </a:p>
          <a:p>
            <a:r>
              <a:rPr lang="ru-RU" sz="5600" dirty="0" smtClean="0"/>
              <a:t>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= 60 м/с </a:t>
            </a:r>
          </a:p>
          <a:p>
            <a:r>
              <a:rPr lang="ru-RU" sz="5600" dirty="0" smtClean="0"/>
              <a:t>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= 20 м/с</a:t>
            </a:r>
          </a:p>
          <a:p>
            <a:r>
              <a:rPr lang="ru-RU" sz="5600" dirty="0" smtClean="0"/>
              <a:t>______________</a:t>
            </a:r>
          </a:p>
          <a:p>
            <a:r>
              <a:rPr lang="en-US" sz="5600" dirty="0" smtClean="0"/>
              <a:t>α</a:t>
            </a:r>
            <a:r>
              <a:rPr lang="ru-RU" sz="5600" dirty="0" smtClean="0"/>
              <a:t>  - ?</a:t>
            </a:r>
          </a:p>
          <a:p>
            <a:pPr algn="ctr"/>
            <a:r>
              <a:rPr lang="ru-RU" sz="5600" b="1" dirty="0" smtClean="0"/>
              <a:t>Решение.</a:t>
            </a:r>
          </a:p>
          <a:p>
            <a:r>
              <a:rPr lang="ru-RU" sz="5600" dirty="0" smtClean="0"/>
              <a:t>Рассмотрим движение тележки вправо относительно капли, а движение капли влево относительно тележки с той же скоростью. При этом результирующая скорость капли будет складываться из двух взаимно перпендикулярных скоростей: 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  и  -V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. По условию задачи требуется, чтобы результирующая скорость была   параллельно оси трубы, т. е. составила с горизонтом угол </a:t>
            </a:r>
            <a:r>
              <a:rPr lang="en-US" sz="5600" dirty="0" smtClean="0"/>
              <a:t>α</a:t>
            </a:r>
            <a:r>
              <a:rPr lang="ru-RU" sz="5600" dirty="0" smtClean="0"/>
              <a:t>. </a:t>
            </a:r>
          </a:p>
          <a:p>
            <a:r>
              <a:rPr lang="ru-RU" sz="5600" dirty="0" smtClean="0"/>
              <a:t> </a:t>
            </a:r>
          </a:p>
          <a:p>
            <a:r>
              <a:rPr lang="ru-RU" sz="5600" dirty="0" smtClean="0"/>
              <a:t>Из чертежа имеем: </a:t>
            </a:r>
            <a:r>
              <a:rPr lang="en-US" sz="5600" dirty="0" err="1" smtClean="0"/>
              <a:t>tanα</a:t>
            </a:r>
            <a:r>
              <a:rPr lang="ru-RU" sz="5600" dirty="0" smtClean="0"/>
              <a:t>=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1</a:t>
            </a:r>
            <a:r>
              <a:rPr lang="ru-RU" sz="5600" dirty="0" smtClean="0"/>
              <a:t>/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2 </a:t>
            </a:r>
            <a:r>
              <a:rPr lang="ru-RU" sz="5600" dirty="0" smtClean="0"/>
              <a:t>=60/20=3.</a:t>
            </a:r>
          </a:p>
          <a:p>
            <a:r>
              <a:rPr lang="ru-RU" sz="5600" dirty="0" err="1" smtClean="0"/>
              <a:t>α=</a:t>
            </a:r>
            <a:r>
              <a:rPr lang="en-US" sz="5600" dirty="0" smtClean="0"/>
              <a:t>arc tan</a:t>
            </a:r>
            <a:r>
              <a:rPr lang="ru-RU" sz="5600" dirty="0" smtClean="0"/>
              <a:t>3=71</a:t>
            </a:r>
            <a:r>
              <a:rPr lang="ru-RU" sz="5600" baseline="30000" dirty="0" smtClean="0"/>
              <a:t>0</a:t>
            </a:r>
            <a:r>
              <a:rPr lang="ru-RU" sz="5600" dirty="0" smtClean="0"/>
              <a:t>35</a:t>
            </a:r>
            <a:r>
              <a:rPr lang="ru-RU" sz="5600" baseline="30000" dirty="0" smtClean="0"/>
              <a:t>1</a:t>
            </a:r>
            <a:endParaRPr lang="ru-RU" sz="5600" dirty="0" smtClean="0"/>
          </a:p>
          <a:p>
            <a:r>
              <a:rPr lang="ru-RU" sz="5600" dirty="0" smtClean="0"/>
              <a:t>Ответ: </a:t>
            </a:r>
            <a:r>
              <a:rPr lang="ru-RU" sz="5600" dirty="0" err="1" smtClean="0"/>
              <a:t>α=arc </a:t>
            </a:r>
            <a:r>
              <a:rPr lang="ru-RU" sz="5600" dirty="0" smtClean="0"/>
              <a:t>tan3=71</a:t>
            </a:r>
            <a:r>
              <a:rPr lang="ru-RU" sz="5600" baseline="30000" dirty="0" smtClean="0"/>
              <a:t>0 </a:t>
            </a:r>
            <a:r>
              <a:rPr lang="ru-RU" sz="5600" dirty="0" smtClean="0"/>
              <a:t>35</a:t>
            </a:r>
            <a:r>
              <a:rPr lang="ru-RU" sz="5600" baseline="30000" dirty="0" smtClean="0"/>
              <a:t>1            </a:t>
            </a:r>
            <a:r>
              <a:rPr lang="ru-RU" sz="5600" dirty="0" smtClean="0"/>
              <a:t>                                    - 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2  </a:t>
            </a:r>
            <a:r>
              <a:rPr lang="ru-RU" sz="5600" dirty="0" smtClean="0"/>
              <a:t>                                </a:t>
            </a:r>
          </a:p>
          <a:p>
            <a:r>
              <a:rPr lang="ru-RU" sz="5600" dirty="0" smtClean="0"/>
              <a:t>                                                                                                                             </a:t>
            </a:r>
          </a:p>
          <a:p>
            <a:r>
              <a:rPr lang="ru-RU" sz="5600" dirty="0" smtClean="0"/>
              <a:t>                                                                                                </a:t>
            </a:r>
            <a:r>
              <a:rPr lang="ru-RU" sz="5600" dirty="0" err="1" smtClean="0"/>
              <a:t>α</a:t>
            </a:r>
            <a:r>
              <a:rPr lang="ru-RU" sz="5600" dirty="0" smtClean="0"/>
              <a:t>                             </a:t>
            </a:r>
            <a:r>
              <a:rPr lang="en-US" sz="5600" dirty="0" smtClean="0"/>
              <a:t>v</a:t>
            </a:r>
            <a:r>
              <a:rPr lang="ru-RU" sz="5600" baseline="-25000" dirty="0" smtClean="0"/>
              <a:t>2</a:t>
            </a:r>
            <a:r>
              <a:rPr lang="ru-RU" sz="5600" dirty="0" smtClean="0"/>
              <a:t>   </a:t>
            </a:r>
            <a:endParaRPr lang="ru-RU" sz="5600" dirty="0" smtClean="0"/>
          </a:p>
          <a:p>
            <a:endParaRPr lang="ru-RU" sz="5600" dirty="0" smtClean="0"/>
          </a:p>
          <a:p>
            <a:pPr algn="ctr"/>
            <a:r>
              <a:rPr lang="ru-RU" sz="5600" b="1" dirty="0" smtClean="0"/>
              <a:t>Учитель физики МБОУ СОШ №3                     Морозов Роберт Николаевич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/>
              <a:t>Ученица 11 класса </a:t>
            </a:r>
            <a:r>
              <a:rPr lang="ru-RU" sz="1400" b="1" dirty="0" err="1" smtClean="0"/>
              <a:t>Слободянюк</a:t>
            </a:r>
            <a:r>
              <a:rPr lang="ru-RU" sz="1400" b="1" dirty="0" smtClean="0"/>
              <a:t> Клара.</a:t>
            </a:r>
          </a:p>
          <a:p>
            <a:r>
              <a:rPr lang="ru-RU" sz="1100" dirty="0" smtClean="0"/>
              <a:t>Для определения скорости течения реки лодочник проделал такой опыт. Он опустил деревянный ковш в воду, а сам начал грести вниз по течению. Через 40 мин он достиг пункта А, находящегося на 1 км ниже места опускания ковша, и повернул назад. Поймав ковш, он снова и через 24 мин снова достиг пункта А. Чему равны скорость течения реки и скорость лодки относительно воды? Через какое время лодочник поймал ковш ?</a:t>
            </a:r>
          </a:p>
          <a:p>
            <a:r>
              <a:rPr lang="ru-RU" sz="1100" dirty="0" smtClean="0"/>
              <a:t>Дано:                                                         </a:t>
            </a:r>
          </a:p>
          <a:p>
            <a:r>
              <a:rPr lang="en-US" sz="1100" dirty="0" smtClean="0"/>
              <a:t>S</a:t>
            </a:r>
            <a:r>
              <a:rPr lang="ru-RU" sz="1100" dirty="0" smtClean="0"/>
              <a:t>= 1 км                         </a:t>
            </a:r>
          </a:p>
          <a:p>
            <a:r>
              <a:rPr lang="en-US" sz="1100" dirty="0" smtClean="0"/>
              <a:t>t</a:t>
            </a:r>
            <a:r>
              <a:rPr lang="ru-RU" sz="1100" baseline="-25000" dirty="0" smtClean="0"/>
              <a:t>1</a:t>
            </a:r>
            <a:r>
              <a:rPr lang="ru-RU" sz="1100" dirty="0" smtClean="0"/>
              <a:t> = 40 мин                   2/3ч</a:t>
            </a:r>
          </a:p>
          <a:p>
            <a:r>
              <a:rPr lang="en-US" sz="1100" dirty="0" smtClean="0"/>
              <a:t>t</a:t>
            </a:r>
            <a:r>
              <a:rPr lang="ru-RU" sz="1100" baseline="-25000" dirty="0" smtClean="0"/>
              <a:t>2 </a:t>
            </a:r>
            <a:r>
              <a:rPr lang="ru-RU" sz="1100" dirty="0" smtClean="0"/>
              <a:t>= 24 мин                   2/5ч</a:t>
            </a:r>
          </a:p>
          <a:p>
            <a:r>
              <a:rPr lang="ru-RU" sz="1100" dirty="0" smtClean="0"/>
              <a:t>______________       </a:t>
            </a:r>
          </a:p>
          <a:p>
            <a:r>
              <a:rPr lang="en-US" sz="1100" dirty="0" smtClean="0"/>
              <a:t>V</a:t>
            </a:r>
            <a:r>
              <a:rPr lang="ru-RU" sz="1100" baseline="-25000" dirty="0" err="1" smtClean="0"/>
              <a:t>р</a:t>
            </a:r>
            <a:r>
              <a:rPr lang="ru-RU" sz="1100" dirty="0" smtClean="0"/>
              <a:t> - ?  </a:t>
            </a:r>
            <a:r>
              <a:rPr lang="en-US" sz="1100" dirty="0" smtClean="0"/>
              <a:t>V</a:t>
            </a:r>
            <a:r>
              <a:rPr lang="ru-RU" sz="1100" baseline="-25000" dirty="0" smtClean="0"/>
              <a:t>л </a:t>
            </a:r>
            <a:r>
              <a:rPr lang="ru-RU" sz="1100" dirty="0" smtClean="0"/>
              <a:t>- ?</a:t>
            </a:r>
          </a:p>
          <a:p>
            <a:r>
              <a:rPr lang="en-US" sz="1100" dirty="0" smtClean="0"/>
              <a:t>t</a:t>
            </a:r>
            <a:r>
              <a:rPr lang="ru-RU" sz="1100" dirty="0" smtClean="0"/>
              <a:t> - ?                                               </a:t>
            </a:r>
          </a:p>
          <a:p>
            <a:pPr algn="ctr"/>
            <a:r>
              <a:rPr lang="ru-RU" sz="1100" b="1" dirty="0" smtClean="0"/>
              <a:t>Решение.</a:t>
            </a:r>
          </a:p>
          <a:p>
            <a:r>
              <a:rPr lang="ru-RU" sz="1100" dirty="0" smtClean="0"/>
              <a:t>По отношению к ковшу (который плывет по течению реки) скорость лодки вверх и вниз одинакова. Значит до встречи с ковшом лодочник затрачивает время 2/3ч. Тогда общее время равно  </a:t>
            </a:r>
            <a:r>
              <a:rPr lang="en-US" sz="1100" dirty="0" smtClean="0"/>
              <a:t>t</a:t>
            </a:r>
            <a:r>
              <a:rPr lang="ru-RU" sz="1100" dirty="0" smtClean="0"/>
              <a:t>= 2</a:t>
            </a:r>
            <a:r>
              <a:rPr lang="en-US" sz="1100" dirty="0" smtClean="0"/>
              <a:t>t</a:t>
            </a:r>
            <a:r>
              <a:rPr lang="ru-RU" sz="1100" baseline="-25000" dirty="0" smtClean="0"/>
              <a:t>1</a:t>
            </a:r>
            <a:r>
              <a:rPr lang="ru-RU" sz="1100" dirty="0" smtClean="0"/>
              <a:t>=2*2/3ч=4/3ч =80 мин. Скорость</a:t>
            </a:r>
          </a:p>
          <a:p>
            <a:r>
              <a:rPr lang="ru-RU" sz="1100" dirty="0" smtClean="0"/>
              <a:t>лодки относительно берега по течению реки  </a:t>
            </a:r>
            <a:r>
              <a:rPr lang="en-US" sz="1100" dirty="0" smtClean="0"/>
              <a:t>V</a:t>
            </a:r>
            <a:r>
              <a:rPr lang="ru-RU" sz="1100" baseline="-25000" dirty="0" smtClean="0"/>
              <a:t>1=</a:t>
            </a:r>
            <a:r>
              <a:rPr lang="ru-RU" sz="1100" dirty="0" smtClean="0"/>
              <a:t> </a:t>
            </a:r>
            <a:r>
              <a:rPr lang="en-US" sz="1100" dirty="0" smtClean="0"/>
              <a:t>S</a:t>
            </a:r>
            <a:r>
              <a:rPr lang="ru-RU" sz="1100" dirty="0" smtClean="0"/>
              <a:t>: t</a:t>
            </a:r>
            <a:r>
              <a:rPr lang="ru-RU" sz="1100" baseline="-25000" dirty="0" smtClean="0"/>
              <a:t>1 </a:t>
            </a:r>
            <a:r>
              <a:rPr lang="ru-RU" sz="1100" dirty="0" smtClean="0"/>
              <a:t>= 1км: 2/3 </a:t>
            </a:r>
            <a:r>
              <a:rPr lang="ru-RU" sz="1100" dirty="0" err="1" smtClean="0"/>
              <a:t>ч=</a:t>
            </a:r>
            <a:r>
              <a:rPr lang="ru-RU" sz="1100" dirty="0" smtClean="0"/>
              <a:t> 1,5 км/ч.</a:t>
            </a:r>
          </a:p>
          <a:p>
            <a:r>
              <a:rPr lang="ru-RU" sz="1100" dirty="0" smtClean="0"/>
              <a:t>После встречи с ковшом лодка шла вниз по течению 2/5 ч до пункта А. Значит место встречи находился на расстоянии:   </a:t>
            </a:r>
            <a:r>
              <a:rPr lang="en-US" sz="1100" dirty="0" smtClean="0"/>
              <a:t>S</a:t>
            </a:r>
            <a:r>
              <a:rPr lang="ru-RU" sz="1100" baseline="-25000" dirty="0" smtClean="0"/>
              <a:t>1 </a:t>
            </a:r>
            <a:r>
              <a:rPr lang="ru-RU" sz="1100" dirty="0" smtClean="0"/>
              <a:t>=</a:t>
            </a:r>
            <a:r>
              <a:rPr lang="en-US" sz="1100" dirty="0" smtClean="0"/>
              <a:t>V</a:t>
            </a:r>
            <a:r>
              <a:rPr lang="ru-RU" sz="1100" baseline="-25000" dirty="0" smtClean="0"/>
              <a:t>1 </a:t>
            </a:r>
            <a:r>
              <a:rPr lang="ru-RU" sz="1100" dirty="0" smtClean="0"/>
              <a:t>*</a:t>
            </a:r>
            <a:r>
              <a:rPr lang="en-US" sz="1100" dirty="0" smtClean="0"/>
              <a:t>t</a:t>
            </a:r>
            <a:r>
              <a:rPr lang="ru-RU" sz="1100" baseline="-25000" dirty="0" smtClean="0"/>
              <a:t>2</a:t>
            </a:r>
            <a:r>
              <a:rPr lang="ru-RU" sz="1100" dirty="0" smtClean="0"/>
              <a:t>=1,5км/ч*2/5ч  =0,6 км.</a:t>
            </a:r>
          </a:p>
          <a:p>
            <a:r>
              <a:rPr lang="ru-RU" sz="1100" dirty="0" smtClean="0"/>
              <a:t>За время 4/3 ч ковш проплыл расстояние ∆</a:t>
            </a:r>
            <a:r>
              <a:rPr lang="en-US" sz="1100" dirty="0" smtClean="0"/>
              <a:t>S</a:t>
            </a:r>
            <a:r>
              <a:rPr lang="ru-RU" sz="1100" dirty="0" smtClean="0"/>
              <a:t>= </a:t>
            </a:r>
            <a:r>
              <a:rPr lang="en-US" sz="1100" dirty="0" smtClean="0"/>
              <a:t>S </a:t>
            </a:r>
            <a:r>
              <a:rPr lang="ru-RU" sz="1100" dirty="0" smtClean="0"/>
              <a:t>–</a:t>
            </a:r>
            <a:r>
              <a:rPr lang="en-US" sz="1100" dirty="0" smtClean="0"/>
              <a:t>S</a:t>
            </a:r>
            <a:r>
              <a:rPr lang="ru-RU" sz="1100" baseline="-25000" dirty="0" smtClean="0"/>
              <a:t>1</a:t>
            </a:r>
            <a:r>
              <a:rPr lang="ru-RU" sz="1100" dirty="0" smtClean="0"/>
              <a:t> =1км -0,6км=0,4км.</a:t>
            </a:r>
          </a:p>
          <a:p>
            <a:r>
              <a:rPr lang="ru-RU" sz="1100" dirty="0" smtClean="0"/>
              <a:t>Тогда скорость реки:    </a:t>
            </a:r>
            <a:r>
              <a:rPr lang="ru-RU" sz="1100" dirty="0" err="1" smtClean="0"/>
              <a:t>Vр</a:t>
            </a:r>
            <a:r>
              <a:rPr lang="ru-RU" sz="1100" dirty="0" smtClean="0"/>
              <a:t> =∆ </a:t>
            </a:r>
            <a:r>
              <a:rPr lang="en-US" sz="1100" dirty="0" smtClean="0"/>
              <a:t>S</a:t>
            </a:r>
            <a:r>
              <a:rPr lang="ru-RU" sz="1100" dirty="0" smtClean="0"/>
              <a:t>/2</a:t>
            </a:r>
            <a:r>
              <a:rPr lang="en-US" sz="1100" dirty="0" smtClean="0"/>
              <a:t>t</a:t>
            </a:r>
            <a:r>
              <a:rPr lang="ru-RU" sz="1100" baseline="-25000" dirty="0" smtClean="0"/>
              <a:t>1</a:t>
            </a:r>
            <a:r>
              <a:rPr lang="ru-RU" sz="1100" dirty="0" smtClean="0"/>
              <a:t>=0,4км: 4/3ч=0,3км/ч.   Скорость лодки :</a:t>
            </a:r>
          </a:p>
          <a:p>
            <a:r>
              <a:rPr lang="en-US" sz="1100" dirty="0" smtClean="0"/>
              <a:t>V</a:t>
            </a:r>
            <a:r>
              <a:rPr lang="ru-RU" sz="1100" dirty="0" smtClean="0"/>
              <a:t>л</a:t>
            </a:r>
            <a:r>
              <a:rPr lang="en-US" sz="1100" dirty="0" smtClean="0"/>
              <a:t> =S+S</a:t>
            </a:r>
            <a:r>
              <a:rPr lang="en-US" sz="1100" baseline="-25000" dirty="0" smtClean="0"/>
              <a:t>1</a:t>
            </a:r>
            <a:r>
              <a:rPr lang="en-US" sz="1100" dirty="0" smtClean="0"/>
              <a:t>/2t</a:t>
            </a:r>
            <a:r>
              <a:rPr lang="en-US" sz="1100" baseline="-25000" dirty="0" smtClean="0"/>
              <a:t>1 </a:t>
            </a:r>
            <a:r>
              <a:rPr lang="en-US" sz="1100" dirty="0" smtClean="0"/>
              <a:t>=1</a:t>
            </a:r>
            <a:r>
              <a:rPr lang="ru-RU" sz="1100" dirty="0" smtClean="0"/>
              <a:t>км</a:t>
            </a:r>
            <a:r>
              <a:rPr lang="en-US" sz="1100" dirty="0" smtClean="0"/>
              <a:t>+0,6</a:t>
            </a:r>
            <a:r>
              <a:rPr lang="ru-RU" sz="1100" dirty="0" smtClean="0"/>
              <a:t>км</a:t>
            </a:r>
            <a:r>
              <a:rPr lang="en-US" sz="1100" dirty="0" smtClean="0"/>
              <a:t> /(4/3</a:t>
            </a:r>
            <a:r>
              <a:rPr lang="ru-RU" sz="1100" dirty="0" smtClean="0"/>
              <a:t>ч</a:t>
            </a:r>
            <a:r>
              <a:rPr lang="en-US" sz="1100" dirty="0" smtClean="0"/>
              <a:t>)=1,2</a:t>
            </a:r>
            <a:r>
              <a:rPr lang="ru-RU" sz="1100" dirty="0" smtClean="0"/>
              <a:t>км</a:t>
            </a:r>
            <a:r>
              <a:rPr lang="en-US" sz="1100" dirty="0" smtClean="0"/>
              <a:t>/</a:t>
            </a:r>
            <a:r>
              <a:rPr lang="ru-RU" sz="1100" dirty="0" smtClean="0"/>
              <a:t>ч</a:t>
            </a:r>
            <a:r>
              <a:rPr lang="en-US" sz="1100" dirty="0" smtClean="0"/>
              <a:t>.</a:t>
            </a:r>
            <a:endParaRPr lang="ru-RU" sz="1100" dirty="0" smtClean="0"/>
          </a:p>
          <a:p>
            <a:r>
              <a:rPr lang="ru-RU" sz="1100" dirty="0" smtClean="0"/>
              <a:t>Ответ</a:t>
            </a:r>
            <a:r>
              <a:rPr lang="en-US" sz="1100" dirty="0" smtClean="0"/>
              <a:t>: :    V</a:t>
            </a:r>
            <a:r>
              <a:rPr lang="ru-RU" sz="1100" dirty="0" err="1" smtClean="0"/>
              <a:t>р</a:t>
            </a:r>
            <a:r>
              <a:rPr lang="en-US" sz="1100" dirty="0" smtClean="0"/>
              <a:t>=0,3</a:t>
            </a:r>
            <a:r>
              <a:rPr lang="ru-RU" sz="1100" dirty="0" smtClean="0"/>
              <a:t>км</a:t>
            </a:r>
            <a:r>
              <a:rPr lang="en-US" sz="1100" dirty="0" smtClean="0"/>
              <a:t>/</a:t>
            </a:r>
            <a:r>
              <a:rPr lang="ru-RU" sz="1100" dirty="0" smtClean="0"/>
              <a:t>ч</a:t>
            </a:r>
            <a:r>
              <a:rPr lang="en-US" sz="1100" dirty="0" smtClean="0"/>
              <a:t>.   V</a:t>
            </a:r>
            <a:r>
              <a:rPr lang="ru-RU" sz="1100" dirty="0" smtClean="0"/>
              <a:t>л</a:t>
            </a:r>
            <a:r>
              <a:rPr lang="en-US" sz="1100" dirty="0" smtClean="0"/>
              <a:t>=1,2</a:t>
            </a:r>
            <a:r>
              <a:rPr lang="ru-RU" sz="1100" dirty="0" smtClean="0"/>
              <a:t>км</a:t>
            </a:r>
            <a:r>
              <a:rPr lang="en-US" sz="1100" dirty="0" smtClean="0"/>
              <a:t>/</a:t>
            </a:r>
            <a:r>
              <a:rPr lang="ru-RU" sz="1100" dirty="0" smtClean="0"/>
              <a:t>ч</a:t>
            </a:r>
            <a:r>
              <a:rPr lang="en-US" sz="1100" dirty="0" smtClean="0"/>
              <a:t>. t=4/3</a:t>
            </a:r>
            <a:r>
              <a:rPr lang="ru-RU" sz="1100" dirty="0" smtClean="0"/>
              <a:t>ч</a:t>
            </a:r>
            <a:r>
              <a:rPr lang="en-US" sz="1100" dirty="0" smtClean="0"/>
              <a:t>.</a:t>
            </a:r>
            <a:endParaRPr lang="ru-RU" sz="1100" dirty="0" smtClean="0"/>
          </a:p>
          <a:p>
            <a:endParaRPr lang="ru-RU" sz="1100" dirty="0" smtClean="0"/>
          </a:p>
          <a:p>
            <a:pPr algn="ctr"/>
            <a:r>
              <a:rPr lang="ru-RU" sz="1400" b="1" dirty="0" smtClean="0"/>
              <a:t>Учитель физики МБОУ СОШ №3                     Морозов Роберт Николаевич</a:t>
            </a: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/>
            <a:r>
              <a:rPr lang="ru-RU" b="1" dirty="0" smtClean="0"/>
              <a:t>Ученица 11 класса </a:t>
            </a:r>
            <a:r>
              <a:rPr lang="ru-RU" b="1" dirty="0" err="1" smtClean="0"/>
              <a:t>Слободянюк</a:t>
            </a:r>
            <a:r>
              <a:rPr lang="ru-RU" b="1" dirty="0" smtClean="0"/>
              <a:t> Клара.</a:t>
            </a:r>
          </a:p>
          <a:p>
            <a:r>
              <a:rPr lang="ru-RU" dirty="0" smtClean="0"/>
              <a:t>Диск с отверстиями, просверленными по окружности на расстоянии </a:t>
            </a:r>
            <a:r>
              <a:rPr lang="en-US" dirty="0" smtClean="0"/>
              <a:t>S</a:t>
            </a:r>
            <a:r>
              <a:rPr lang="ru-RU" dirty="0" smtClean="0"/>
              <a:t> = 1см друг от друга, освещен сзади лампой. Диск вращается со скоростью 30 об/мин. На каком расстоянии от центра диска мы видим сплошной светящийся круг? Человеческий глаз не ощущает колебаний яркости света, если она происходит чаще 16 раз в секунду.</a:t>
            </a:r>
          </a:p>
          <a:p>
            <a:r>
              <a:rPr lang="ru-RU" dirty="0" smtClean="0"/>
              <a:t> Дано:                            СИ                                                                  </a:t>
            </a:r>
          </a:p>
          <a:p>
            <a:r>
              <a:rPr lang="ru-RU" dirty="0" smtClean="0"/>
              <a:t>S= 1 см                        0, 01 м</a:t>
            </a:r>
          </a:p>
          <a:p>
            <a:r>
              <a:rPr lang="en-US" dirty="0" smtClean="0"/>
              <a:t>n</a:t>
            </a:r>
            <a:r>
              <a:rPr lang="ru-RU" dirty="0" smtClean="0"/>
              <a:t>= 30 об/мин             0, 5 об/с   </a:t>
            </a:r>
          </a:p>
          <a:p>
            <a:r>
              <a:rPr lang="ru-RU" dirty="0" err="1" smtClean="0"/>
              <a:t>t</a:t>
            </a:r>
            <a:r>
              <a:rPr lang="ru-RU" dirty="0" smtClean="0"/>
              <a:t> = 1/16 с                  </a:t>
            </a:r>
          </a:p>
          <a:p>
            <a:r>
              <a:rPr lang="ru-RU" dirty="0" smtClean="0"/>
              <a:t>______________       </a:t>
            </a:r>
          </a:p>
          <a:p>
            <a:r>
              <a:rPr lang="en-US" dirty="0" smtClean="0"/>
              <a:t>R</a:t>
            </a:r>
            <a:r>
              <a:rPr lang="ru-RU" dirty="0" smtClean="0"/>
              <a:t> - ?  </a:t>
            </a:r>
          </a:p>
          <a:p>
            <a:pPr algn="ctr">
              <a:buNone/>
            </a:pPr>
            <a:r>
              <a:rPr lang="ru-RU" b="1" dirty="0" smtClean="0"/>
              <a:t>                                            </a:t>
            </a:r>
            <a:endParaRPr lang="ru-RU" b="1" dirty="0" smtClean="0"/>
          </a:p>
          <a:p>
            <a:pPr algn="ctr"/>
            <a:r>
              <a:rPr lang="ru-RU" b="1" dirty="0" smtClean="0"/>
              <a:t>Решение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Мы увидим светящийся круг там, где освещенные отверстия успевают сменит друг друга за время, меньшее или равное 1/16 с. Так как отстоят друг от друга на расстоянии 0,01 м, то их скорость </a:t>
            </a:r>
            <a:r>
              <a:rPr lang="en-US" dirty="0" smtClean="0"/>
              <a:t>v</a:t>
            </a:r>
            <a:r>
              <a:rPr lang="ru-RU" dirty="0" smtClean="0"/>
              <a:t>=</a:t>
            </a:r>
            <a:r>
              <a:rPr lang="en-US" dirty="0" smtClean="0"/>
              <a:t>s</a:t>
            </a:r>
            <a:r>
              <a:rPr lang="ru-RU" dirty="0" smtClean="0"/>
              <a:t>/</a:t>
            </a:r>
            <a:r>
              <a:rPr lang="en-US" dirty="0" smtClean="0"/>
              <a:t>t</a:t>
            </a:r>
            <a:r>
              <a:rPr lang="ru-RU" dirty="0" smtClean="0"/>
              <a:t> =0,01/1/16=0,16м/с. Таким образом мы светящейся круг там, где линейная скорость вращения диска </a:t>
            </a:r>
            <a:r>
              <a:rPr lang="en-US" dirty="0" smtClean="0"/>
              <a:t>v</a:t>
            </a:r>
            <a:r>
              <a:rPr lang="ru-RU" dirty="0" smtClean="0"/>
              <a:t>≥0,16м/с. Тогда:   </a:t>
            </a:r>
            <a:r>
              <a:rPr lang="en-US" dirty="0" smtClean="0"/>
              <a:t>v</a:t>
            </a:r>
            <a:r>
              <a:rPr lang="ru-RU" dirty="0" smtClean="0"/>
              <a:t> = </a:t>
            </a:r>
            <a:r>
              <a:rPr lang="ru-RU" dirty="0" err="1" smtClean="0"/>
              <a:t>ὼ</a:t>
            </a:r>
            <a:r>
              <a:rPr lang="ru-RU" dirty="0" smtClean="0"/>
              <a:t> </a:t>
            </a:r>
            <a:r>
              <a:rPr lang="en-US" dirty="0" smtClean="0"/>
              <a:t>R</a:t>
            </a:r>
            <a:r>
              <a:rPr lang="ru-RU" dirty="0" smtClean="0"/>
              <a:t>. </a:t>
            </a:r>
            <a:r>
              <a:rPr lang="ru-RU" dirty="0" err="1" smtClean="0"/>
              <a:t>ὼ </a:t>
            </a:r>
            <a:r>
              <a:rPr lang="ru-RU" dirty="0" smtClean="0"/>
              <a:t>=2π</a:t>
            </a:r>
            <a:r>
              <a:rPr lang="en-US" dirty="0" smtClean="0"/>
              <a:t>n</a:t>
            </a:r>
            <a:r>
              <a:rPr lang="ru-RU" dirty="0" smtClean="0"/>
              <a:t>.     </a:t>
            </a:r>
            <a:r>
              <a:rPr lang="en-US" dirty="0" smtClean="0"/>
              <a:t>R =v/ ὼ =0,16/6,28*0,5=0,051</a:t>
            </a:r>
            <a:r>
              <a:rPr lang="ru-RU" dirty="0" smtClean="0"/>
              <a:t>м.</a:t>
            </a:r>
          </a:p>
          <a:p>
            <a:r>
              <a:rPr lang="ru-RU" dirty="0" smtClean="0"/>
              <a:t>                                     Ответ: R≥ 0,051м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Учитель физики МБОУ СОШ №3                     Морозов Роберт Николаевич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избранных задач по физике </a:t>
            </a:r>
            <a:r>
              <a:rPr lang="ru-RU" b="1" dirty="0" smtClean="0">
                <a:solidFill>
                  <a:srgbClr val="FF0000"/>
                </a:solidFill>
              </a:rPr>
              <a:t>№7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/>
              <a:t>Ученица 11 класса </a:t>
            </a:r>
            <a:r>
              <a:rPr lang="ru-RU" b="1" dirty="0" err="1" smtClean="0"/>
              <a:t>Слободянюк</a:t>
            </a:r>
            <a:r>
              <a:rPr lang="ru-RU" b="1" dirty="0" smtClean="0"/>
              <a:t> Клара.</a:t>
            </a:r>
          </a:p>
          <a:p>
            <a:pPr algn="ctr"/>
            <a:r>
              <a:rPr lang="ru-RU" dirty="0" smtClean="0"/>
              <a:t>(качественная задача)</a:t>
            </a:r>
          </a:p>
          <a:p>
            <a:r>
              <a:rPr lang="ru-RU" dirty="0" smtClean="0"/>
              <a:t>Когда колесо со спицами катится, то верхние спицы часто сливаются, а нижние видны отчетливо. Почему так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Ответ:</a:t>
            </a:r>
          </a:p>
          <a:p>
            <a:r>
              <a:rPr lang="ru-RU" dirty="0" smtClean="0"/>
              <a:t>Когда колесо катится, то в каждый момент времени оно поворачивается вокруг точки касания с землей. Поэтому линейные скорости верхних спиц больше линейных скоростей нижних спиц, расположенных ближе к неподвижной точке касания в данный момент времени. Значит, линейные скорости верхних спиц больше, чем линейные скорости нижних спиц, поэтому верхние спицы часто сливаются</a:t>
            </a:r>
            <a:r>
              <a:rPr lang="ru-RU" dirty="0" smtClean="0"/>
              <a:t>.</a:t>
            </a:r>
          </a:p>
          <a:p>
            <a:pPr algn="ctr"/>
            <a:endParaRPr lang="ru-RU" sz="2300" dirty="0" smtClean="0"/>
          </a:p>
          <a:p>
            <a:pPr algn="ctr"/>
            <a:r>
              <a:rPr lang="ru-RU" sz="2600" b="1" dirty="0" smtClean="0"/>
              <a:t>Учитель физики МБОУ СОШ №3                     Морозов Роберт Николаевич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1069</Words>
  <Application>Microsoft Office PowerPoint</Application>
  <PresentationFormat>Экран (4:3)</PresentationFormat>
  <Paragraphs>122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Решение избранных задач по физике №1</vt:lpstr>
      <vt:lpstr>Решение избранных задач по физике №2</vt:lpstr>
      <vt:lpstr>Решение избранных задач по физике №3</vt:lpstr>
      <vt:lpstr>Решение избранных задач по физике №4</vt:lpstr>
      <vt:lpstr>Решение избранных задач по физике №5</vt:lpstr>
      <vt:lpstr>Решение избранных задач по физике №6</vt:lpstr>
      <vt:lpstr>Решение избранных задач по физике №7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избранных задач по физике №1</dc:title>
  <dc:creator>Алексеенко Андрей Иванович</dc:creator>
  <cp:lastModifiedBy>aleandiva</cp:lastModifiedBy>
  <cp:revision>2</cp:revision>
  <dcterms:created xsi:type="dcterms:W3CDTF">2019-02-14T08:47:09Z</dcterms:created>
  <dcterms:modified xsi:type="dcterms:W3CDTF">2019-02-14T09:07:35Z</dcterms:modified>
</cp:coreProperties>
</file>