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9" r:id="rId10"/>
    <p:sldId id="270" r:id="rId11"/>
    <p:sldId id="271" r:id="rId12"/>
    <p:sldId id="272" r:id="rId13"/>
    <p:sldId id="268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5B09B3-C130-45C7-A028-5D0D55687508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40FEF6-92C9-4D03-98D6-A37EA12630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«Профессиональное самоопределение как средство социализации и адаптации учащихся в современных условиях»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41744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86124"/>
            <a:ext cx="4362164" cy="29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 descr="H:\Documents and Settings\User\Рабочий стол\Новая папка\_DSC1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214290"/>
            <a:ext cx="4393935" cy="2928958"/>
          </a:xfrm>
          <a:prstGeom prst="rect">
            <a:avLst/>
          </a:prstGeom>
          <a:noFill/>
        </p:spPr>
      </p:pic>
      <p:pic>
        <p:nvPicPr>
          <p:cNvPr id="6149" name="Picture 5" descr="H:\Documents and Settings\User\Рабочий стол\Новая папка\_DSC1067.JPG"/>
          <p:cNvPicPr>
            <a:picLocks noChangeAspect="1" noChangeArrowheads="1"/>
          </p:cNvPicPr>
          <p:nvPr/>
        </p:nvPicPr>
        <p:blipFill>
          <a:blip r:embed="rId5" cstate="print"/>
          <a:srcRect l="6667" r="3333"/>
          <a:stretch>
            <a:fillRect/>
          </a:stretch>
        </p:blipFill>
        <p:spPr bwMode="auto">
          <a:xfrm>
            <a:off x="4786314" y="3357562"/>
            <a:ext cx="4071966" cy="3015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Documents and Settings\User\Рабочий стол\Новая папка\gwRucfLeF6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74902" y="428604"/>
            <a:ext cx="5214762" cy="2928958"/>
          </a:xfrm>
          <a:prstGeom prst="rect">
            <a:avLst/>
          </a:prstGeom>
          <a:noFill/>
        </p:spPr>
      </p:pic>
      <p:pic>
        <p:nvPicPr>
          <p:cNvPr id="7172" name="Picture 4" descr="H:\Documents and Settings\User\Рабочий стол\Новая папка\8mol306Ib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209925" cy="5715000"/>
          </a:xfrm>
          <a:prstGeom prst="rect">
            <a:avLst/>
          </a:prstGeom>
          <a:noFill/>
        </p:spPr>
      </p:pic>
      <p:pic>
        <p:nvPicPr>
          <p:cNvPr id="7" name="Picture 2" descr="H:\Documents and Settings\User\Рабочий стол\Новая папка\YNB1clAG1a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357562"/>
            <a:ext cx="5151972" cy="2893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H:\Documents and Settings\User\Рабочий стол\Новая папка\x2db6Yqkl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2857520" cy="5087572"/>
          </a:xfrm>
          <a:prstGeom prst="rect">
            <a:avLst/>
          </a:prstGeom>
          <a:noFill/>
        </p:spPr>
      </p:pic>
      <p:pic>
        <p:nvPicPr>
          <p:cNvPr id="8196" name="Picture 4" descr="H:\Documents and Settings\User\Рабочий стол\Новая папка\kWMjVYwWyuA.jpg"/>
          <p:cNvPicPr>
            <a:picLocks noChangeAspect="1" noChangeArrowheads="1"/>
          </p:cNvPicPr>
          <p:nvPr/>
        </p:nvPicPr>
        <p:blipFill>
          <a:blip r:embed="rId3"/>
          <a:srcRect b="30303"/>
          <a:stretch>
            <a:fillRect/>
          </a:stretch>
        </p:blipFill>
        <p:spPr bwMode="auto">
          <a:xfrm>
            <a:off x="3643306" y="3143248"/>
            <a:ext cx="2648207" cy="3286148"/>
          </a:xfrm>
          <a:prstGeom prst="rect">
            <a:avLst/>
          </a:prstGeom>
          <a:noFill/>
        </p:spPr>
      </p:pic>
      <p:pic>
        <p:nvPicPr>
          <p:cNvPr id="7" name="Picture 3" descr="H:\Documents and Settings\User\Рабочий стол\Новая папка\9Weba3xD_BI.jpg"/>
          <p:cNvPicPr>
            <a:picLocks noChangeAspect="1" noChangeArrowheads="1"/>
          </p:cNvPicPr>
          <p:nvPr/>
        </p:nvPicPr>
        <p:blipFill>
          <a:blip r:embed="rId4"/>
          <a:srcRect r="8900" b="13980"/>
          <a:stretch>
            <a:fillRect/>
          </a:stretch>
        </p:blipFill>
        <p:spPr bwMode="auto">
          <a:xfrm>
            <a:off x="3357554" y="428604"/>
            <a:ext cx="5388017" cy="2857496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Documents and Settings\User\Рабочий стол\Новая папка\Город мастеров 2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3643337" cy="5011016"/>
          </a:xfrm>
          <a:prstGeom prst="rect">
            <a:avLst/>
          </a:prstGeom>
          <a:noFill/>
        </p:spPr>
      </p:pic>
      <p:pic>
        <p:nvPicPr>
          <p:cNvPr id="4099" name="Picture 3" descr="H:\Documents and Settings\User\Мои документы\Downloads\Город мастеров 2017.jpg"/>
          <p:cNvPicPr>
            <a:picLocks noChangeAspect="1" noChangeArrowheads="1"/>
          </p:cNvPicPr>
          <p:nvPr/>
        </p:nvPicPr>
        <p:blipFill>
          <a:blip r:embed="rId3" cstate="print"/>
          <a:srcRect l="4304" t="1043" r="2446"/>
          <a:stretch>
            <a:fillRect/>
          </a:stretch>
        </p:blipFill>
        <p:spPr bwMode="auto">
          <a:xfrm>
            <a:off x="4857752" y="571480"/>
            <a:ext cx="3566623" cy="5205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533400" y="533400"/>
          <a:ext cx="8153400" cy="5257800"/>
        </p:xfrm>
        <a:graphic>
          <a:graphicData uri="http://schemas.openxmlformats.org/presentationml/2006/ole">
            <p:oleObj spid="_x0000_s1026" name="Слайд" r:id="rId3" imgW="3440853" imgH="258064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30352"/>
            <a:ext cx="8572560" cy="539897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Профессиональная адаптация</a:t>
            </a:r>
            <a:r>
              <a:rPr lang="ru-RU" dirty="0" smtClean="0"/>
              <a:t> - это процесс приспособления учащихся к будущей профессии в общеобразовательных школах, профтехучилищах, техникумах, вузах и т.д. к условиям их профессионального труда в результате чего происходит закрепление кадров в народном хозяйстве. </a:t>
            </a:r>
          </a:p>
          <a:p>
            <a:r>
              <a:rPr lang="ru-RU" dirty="0" smtClean="0"/>
              <a:t>Под </a:t>
            </a:r>
            <a:r>
              <a:rPr lang="ru-RU" b="1" i="1" dirty="0" smtClean="0"/>
              <a:t>профессиональной адаптацией</a:t>
            </a:r>
            <a:r>
              <a:rPr lang="ru-RU" dirty="0" smtClean="0"/>
              <a:t> понимают также социально-экономический процесс приспособления человека к осваиваемой профессии.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22145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Содержание </a:t>
            </a:r>
            <a:r>
              <a:rPr lang="ru-RU" sz="3200" dirty="0" err="1" smtClean="0"/>
              <a:t>профориентационной</a:t>
            </a:r>
            <a:r>
              <a:rPr lang="ru-RU" sz="3200" dirty="0" smtClean="0"/>
              <a:t> работы в школе обуславливается задачами профориентации: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786058"/>
            <a:ext cx="8183880" cy="3286148"/>
          </a:xfrm>
        </p:spPr>
        <p:txBody>
          <a:bodyPr/>
          <a:lstStyle/>
          <a:p>
            <a:r>
              <a:rPr lang="ru-RU" sz="3600" dirty="0" smtClean="0"/>
              <a:t>  </a:t>
            </a:r>
            <a:r>
              <a:rPr lang="ru-RU" sz="3600" dirty="0" err="1" smtClean="0"/>
              <a:t>Профинформированием</a:t>
            </a:r>
            <a:endParaRPr lang="ru-RU" sz="3600" dirty="0" smtClean="0"/>
          </a:p>
          <a:p>
            <a:r>
              <a:rPr lang="en-US" sz="3600" dirty="0" smtClean="0"/>
              <a:t>  </a:t>
            </a:r>
            <a:r>
              <a:rPr lang="ru-RU" sz="3600" dirty="0" smtClean="0"/>
              <a:t>Профпросвещением</a:t>
            </a:r>
          </a:p>
          <a:p>
            <a:r>
              <a:rPr lang="en-US" sz="3600" dirty="0" smtClean="0"/>
              <a:t>  </a:t>
            </a:r>
            <a:r>
              <a:rPr lang="ru-RU" sz="3600" dirty="0" err="1" smtClean="0"/>
              <a:t>Профконсультированием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85794"/>
            <a:ext cx="6212220" cy="2143140"/>
          </a:xfrm>
        </p:spPr>
        <p:txBody>
          <a:bodyPr>
            <a:normAutofit/>
          </a:bodyPr>
          <a:lstStyle/>
          <a:p>
            <a:r>
              <a:rPr lang="ru-RU" i="1" dirty="0" err="1" smtClean="0"/>
              <a:t>Профинформирование</a:t>
            </a:r>
            <a:r>
              <a:rPr lang="ru-RU" dirty="0" smtClean="0"/>
              <a:t> и </a:t>
            </a:r>
            <a:r>
              <a:rPr lang="ru-RU" i="1" dirty="0" smtClean="0"/>
              <a:t>профпросвещение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928934"/>
            <a:ext cx="8069608" cy="3000396"/>
          </a:xfrm>
        </p:spPr>
        <p:txBody>
          <a:bodyPr>
            <a:normAutofit/>
          </a:bodyPr>
          <a:lstStyle/>
          <a:p>
            <a:r>
              <a:rPr lang="ru-RU" dirty="0" smtClean="0"/>
              <a:t>обеспечивают </a:t>
            </a:r>
            <a:r>
              <a:rPr lang="ru-RU" dirty="0" smtClean="0"/>
              <a:t>знание мира профессий, представления о требованиях к каждой профессии и человеку, о типах учебных  заведений, о </a:t>
            </a:r>
            <a:r>
              <a:rPr lang="ru-RU" dirty="0" err="1" smtClean="0"/>
              <a:t>востребованности</a:t>
            </a:r>
            <a:r>
              <a:rPr lang="ru-RU" dirty="0" smtClean="0"/>
              <a:t> профессии на современном рынке труда и т.д.	</a:t>
            </a:r>
          </a:p>
          <a:p>
            <a:endParaRPr lang="ru-RU" dirty="0"/>
          </a:p>
        </p:txBody>
      </p:sp>
      <p:pic>
        <p:nvPicPr>
          <p:cNvPr id="4" name="Picture 3" descr="04_zs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333375"/>
            <a:ext cx="20383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6497972" cy="2286016"/>
          </a:xfrm>
        </p:spPr>
        <p:txBody>
          <a:bodyPr>
            <a:normAutofit/>
          </a:bodyPr>
          <a:lstStyle/>
          <a:p>
            <a:r>
              <a:rPr lang="ru-RU" sz="3200" i="1" dirty="0" err="1" smtClean="0"/>
              <a:t>Профконсультирование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786058"/>
            <a:ext cx="8501122" cy="3143272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получение знаний о себе,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своих возможностях, способностях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и перспективах их развития, коррекции,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профессиональных интересах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и склонностях, об особенностях нервной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dirty="0" smtClean="0"/>
              <a:t>системы, типа темперамента и др.</a:t>
            </a:r>
          </a:p>
        </p:txBody>
      </p:sp>
      <p:pic>
        <p:nvPicPr>
          <p:cNvPr id="4" name="Picture 3" descr="b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260350"/>
            <a:ext cx="2303462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81000" y="1447800"/>
            <a:ext cx="3657600" cy="22098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 sz="1200" b="1" dirty="0">
                <a:latin typeface="Times New Roman" pitchFamily="18" charset="0"/>
              </a:rPr>
              <a:t>          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</a:rPr>
              <a:t>1-4 КЛАССЫ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Формирование представления о мире профессий, о понимании роли труда в жизни человека через участие в различных видах деятельности.</a:t>
            </a: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4914900" y="1752600"/>
            <a:ext cx="3848100" cy="1524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 sz="1400" b="1">
                <a:latin typeface="Times New Roman" pitchFamily="18" charset="0"/>
              </a:rPr>
              <a:t>         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5- 7 КЛАССЫ</a:t>
            </a: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Развитие интересов и способностей, связанных с выбором профессии.</a:t>
            </a:r>
          </a:p>
          <a:p>
            <a:endParaRPr lang="ru-RU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04800" y="3962400"/>
            <a:ext cx="4191000" cy="14478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 sz="1400" b="1">
                <a:latin typeface="Times New Roman" pitchFamily="18" charset="0"/>
              </a:rPr>
              <a:t>        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8-9 КЛАССЫ</a:t>
            </a:r>
          </a:p>
          <a:p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Формирование профессиональной мотивации, готовности к самоанализу основных способностей </a:t>
            </a:r>
          </a:p>
          <a:p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                 и склонностей.</a:t>
            </a:r>
          </a:p>
          <a:p>
            <a:endParaRPr lang="ru-RU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4572000" y="3581400"/>
            <a:ext cx="4343400" cy="2438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</a:rPr>
              <a:t>             10-11 КЛАССЫ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Профессиональное самоопределение. Формирование ценностно-смысловой стороны самоопределения, определение профессиональных планов и намерений учащихся, развитие способностей через углубленное изучение отдельных   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</a:rPr>
              <a:t>                         предметов. </a:t>
            </a: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sz="1400" dirty="0">
              <a:latin typeface="Times New Roman" pitchFamily="18" charset="0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3505200" y="1295400"/>
            <a:ext cx="8636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5029200" y="1066800"/>
            <a:ext cx="720725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3810000" y="1219200"/>
            <a:ext cx="936625" cy="2449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4648200" y="762000"/>
            <a:ext cx="358775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3400" y="457200"/>
            <a:ext cx="8142288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ФОРМИРОВАНИЕ ПРОФЕССИОНАЛЬНОГО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САМООПРЕДЕЛЕНИЯ УЧАЩИХСЯ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214290"/>
            <a:ext cx="8183880" cy="17145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/>
              <a:t>ЧТОБЫ ПРАВИЛЬНО ВЫБРАТЬ СЕБЕ ПРОФЕССИЮ, НЕОБХОДИМО СОРЕНТИРОВАТЬСЯ В ТРЕХ ВЕЩАХ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" y="2428868"/>
            <a:ext cx="8183880" cy="35719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Определить профессиональные интересы и склонности.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Оценить свои первостепенные профессиональные качества (здоровье, способности..).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 Изучить  спрос профессии на рынке труда</a:t>
            </a:r>
            <a:r>
              <a:rPr lang="ru-RU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457200" y="533400"/>
          <a:ext cx="8229600" cy="5334000"/>
        </p:xfrm>
        <a:graphic>
          <a:graphicData uri="http://schemas.openxmlformats.org/presentationml/2006/ole">
            <p:oleObj spid="_x0000_s3074" name="Слайд" r:id="rId3" imgW="3440853" imgH="258064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Documents and Settings\User\Мои документы\завуч\Фото, грамоты 2014\Фотогрвфии 2016\профориентация Шацк 2016\DSC013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476782" cy="3357586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86058"/>
            <a:ext cx="4403716" cy="330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261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Аспект</vt:lpstr>
      <vt:lpstr>Слайд Microsoft PowerPoint</vt:lpstr>
      <vt:lpstr>«Профессиональное самоопределение как средство социализации и адаптации учащихся в современных условиях»</vt:lpstr>
      <vt:lpstr>Слайд 2</vt:lpstr>
      <vt:lpstr>Содержание профориентационной работы в школе обуславливается задачами профориентации:</vt:lpstr>
      <vt:lpstr>Профинформирование и профпросвещение</vt:lpstr>
      <vt:lpstr>Профконсультирование</vt:lpstr>
      <vt:lpstr>Слайд 6</vt:lpstr>
      <vt:lpstr>ЧТОБЫ ПРАВИЛЬНО ВЫБРАТЬ СЕБЕ ПРОФЕССИЮ, НЕОБХОДИМО СОРЕНТИРОВАТЬСЯ В ТРЕХ ВЕЩАХ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«Профессиональное самоопределение как средство социализации и адаптации учащихся в современных условиях»</dc:title>
  <dc:creator>User</dc:creator>
  <cp:lastModifiedBy>User</cp:lastModifiedBy>
  <cp:revision>5</cp:revision>
  <dcterms:created xsi:type="dcterms:W3CDTF">2017-03-29T10:36:56Z</dcterms:created>
  <dcterms:modified xsi:type="dcterms:W3CDTF">2017-03-29T11:20:44Z</dcterms:modified>
</cp:coreProperties>
</file>