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72" r:id="rId3"/>
    <p:sldId id="273" r:id="rId4"/>
    <p:sldId id="274" r:id="rId5"/>
    <p:sldId id="275" r:id="rId6"/>
    <p:sldId id="287" r:id="rId7"/>
    <p:sldId id="288" r:id="rId8"/>
    <p:sldId id="257" r:id="rId9"/>
    <p:sldId id="276" r:id="rId10"/>
    <p:sldId id="277" r:id="rId11"/>
    <p:sldId id="278" r:id="rId12"/>
    <p:sldId id="279" r:id="rId13"/>
    <p:sldId id="286" r:id="rId14"/>
    <p:sldId id="282" r:id="rId15"/>
    <p:sldId id="259" r:id="rId16"/>
    <p:sldId id="281" r:id="rId17"/>
    <p:sldId id="285" r:id="rId18"/>
    <p:sldId id="284" r:id="rId19"/>
    <p:sldId id="265" r:id="rId20"/>
    <p:sldId id="266" r:id="rId21"/>
    <p:sldId id="269" r:id="rId22"/>
    <p:sldId id="270" r:id="rId23"/>
    <p:sldId id="27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99"/>
    <a:srgbClr val="000000"/>
    <a:srgbClr val="FF0000"/>
    <a:srgbClr val="6600CC"/>
    <a:srgbClr val="FF9999"/>
    <a:srgbClr val="FFFF00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317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175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83E8F4-45BA-43B4-88B6-1E6068BB9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C4915-2383-41A2-AA67-16B5D6F8B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B8FDD-5096-4905-9648-71302FCE1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40FDC-6385-419E-9849-5B73BAFA8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C90B2-91F1-444C-8134-2EF3BF739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B0874-DD8C-4766-BC81-559515E36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9347F-A7AA-4FE6-B641-5A5D34690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72194-EFE9-4DE0-9A3B-3A132D2D9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5D1B4-1ACA-47CC-B92E-86287B616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33D34-AA97-48AE-A7A4-F7C00507D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84FFF-1D42-4EDA-B41E-7B61313B8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072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072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072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072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072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072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073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4E9D05AB-9909-4ADC-9C54-B0E86357B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073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3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2%D0%B0%D1%81%D0%B8%D0%BB%D0%B8%D0%B9%20%D1%82%D1%91%D1%80%D0%BA%D0%B8%D0%BD%20%D0%B8%D1%81%D1%82%D0%BE%D1%80%D0%B8%D1%8F%20%D1%81%D0%BE%D0%B7%D0%B4%D0%B0%D0%BD%D0%B8%D1%8F&amp;noreask=1&amp;img_url=waffen.ucoz.ru/_nw/28/01580480.jpg&amp;pos=4&amp;rpt=simage&amp;lr=25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img_url=tormashki.net/uploads/posts/2011-02/1297796699_17.jpg&amp;iorient=&amp;icolor=&amp;site=&amp;text=%D1%82%D0%B2%D0%B0%D1%80%D0%B4%D0%BE%D0%B2%D1%81%D0%BA%D0%B8%D0%B9%20%D0%BD%D0%B0%20%D0%B2%D0%BE%D0%B9%D0%BD%D0%B5&amp;wp=&amp;pos=9&amp;isize=&amp;type=&amp;recent=&amp;rpt=simage&amp;itype=&amp;nojs=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2%D0%B0%D1%81%D0%B8%D0%BB%D0%B8%D0%B9%20%D1%82%D1%91%D1%80%D0%BA%D0%B8%D0%BD%20%D0%B8%D1%81%D1%82%D0%BE%D1%80%D0%B8%D1%8F%20%D1%81%D0%BE%D0%B7%D0%B4%D0%B0%D0%BD%D0%B8%D1%8F&amp;noreask=1&amp;img_url=www.bezformata.ru/content/Images/000/004/241/image4241244.jpg&amp;pos=13&amp;rpt=simage&amp;lr=25&amp;nojs=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text=%D0%B2%D0%B0%D1%81%D0%B8%D0%BB%D0%B8%D0%B9%20%D1%82%D1%91%D1%80%D0%BA%D0%B8%D0%BD%20%D0%B8%D1%81%D1%82%D0%BE%D1%80%D0%B8%D1%8F%20%D1%81%D0%BE%D0%B7%D0%B4%D0%B0%D0%BD%D0%B8%D1%8F&amp;noreask=1&amp;img_url=img2.labirint.ru/books/57700/big.jpg&amp;pos=17&amp;rpt=simage&amp;lr=25&amp;nojs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p=1&amp;text=%D0%B2%D0%B0%D1%81%D0%B8%D0%BB%D0%B8%D0%B9%20%D1%82%D0%B5%D1%80%D0%BA%D0%B8%D0%BD&amp;noreask=1&amp;img_url=www.ozon.ru/multimedia/books_covers/1002550166.jpg&amp;pos=50&amp;rpt=simage&amp;lr=25&amp;nojs=1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2%D0%B0%D1%81%D0%B8%D0%BB%D0%B8%D0%B9%20%D1%82%D1%91%D1%80%D0%BA%D0%B8%D0%BD%20%D0%B8%D1%81%D1%82%D0%BE%D1%80%D0%B8%D1%8F%20%D1%81%D0%BE%D0%B7%D0%B4%D0%B0%D0%BD%D0%B8%D1%8F&amp;noreask=1&amp;img_url=900igr.net/datai/literatura/Tvardovskij/0012-009-1941-1945gg.jpg&amp;pos=0&amp;rpt=simage&amp;lr=25&amp;nojs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text=%D0%A2%D0%92%D0%90%D0%A0%D0%94%D0%9E%D0%92%D0%A1%D0%9A%D0%98%D0%99&amp;noreask=1&amp;img_url=img-fotki.yandex.ru/get/4101/babs71.c5/0_19817_48789187_L.jpg&amp;pos=10&amp;rpt=simage&amp;lr=25&amp;noj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539750" y="1241425"/>
            <a:ext cx="7848600" cy="440215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349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Василий</a:t>
            </a:r>
            <a:r>
              <a:rPr lang="ru-RU" sz="3600" kern="10" dirty="0">
                <a:ln w="349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Impact"/>
              </a:rPr>
              <a:t> </a:t>
            </a:r>
            <a:r>
              <a:rPr lang="ru-RU" sz="3600" kern="10" dirty="0">
                <a:ln w="349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Теркин</a:t>
            </a:r>
            <a:r>
              <a:rPr lang="ru-RU" sz="3600" kern="10" dirty="0">
                <a:ln w="349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Impact"/>
              </a:rPr>
              <a:t>  </a:t>
            </a:r>
          </a:p>
        </p:txBody>
      </p:sp>
      <p:pic>
        <p:nvPicPr>
          <p:cNvPr id="2053" name="Picture 5" descr="SP_A27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42852"/>
            <a:ext cx="228601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0" y="549275"/>
            <a:ext cx="79930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Monotype Corsiva" pitchFamily="66" charset="0"/>
              </a:rPr>
              <a:t>            </a:t>
            </a:r>
            <a:r>
              <a:rPr lang="ru-RU" sz="3600" b="1" dirty="0">
                <a:solidFill>
                  <a:srgbClr val="000066"/>
                </a:solidFill>
                <a:latin typeface="Monotype Corsiva" pitchFamily="66" charset="0"/>
              </a:rPr>
              <a:t>Александр </a:t>
            </a:r>
            <a:r>
              <a:rPr lang="ru-RU" sz="3600" b="1" dirty="0" err="1">
                <a:solidFill>
                  <a:srgbClr val="000066"/>
                </a:solidFill>
                <a:latin typeface="Monotype Corsiva" pitchFamily="66" charset="0"/>
              </a:rPr>
              <a:t>Трифонович</a:t>
            </a:r>
            <a:r>
              <a:rPr lang="ru-RU" sz="3600" b="1" dirty="0">
                <a:solidFill>
                  <a:srgbClr val="000066"/>
                </a:solidFill>
                <a:latin typeface="Monotype Corsiva" pitchFamily="66" charset="0"/>
              </a:rPr>
              <a:t> </a:t>
            </a:r>
          </a:p>
          <a:p>
            <a:r>
              <a:rPr lang="ru-RU" sz="3600" b="1" dirty="0">
                <a:solidFill>
                  <a:srgbClr val="000066"/>
                </a:solidFill>
                <a:latin typeface="Monotype Corsiva" pitchFamily="66" charset="0"/>
              </a:rPr>
              <a:t>                   Твардовский </a:t>
            </a:r>
          </a:p>
          <a:p>
            <a:r>
              <a:rPr lang="ru-RU" sz="3600" b="1" dirty="0">
                <a:solidFill>
                  <a:srgbClr val="000066"/>
                </a:solidFill>
                <a:latin typeface="Monotype Corsiva" pitchFamily="66" charset="0"/>
              </a:rPr>
              <a:t>                   (1910 – 1971)</a:t>
            </a:r>
          </a:p>
        </p:txBody>
      </p:sp>
      <p:pic>
        <p:nvPicPr>
          <p:cNvPr id="5" name="Picture 5" descr="i?id=320639031-5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4214818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112823"/>
          </a:xfrm>
        </p:spPr>
        <p:txBody>
          <a:bodyPr/>
          <a:lstStyle/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Вася Теркин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142984"/>
            <a:ext cx="8007350" cy="4953016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00CC"/>
                </a:solidFill>
              </a:rPr>
              <a:t>	Во время финской кампании было задумано литературное произведение в стихах о неунывающем солдате Васе Теркине. Как известно, герой прежних книг Твардовского (прежде всего знаменитой в советские годы поэмы "Страна </a:t>
            </a:r>
            <a:r>
              <a:rPr lang="ru-RU" sz="2800" b="1" dirty="0" err="1" smtClean="0">
                <a:solidFill>
                  <a:srgbClr val="0000CC"/>
                </a:solidFill>
              </a:rPr>
              <a:t>Муравия</a:t>
            </a:r>
            <a:r>
              <a:rPr lang="ru-RU" sz="2800" b="1" dirty="0" smtClean="0">
                <a:solidFill>
                  <a:srgbClr val="0000CC"/>
                </a:solidFill>
              </a:rPr>
              <a:t>") – крестьянин, мечтающий о счастье на родной земле, и крестьянская, деревенская тема была для Твардовского главной. </a:t>
            </a:r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041385"/>
          </a:xfrm>
        </p:spPr>
        <p:txBody>
          <a:bodyPr/>
          <a:lstStyle/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Вася Теркин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071546"/>
            <a:ext cx="8007350" cy="550072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0000CC"/>
                </a:solidFill>
              </a:rPr>
              <a:t>После завершения финской кампании Твардовский начал работу над поэмой, герой которой – Вася Теркин – был участником прошедшей войны. Предполагалось, что летом 1941(!) года поэма будет завершена.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0000CC"/>
                </a:solidFill>
              </a:rPr>
              <a:t>С началом войны Твардовский был назначен на должность "писателя" в газету "Красная Армия" Киевского военного округа и выехал на фронт. В первые, самые тяжелые, месяцы войны Твардовскому было не до поэмы: вместе с армией он прошел всю войну, самыми трудными ее дорогами выходил из окружения в 1941 году.</a:t>
            </a:r>
          </a:p>
          <a:p>
            <a:endParaRPr lang="ru-RU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385175" cy="857231"/>
          </a:xfrm>
        </p:spPr>
        <p:txBody>
          <a:bodyPr/>
          <a:lstStyle/>
          <a:p>
            <a:r>
              <a:rPr lang="ru-RU" sz="5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Василий Теркин»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416954" cy="5929354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	</a:t>
            </a:r>
            <a:r>
              <a:rPr lang="ru-RU" sz="2600" b="1" dirty="0" smtClean="0">
                <a:solidFill>
                  <a:srgbClr val="0000CC"/>
                </a:solidFill>
              </a:rPr>
              <a:t>К мысли о "Теркине" поэт вернулся в июне 1942 года, только это была уже поэма о новой войне и, по сути, о новом герое – прежде балагуре и весельчаке. Это был не "Вася Теркин", а "Василий Теркин". Сменилось имя, сменилась концепция героя: ничего не осталось теперь от квадратного подбородка, автор сосредоточился на характере Теркина, на его фронтовой (и не только фронтовой) философии, на его роли в судьбах других людей – персонажей поэмы. Новое название поэмы было объявлено в творческом отчете Твардовского 22 июня 1942 года – "Василий Теркин". </a:t>
            </a:r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44475"/>
            <a:ext cx="2686040" cy="361315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42852"/>
            <a:ext cx="5559434" cy="6572296"/>
          </a:xfrm>
        </p:spPr>
        <p:txBody>
          <a:bodyPr/>
          <a:lstStyle/>
          <a:p>
            <a:r>
              <a:rPr lang="ru-RU" sz="1900" b="1" dirty="0" smtClean="0">
                <a:solidFill>
                  <a:srgbClr val="0000CC"/>
                </a:solidFill>
              </a:rPr>
              <a:t>Поэма создавалась в течение всей войны, сочетая в себе несочетающиеся качества: оперативность, едва ли не </a:t>
            </a:r>
            <a:r>
              <a:rPr lang="ru-RU" sz="1900" b="1" dirty="0" err="1" smtClean="0">
                <a:solidFill>
                  <a:srgbClr val="0000CC"/>
                </a:solidFill>
              </a:rPr>
              <a:t>газетность</a:t>
            </a:r>
            <a:r>
              <a:rPr lang="ru-RU" sz="1900" b="1" dirty="0" smtClean="0">
                <a:solidFill>
                  <a:srgbClr val="0000CC"/>
                </a:solidFill>
              </a:rPr>
              <a:t>, и в то же время высочайшую художественность. Первые главы были появились летом 1942 года, после тяжелого и длительного (казалось, бесконечного) отступления наших войск к Волге и Северному Кавказу, в тяжелейшее, непредсказуемое для дальнейшего хода войны время. Все были охвачены тревогой: что дальше; удастся ли остановить немцев? Вряд ли тогда было "до литературы", "до поэзии". Но было в книге Твардовского то, что нашло отклик практически у каждого. Поэма сразу же стала знаменитой (задолго до своего завершения), газеты с главами поэмы, как свидетельствуют очевидцы, с нетерпением ожидались читателями, передавались из рук в руки. </a:t>
            </a:r>
            <a:endParaRPr lang="ru-RU" sz="1900" dirty="0"/>
          </a:p>
        </p:txBody>
      </p:sp>
      <p:pic>
        <p:nvPicPr>
          <p:cNvPr id="5" name="Picture 13" descr="i?id=506404852-4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2971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969947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ПЕРВАЯ ГЛАВА «НА ПРИВАЛЕ»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214422"/>
            <a:ext cx="8007350" cy="542928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Первое знакомство читателя с героем происходит «в начале главы» на привале, тогда Теркин – участник финской войны «из запаса», рядовой прибывает на фронт «(в строй с июня, в бой с июля, снова Теркин на войне)». Уже в этой главе читатель довольно близко узнает героя: он общительный и жизнерадостный человек, бывалый опытный солдат, хороший рассказчик, по определению товарищей по полку «свой».</a:t>
            </a:r>
            <a:endParaRPr lang="ru-RU" sz="2800" dirty="0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39750" y="260350"/>
            <a:ext cx="8158163" cy="638336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   </a:t>
            </a: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Главная черта характера Василия Теркина состоит в том, что он чувствует себя неотъемлемым от советского народа и не представляет свою судьбу в отрыве от него. Даже рассказывая о своем личном участии, он выражает это словами, которые не могут относиться к одному человеку, лишь к массе людей</a:t>
            </a:r>
            <a: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.</a:t>
            </a: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И не раз в пути привычном,</a:t>
            </a: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 дорог, в пыли колонн, </a:t>
            </a: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Был рассеян я частично,</a:t>
            </a: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 частично истреблен…</a:t>
            </a: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Но, однако, </a:t>
            </a:r>
          </a:p>
          <a:p>
            <a:pPr algn="ctr" eaLnBrk="1" hangingPunct="1"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Жив вояка…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041385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ВТОРАЯ ГЛАВА «ПЕРЕД БОЕМ»</a:t>
            </a:r>
            <a:endParaRPr lang="ru-RU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142984"/>
            <a:ext cx="8007350" cy="5572164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800" b="1" dirty="0" smtClean="0">
                <a:solidFill>
                  <a:srgbClr val="0000CC"/>
                </a:solidFill>
                <a:cs typeface="Times New Roman" pitchFamily="18" charset="0"/>
              </a:rPr>
              <a:t>	Она раскрывает еще одну существенную черту героя – его сознательность. В этой главе говорится о первом, очень тяжелом для нас этапе войны, когда наша армия вынуждена была отступать. Теркину с товарищами пришлось выходить из окружения.</a:t>
            </a:r>
          </a:p>
          <a:p>
            <a:pPr algn="just" eaLnBrk="1" hangingPunct="1">
              <a:buFontTx/>
              <a:buNone/>
            </a:pPr>
            <a:r>
              <a:rPr lang="ru-RU" sz="2800" b="1" dirty="0" smtClean="0">
                <a:solidFill>
                  <a:srgbClr val="0000CC"/>
                </a:solidFill>
                <a:cs typeface="Times New Roman" pitchFamily="18" charset="0"/>
              </a:rPr>
              <a:t>    «Я ж, как более идейный, был там как бы политрук», – рассказывает Теркин. Он понимает временный характер отступления, вселяет в бойцов бодрость и уверенность в нашей победе.</a:t>
            </a:r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68432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Не взорвемся, так прорвемся,</a:t>
            </a:r>
            <a:b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Будем живы – не помрем.</a:t>
            </a:r>
            <a:b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Срок придет, назад вернемся,</a:t>
            </a:r>
            <a:b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Что отдали – все вернем. </a:t>
            </a:r>
            <a:r>
              <a:rPr lang="ru-RU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928802"/>
            <a:ext cx="8274078" cy="471490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0000CC"/>
                </a:solidFill>
              </a:rPr>
              <a:t>	</a:t>
            </a:r>
            <a:r>
              <a:rPr lang="ru-RU" sz="2700" b="1" dirty="0" smtClean="0">
                <a:solidFill>
                  <a:srgbClr val="0000CC"/>
                </a:solidFill>
              </a:rPr>
              <a:t>А.Твардовский рисует в поэме последовательно развивающиеся картины военной жизни («На привале», «Перед боем», «Переправа», и др.), что даёт ему возможность полнее раскрыть внутренний мир героя произведения.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700" b="1" dirty="0" smtClean="0">
                <a:solidFill>
                  <a:srgbClr val="0000CC"/>
                </a:solidFill>
              </a:rPr>
              <a:t>	В последующих главах мы видим Теркина в различных ситуациях, его психологическая характеристика еще более углубляется. Он отважен и вынослив, скромен, стоек в рукопашном бою, находчив и смел, весел в часы отдыха.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3357586" cy="52562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0"/>
            <a:ext cx="5857916" cy="664371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00CC"/>
                </a:solidFill>
              </a:rPr>
              <a:t>	</a:t>
            </a:r>
            <a:r>
              <a:rPr lang="ru-RU" sz="2700" b="1" dirty="0" smtClean="0">
                <a:solidFill>
                  <a:srgbClr val="0000CC"/>
                </a:solidFill>
              </a:rPr>
              <a:t>Так, шаг за шагом поэт  знакомит читателя с героем поэмы – рядовым солдатом Василием Теркиным. В рассказах Теркина много веселых шуток, присказок, прибауток. Но он не просто весельчак и балагур. Это человек глубокой души, с глубокими мыслями, с серьезными чувствами и переживаниями. Это тот «святой и грешный чудо – человек», который выстоял и победил в одной из величайших войн.</a:t>
            </a:r>
            <a:endParaRPr lang="ru-RU" sz="2700" dirty="0"/>
          </a:p>
        </p:txBody>
      </p:sp>
      <p:pic>
        <p:nvPicPr>
          <p:cNvPr id="4" name="Picture 9" descr="i?id=133960820-6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357298"/>
            <a:ext cx="335758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404813"/>
            <a:ext cx="8147050" cy="5721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  		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«Читая «Василия Теркина» сначала и до конца, я видел прежде самого себя, своих близких боевых товарищей, всю нашу семью во всем своем поистине правдивом облике» ,- так писал Твардовскому один из рядовых бойцов.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 	В образе Теркина раскрываются глубокие национальные традиции русского народа.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 Он «не иной какой,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		не энский,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безымянный корешок». </a:t>
            </a:r>
          </a:p>
        </p:txBody>
      </p:sp>
      <p:pic>
        <p:nvPicPr>
          <p:cNvPr id="3" name="Picture 5" descr="i?id=380296358-4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643314"/>
            <a:ext cx="207170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112823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ТВОРЧЕСКИЙ ПУТЬ А.Т.ТВАРДОВСКОГО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8202640" cy="557216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Родился А.Т.Твардовский в деревне Загорье Смоленской губернии в многодетной семье кузнеца. В 1930-е годы во время коллективизации семья была раскулачена и сослана на Север.        Трифон </a:t>
            </a:r>
            <a:r>
              <a:rPr lang="ru-RU" sz="2800" b="1" dirty="0" err="1" smtClean="0">
                <a:solidFill>
                  <a:srgbClr val="0000CC"/>
                </a:solidFill>
              </a:rPr>
              <a:t>Гордеевич</a:t>
            </a:r>
            <a:r>
              <a:rPr lang="ru-RU" sz="2800" b="1" dirty="0" smtClean="0">
                <a:solidFill>
                  <a:srgbClr val="0000CC"/>
                </a:solidFill>
              </a:rPr>
              <a:t>, отец Александра, был грамотным, начитанным человеком. Позже поэт вспоминал, что зимними вечерами в их семье часто читали А.С.Пушкина, М.Ю.Лермонтова, Н.В.Гоголя, С.И.Никитина, Н.А.Некрасова.                                             Первые публикации </a:t>
            </a:r>
            <a:r>
              <a:rPr lang="ru-RU" sz="2800" b="1" dirty="0" smtClean="0">
                <a:solidFill>
                  <a:srgbClr val="0000CC"/>
                </a:solidFill>
              </a:rPr>
              <a:t> появились </a:t>
            </a:r>
            <a:r>
              <a:rPr lang="ru-RU" sz="2800" b="1" dirty="0" smtClean="0">
                <a:solidFill>
                  <a:srgbClr val="0000CC"/>
                </a:solidFill>
              </a:rPr>
              <a:t>в 1924 году в смоленских газетах.</a:t>
            </a:r>
            <a:endParaRPr lang="ru-RU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60350"/>
            <a:ext cx="8462992" cy="63833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В Теркине очень развито чувство национального самосознания. И именно поэтому он так легко находит общий язык со старым русским солдатом – участником </a:t>
            </a:r>
            <a:r>
              <a:rPr lang="en-US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мировой войны (глава «Два солдата»). Теркин с любовью и уважением относится к прошлому своей родины и ее воинским традициям.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Сама поэма несет в себе лучшие фольклорные традиции. Солдат в ней бывалый человек обаятельный, дельный и сметливый, способный сварить щи из топора.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Лирическое и эпическое тесно переплетено в поэме Твардовского «Василий Теркин».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14291"/>
            <a:ext cx="8516938" cy="602299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  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Личность в понимании поэта – это средоточие многообразных связей с людьми, с народом. Она вбирает в себя опыт поколений и сверстников.  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	Я счастлив тем, что я оттуда,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	Из той зимы, из той избы.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	И счастлив тем, что я не чудо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		Особой, избранной судьбы</a:t>
            </a:r>
            <a:endParaRPr lang="ru-RU" sz="4400" b="1" dirty="0" smtClean="0"/>
          </a:p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Теркин обладает присутствием духа, достоинством, не теряет чувство юмора. Ему все сподручно, везде удобно, он всем нужен, всеми любим. В каждом деле он мастак, умелец: он может развести пилу, сыграть на гармони, сложить печь, построить дом, починить часы, а на войне он также проявляет все свои таланты и смекалку.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549275"/>
            <a:ext cx="5889638" cy="5951559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/>
              <a:t>   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 литературе о войне трудно отыскать образ, равный Василию Теркину. Он не уклоняется от схваток, не щадит в них себя, он чувствует ответственность «за Россию, за народ и за все не свете», но знает боец и цену своей единственной жизни. Слепой стихии смерти  он противопоставляет собственную зрячесть, здравый смысл, житейский и бытовой опыт, мудрость крестьянина и солдата</a:t>
            </a:r>
            <a:r>
              <a:rPr lang="ru-RU" sz="3600" b="1" dirty="0" smtClean="0">
                <a:latin typeface="Monotype Corsiva" pitchFamily="66" charset="0"/>
              </a:rPr>
              <a:t>. </a:t>
            </a:r>
          </a:p>
        </p:txBody>
      </p:sp>
      <p:pic>
        <p:nvPicPr>
          <p:cNvPr id="3" name="Picture 5" descr="i?id=495521503-0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285860"/>
            <a:ext cx="2362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357167"/>
            <a:ext cx="8445500" cy="6286544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dirty="0" smtClean="0"/>
              <a:t>   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Оптимизм и нравственное здоровье Теркина – от сознанья правоты, чувства реальности, долга перед людьми, перед родной землей, всеми поколениями, соотечественниками.    Это «Русский чудо – человек,   национальный тип».</a:t>
            </a:r>
            <a:r>
              <a:rPr lang="ru-RU" sz="2800" dirty="0" smtClean="0">
                <a:solidFill>
                  <a:srgbClr val="FF3300"/>
                </a:solidFill>
              </a:rPr>
              <a:t> </a:t>
            </a:r>
          </a:p>
          <a:p>
            <a:pPr algn="just" eaLnBrk="1" hangingPunct="1">
              <a:buFontTx/>
              <a:buNone/>
            </a:pP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Поэма не имеет сюжетного, событийного завершения: с главным героем, Василием Теркиным, мы расстаемся незадолго до конца войны, когда враг был изгнан с родной земли. Но и после прочтения поэмы образ Василия Теркина продолжает жить в      нашем сознании, подспудно хранится в памяти как образ близкого человека.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00" decel="100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969947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ТВОРЧЕСКИЙ ПУТЬ А.Т.ТВАРДОВСКОГО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74078" cy="564360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В 1932 году А.Твардовский поступил в Смоленский педагогический институт и одновременно ездил в колхозы в качестве корреспондента. Первые опыты были неудачными (публицистичность и злободневность ранних стихов были продиктованы его пониманием роли поэта и поэзии в жизни общества), но сыграли свою роль в формировании поэтического таланта.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Первые поэтические опыты посвящены  родной Смоленщине, простым сельским труженикам («Родное»,  «Смоленщина» …)</a:t>
            </a:r>
            <a:endParaRPr lang="ru-RU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827071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ТВОРЧЕСКИЙ ПУТЬ А.Т.ТВАРДОВСКОГО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416954" cy="585791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1936 год – поэма «Страна </a:t>
            </a:r>
            <a:r>
              <a:rPr lang="ru-RU" sz="2800" b="1" dirty="0" err="1" smtClean="0">
                <a:solidFill>
                  <a:srgbClr val="0000CC"/>
                </a:solidFill>
              </a:rPr>
              <a:t>Муравия</a:t>
            </a:r>
            <a:r>
              <a:rPr lang="ru-RU" sz="2800" b="1" dirty="0" smtClean="0">
                <a:solidFill>
                  <a:srgbClr val="0000CC"/>
                </a:solidFill>
              </a:rPr>
              <a:t>» (Государственная премия СССР,1941г).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1930-е годы – стихи о матери, в которых наиболее полно проявилось лирическое «я» поэта. («Не стареет твоя красота…», « И первый шум листвы еще неполной…»). Память становится одним ключевых мотивов.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Понимание «малая родина» – в этом дар поэта.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1936-1939гг – филологический факультет Московского института истории, философии и литературы.</a:t>
            </a:r>
            <a:endParaRPr lang="ru-RU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3"/>
            <a:ext cx="8385175" cy="928693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ТВОРЧЕСКИЙ ПУТЬ А.Т.ТВАРДОВСКОГО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488392" cy="585791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1939-1940 гг. – участие в качестве корреспондента в финской кампании – цикл стихов «В снегах Финляндии», проза «С Карельского перешейка». 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Во время Великой Отечественной войны – специальный корреспондент фронтовой печати (очерки, стихи, песни).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Мотив памяти – это нить, которая связывает человека с историей, с отчим домом, с жизнью. Образ мирной, довоенной жизни сменялся описанием военных событий – тем самым подчеркивая противоестественность происходящего</a:t>
            </a:r>
            <a:endParaRPr lang="ru-RU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684195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ТВОРЧЕСКИЙ ПУТЬ А.Т.ТВАРДОВСКОГО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345516" cy="614366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	</a:t>
            </a:r>
            <a:r>
              <a:rPr lang="ru-RU" sz="2400" b="1" dirty="0" smtClean="0">
                <a:solidFill>
                  <a:srgbClr val="0000CC"/>
                </a:solidFill>
              </a:rPr>
              <a:t>Война часто становилась основной темой и послевоенного творчества А.Твардовского: поэма «Дом у дороги» (1946), стихи «Я убит подо Ржевом», «Жестокая память».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CC"/>
                </a:solidFill>
              </a:rPr>
              <a:t>	</a:t>
            </a:r>
            <a:r>
              <a:rPr lang="ru-RU" sz="2400" b="1" dirty="0" smtClean="0">
                <a:solidFill>
                  <a:srgbClr val="0000CC"/>
                </a:solidFill>
              </a:rPr>
              <a:t>1950-1960гг. – поэма «За далью – даль» повествует о сложном историческом пути родины и народа, о внутреннем мире человека ХХ века.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CC"/>
                </a:solidFill>
              </a:rPr>
              <a:t>	</a:t>
            </a:r>
            <a:r>
              <a:rPr lang="ru-RU" sz="2400" b="1" dirty="0" smtClean="0">
                <a:solidFill>
                  <a:srgbClr val="0000CC"/>
                </a:solidFill>
              </a:rPr>
              <a:t>А.Твардовский в 1950- 1954, 1958 - 1970гг. был главным редактором журнала «Новый мир», вокруг которого группировались литературные силы, стремившиеся к честному, а потому нелицеприятному для власть имущих изображению советской действительности.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CC"/>
                </a:solidFill>
              </a:rPr>
              <a:t>	</a:t>
            </a:r>
            <a:r>
              <a:rPr lang="ru-RU" sz="2400" b="1" dirty="0" smtClean="0">
                <a:solidFill>
                  <a:srgbClr val="0000CC"/>
                </a:solidFill>
              </a:rPr>
              <a:t>1966- 1969гг. – поэма «По праву памяти», это лирико-философское размышление , народная точка зрения на трагические события прошлого.</a:t>
            </a:r>
            <a:endParaRPr lang="ru-RU" sz="24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85175" cy="642919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 убит подо Ржевом</a:t>
            </a:r>
            <a:endParaRPr lang="ru-RU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57224" y="571480"/>
            <a:ext cx="3927475" cy="6143668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1800" b="1" dirty="0" smtClean="0">
                <a:solidFill>
                  <a:srgbClr val="0000CC"/>
                </a:solidFill>
              </a:rPr>
              <a:t>Я </a:t>
            </a:r>
            <a:r>
              <a:rPr lang="ru-RU" sz="1800" b="1" dirty="0" smtClean="0">
                <a:solidFill>
                  <a:srgbClr val="0000CC"/>
                </a:solidFill>
              </a:rPr>
              <a:t>убит подо Ржевом,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В безымянном болоте,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В пятой роте,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На левом,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При жестоком налете.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00CC"/>
                </a:solidFill>
              </a:rPr>
              <a:t>	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00CC"/>
                </a:solidFill>
              </a:rPr>
              <a:t>	</a:t>
            </a:r>
            <a:r>
              <a:rPr lang="ru-RU" sz="1800" b="1" dirty="0" smtClean="0">
                <a:solidFill>
                  <a:srgbClr val="0000CC"/>
                </a:solidFill>
              </a:rPr>
              <a:t>Я </a:t>
            </a:r>
            <a:r>
              <a:rPr lang="ru-RU" sz="1800" b="1" dirty="0" smtClean="0">
                <a:solidFill>
                  <a:srgbClr val="0000CC"/>
                </a:solidFill>
              </a:rPr>
              <a:t>не слышал разрыва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И не видел той вспышки, —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Точно в пропасть с обрыва — 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И ни дна, ни </a:t>
            </a:r>
            <a:r>
              <a:rPr lang="ru-RU" sz="1800" b="1" dirty="0" smtClean="0">
                <a:solidFill>
                  <a:srgbClr val="0000CC"/>
                </a:solidFill>
              </a:rPr>
              <a:t>покрышки…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00CC"/>
                </a:solidFill>
              </a:rPr>
              <a:t>	Летом горького года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Я убит. Для меня —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Ни известий, ни сводок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После этого </a:t>
            </a:r>
            <a:r>
              <a:rPr lang="ru-RU" sz="1800" b="1" dirty="0" smtClean="0">
                <a:solidFill>
                  <a:srgbClr val="0000CC"/>
                </a:solidFill>
              </a:rPr>
              <a:t>дня.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00CC"/>
                </a:solidFill>
              </a:rPr>
              <a:t>	</a:t>
            </a:r>
            <a:r>
              <a:rPr lang="ru-RU" sz="1800" b="1" dirty="0" smtClean="0">
                <a:solidFill>
                  <a:srgbClr val="0000CC"/>
                </a:solidFill>
              </a:rPr>
              <a:t>…</a:t>
            </a:r>
            <a:endParaRPr lang="ru-RU" sz="1800" b="1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00CC"/>
                </a:solidFill>
              </a:rPr>
              <a:t> 	И </a:t>
            </a:r>
            <a:r>
              <a:rPr lang="ru-RU" sz="1800" b="1" dirty="0" smtClean="0">
                <a:solidFill>
                  <a:srgbClr val="0000CC"/>
                </a:solidFill>
              </a:rPr>
              <a:t>у мертвых, безгласных,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Есть отрада одна: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Мы за родину пали,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Но она —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Спасена.</a:t>
            </a:r>
          </a:p>
          <a:p>
            <a:pPr>
              <a:buNone/>
            </a:pPr>
            <a:endParaRPr lang="ru-RU" sz="2000" dirty="0">
              <a:solidFill>
                <a:srgbClr val="0000CC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918075" y="571480"/>
            <a:ext cx="3927475" cy="607223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0000CC"/>
                </a:solidFill>
              </a:rPr>
              <a:t>	</a:t>
            </a:r>
            <a:r>
              <a:rPr lang="ru-RU" sz="1800" b="1" dirty="0" smtClean="0">
                <a:solidFill>
                  <a:srgbClr val="0000CC"/>
                </a:solidFill>
              </a:rPr>
              <a:t>Наши </a:t>
            </a:r>
            <a:r>
              <a:rPr lang="ru-RU" sz="1800" b="1" dirty="0" smtClean="0">
                <a:solidFill>
                  <a:srgbClr val="0000CC"/>
                </a:solidFill>
              </a:rPr>
              <a:t>очи померкли,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Пламень сердца погас.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На земле на проверке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Выкликают не нас</a:t>
            </a:r>
            <a:r>
              <a:rPr lang="ru-RU" sz="1800" b="1" dirty="0" smtClean="0">
                <a:solidFill>
                  <a:srgbClr val="0000CC"/>
                </a:solidFill>
              </a:rPr>
              <a:t>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00CC"/>
                </a:solidFill>
              </a:rPr>
              <a:t>	…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00CC"/>
                </a:solidFill>
              </a:rPr>
              <a:t>	Завещаю </a:t>
            </a:r>
            <a:r>
              <a:rPr lang="ru-RU" sz="1800" b="1" dirty="0" smtClean="0">
                <a:solidFill>
                  <a:srgbClr val="0000CC"/>
                </a:solidFill>
              </a:rPr>
              <a:t>в той жизни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Вам счастливыми быть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И родимой отчизне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С честью дальше служить</a:t>
            </a:r>
            <a:r>
              <a:rPr lang="ru-RU" sz="1800" b="1" dirty="0" smtClean="0">
                <a:solidFill>
                  <a:srgbClr val="0000CC"/>
                </a:solidFill>
              </a:rPr>
              <a:t>.</a:t>
            </a:r>
          </a:p>
          <a:p>
            <a:pPr>
              <a:buNone/>
            </a:pPr>
            <a:endParaRPr lang="ru-RU" sz="1800" b="1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00CC"/>
                </a:solidFill>
              </a:rPr>
              <a:t>	Горевать </a:t>
            </a:r>
            <a:r>
              <a:rPr lang="ru-RU" sz="1800" b="1" dirty="0" smtClean="0">
                <a:solidFill>
                  <a:srgbClr val="0000CC"/>
                </a:solidFill>
              </a:rPr>
              <a:t>— горделиво,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Не клонясь головой.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Ликовать — не хвастливо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В час победы самой</a:t>
            </a:r>
            <a:r>
              <a:rPr lang="ru-RU" sz="1800" b="1" dirty="0" smtClean="0">
                <a:solidFill>
                  <a:srgbClr val="0000CC"/>
                </a:solidFill>
              </a:rPr>
              <a:t>.</a:t>
            </a:r>
          </a:p>
          <a:p>
            <a:pPr>
              <a:buNone/>
            </a:pPr>
            <a:endParaRPr lang="ru-RU" sz="1800" b="1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00CC"/>
                </a:solidFill>
              </a:rPr>
              <a:t>	И </a:t>
            </a:r>
            <a:r>
              <a:rPr lang="ru-RU" sz="1800" b="1" dirty="0" smtClean="0">
                <a:solidFill>
                  <a:srgbClr val="0000CC"/>
                </a:solidFill>
              </a:rPr>
              <a:t>беречь ее свято,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Братья, — счастье свое, —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В память воина-брата,</a:t>
            </a:r>
            <a:br>
              <a:rPr lang="ru-RU" sz="1800" b="1" dirty="0" smtClean="0">
                <a:solidFill>
                  <a:srgbClr val="0000CC"/>
                </a:solidFill>
              </a:rPr>
            </a:br>
            <a:r>
              <a:rPr lang="ru-RU" sz="1800" b="1" dirty="0" smtClean="0">
                <a:solidFill>
                  <a:srgbClr val="0000CC"/>
                </a:solidFill>
              </a:rPr>
              <a:t>Что погиб за нее.</a:t>
            </a:r>
          </a:p>
          <a:p>
            <a:pPr>
              <a:buNone/>
            </a:pPr>
            <a:endParaRPr lang="ru-RU" sz="1800" b="1" dirty="0" smtClean="0">
              <a:solidFill>
                <a:srgbClr val="0000CC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1189038" y="0"/>
            <a:ext cx="8218488" cy="2016125"/>
          </a:xfrm>
        </p:spPr>
        <p:txBody>
          <a:bodyPr/>
          <a:lstStyle/>
          <a:p>
            <a:pPr algn="ctr" eaLnBrk="1" hangingPunct="1"/>
            <a:r>
              <a:rPr lang="ru-RU" sz="6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4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Василий Теркин»</a:t>
            </a:r>
            <a:br>
              <a:rPr lang="ru-RU" sz="4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(1941-1945)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708275"/>
            <a:ext cx="8229600" cy="3721121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dirty="0" smtClean="0"/>
              <a:t>   </a:t>
            </a:r>
            <a:r>
              <a:rPr lang="ru-RU" sz="2800" b="1" dirty="0" smtClean="0">
                <a:solidFill>
                  <a:srgbClr val="0000CC"/>
                </a:solidFill>
              </a:rPr>
              <a:t>«Василий Теркин» – это книга </a:t>
            </a:r>
          </a:p>
          <a:p>
            <a:pPr algn="just" eaLnBrk="1" hangingPunct="1">
              <a:buNone/>
            </a:pPr>
            <a:r>
              <a:rPr lang="ru-RU" sz="2800" b="1" dirty="0" smtClean="0">
                <a:solidFill>
                  <a:srgbClr val="0000CC"/>
                </a:solidFill>
              </a:rPr>
              <a:t>   «про бойца». Её герой рядовой солдат нашей армии, простой советский человек. Любимый многими литературный герой военных лет, он появился во фронтовой печати еще до Великой Отечественной – в 1939–1940 годах, во время войны с Финляндией </a:t>
            </a:r>
          </a:p>
          <a:p>
            <a:pPr algn="just" eaLnBrk="1" hangingPunct="1">
              <a:buFontTx/>
              <a:buNone/>
            </a:pPr>
            <a:endParaRPr lang="ru-RU" b="1" dirty="0" smtClean="0">
              <a:solidFill>
                <a:srgbClr val="0000CC"/>
              </a:solidFill>
            </a:endParaRPr>
          </a:p>
        </p:txBody>
      </p:sp>
      <p:pic>
        <p:nvPicPr>
          <p:cNvPr id="5" name="Picture 11" descr="i?id=730814765-0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57166"/>
            <a:ext cx="19002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3"/>
            <a:ext cx="8385175" cy="714379"/>
          </a:xfrm>
        </p:spPr>
        <p:txBody>
          <a:bodyPr/>
          <a:lstStyle/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Вася Теркин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642918"/>
            <a:ext cx="6559566" cy="607223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00CC"/>
                </a:solidFill>
              </a:rPr>
              <a:t>	Создан он был коллективом авторов, среди которых был и Твардовский. Это был удачливый и веселый боец, всегда побеждающий врагов. Герой этот напоминал персонажей комиксов или серий карикатур: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CC"/>
                </a:solidFill>
              </a:rPr>
              <a:t>	Человек он сам собой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CC"/>
                </a:solidFill>
              </a:rPr>
              <a:t>	Необыкновенный...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CC"/>
                </a:solidFill>
              </a:rPr>
              <a:t>	 Богатырь, сажень в плечах...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CC"/>
                </a:solidFill>
              </a:rPr>
              <a:t>	 И врагов на штык берет,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CC"/>
                </a:solidFill>
              </a:rPr>
              <a:t>	 Как снопы на вилы… </a:t>
            </a:r>
          </a:p>
          <a:p>
            <a:endParaRPr lang="ru-RU" dirty="0"/>
          </a:p>
        </p:txBody>
      </p:sp>
      <p:pic>
        <p:nvPicPr>
          <p:cNvPr id="4" name="Picture 5" descr="i?id=22648880-4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14488"/>
            <a:ext cx="207170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Трава">
  <a:themeElements>
    <a:clrScheme name="Другая 3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</TotalTime>
  <Words>887</Words>
  <Application>Microsoft Office PowerPoint</Application>
  <PresentationFormat>Экран (4:3)</PresentationFormat>
  <Paragraphs>89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Трава</vt:lpstr>
      <vt:lpstr>Слайд 1</vt:lpstr>
      <vt:lpstr>ТВОРЧЕСКИЙ ПУТЬ А.Т.ТВАРДОВСКОГО</vt:lpstr>
      <vt:lpstr>ТВОРЧЕСКИЙ ПУТЬ А.Т.ТВАРДОВСКОГО</vt:lpstr>
      <vt:lpstr>ТВОРЧЕСКИЙ ПУТЬ А.Т.ТВАРДОВСКОГО</vt:lpstr>
      <vt:lpstr>ТВОРЧЕСКИЙ ПУТЬ А.Т.ТВАРДОВСКОГО</vt:lpstr>
      <vt:lpstr>ТВОРЧЕСКИЙ ПУТЬ А.Т.ТВАРДОВСКОГО</vt:lpstr>
      <vt:lpstr>Я убит подо Ржевом</vt:lpstr>
      <vt:lpstr>  «Василий Теркин» (1941-1945) </vt:lpstr>
      <vt:lpstr>Вася Теркин</vt:lpstr>
      <vt:lpstr>Вася Теркин</vt:lpstr>
      <vt:lpstr>Вася Теркин</vt:lpstr>
      <vt:lpstr> «Василий Теркин»</vt:lpstr>
      <vt:lpstr>Слайд 13</vt:lpstr>
      <vt:lpstr>ПЕРВАЯ ГЛАВА «НА ПРИВАЛЕ»</vt:lpstr>
      <vt:lpstr>Слайд 15</vt:lpstr>
      <vt:lpstr>ВТОРАЯ ГЛАВА «ПЕРЕД БОЕМ»</vt:lpstr>
      <vt:lpstr>   Не взорвемся, так прорвемся,   Будем живы – не помрем.   Срок придет, назад вернемся,   Что отдали – все вернем.  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Твардовский Василий Тёркин</dc:title>
  <dc:creator>Ученик</dc:creator>
  <dc:description>vrogdchasty.ucoz.ru</dc:description>
  <cp:lastModifiedBy>User</cp:lastModifiedBy>
  <cp:revision>29</cp:revision>
  <dcterms:created xsi:type="dcterms:W3CDTF">2009-03-17T18:42:10Z</dcterms:created>
  <dcterms:modified xsi:type="dcterms:W3CDTF">2016-04-16T12:20:08Z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000800e806000000000001024140</vt:lpwstr>
  </property>
</Properties>
</file>