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2;&#1048;&#1050;&#1058;&#1054;&#1056;&#1048;&#1071;\&#1072;&#1090;&#1090;&#1077;&#1089;&#1090;&#1072;&#1094;&#1080;&#1103;%20&#1076;&#1086;&#1082;&#1091;&#1084;&#1077;&#1085;&#1090;&#1099;%202014&#1075;\&#1087;&#1088;&#1077;&#1079;&#1077;&#1085;&#1090;&#1072;&#1094;&#1080;&#1080;\&#1084;&#1091;&#1079;&#1099;&#1082;&#1072;&#1083;&#1100;&#1085;&#1072;&#1103;%20&#1087;&#1088;&#1086;&#1075;&#1091;&#1083;&#1082;&#1072;%20&#1074;%20&#1079;&#1080;&#1084;&#1085;&#1080;&#1081;%20&#1083;&#1077;&#1089;\&#1051;&#1054;&#1046;&#1050;&#1048;%20&#1044;&#1045;&#1056;&#1045;&#1042;&#1045;&#1053;&#1057;&#1050;&#1048;&#1045;%201.avi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21336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</a:rPr>
              <a:t>Интегрированное занятие для детей 			старшей группы                            </a:t>
            </a:r>
            <a:r>
              <a:rPr lang="ru-RU" sz="3600" dirty="0" smtClean="0">
                <a:solidFill>
                  <a:srgbClr val="C00000"/>
                </a:solidFill>
              </a:rPr>
              <a:t>Тема:</a:t>
            </a:r>
            <a:r>
              <a:rPr lang="ru-RU" sz="3600" dirty="0" smtClean="0">
                <a:solidFill>
                  <a:srgbClr val="FF0000"/>
                </a:solidFill>
              </a:rPr>
              <a:t> «Знакомство с русской ложкой»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3429000"/>
            <a:ext cx="7315200" cy="22098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2"/>
                </a:solidFill>
              </a:rPr>
              <a:t>Образовательная область – </a:t>
            </a:r>
            <a:r>
              <a:rPr lang="ru-RU" dirty="0" smtClean="0">
                <a:solidFill>
                  <a:srgbClr val="FF0000"/>
                </a:solidFill>
              </a:rPr>
              <a:t>«Музыка»</a:t>
            </a:r>
          </a:p>
          <a:p>
            <a:pPr algn="l"/>
            <a:r>
              <a:rPr lang="ru-RU" dirty="0" smtClean="0">
                <a:solidFill>
                  <a:schemeClr val="accent2"/>
                </a:solidFill>
              </a:rPr>
              <a:t>Интеграция: </a:t>
            </a:r>
            <a:r>
              <a:rPr lang="ru-RU" dirty="0" smtClean="0">
                <a:solidFill>
                  <a:srgbClr val="FF0000"/>
                </a:solidFill>
              </a:rPr>
              <a:t>«Коммуникация», «Познание», «Труд»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7- </a:t>
            </a:r>
            <a:r>
              <a:rPr lang="ru-RU" sz="2400" dirty="0" smtClean="0">
                <a:solidFill>
                  <a:srgbClr val="FF0000"/>
                </a:solidFill>
              </a:rPr>
              <a:t>Рассказываю о том, что ложки любили украшать резьбой и росписью.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Picture 7" descr="narodnoe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1143000"/>
            <a:ext cx="3200400" cy="5410200"/>
          </a:xfrm>
          <a:prstGeom prst="rect">
            <a:avLst/>
          </a:prstGeom>
          <a:noFill/>
        </p:spPr>
      </p:pic>
      <p:pic>
        <p:nvPicPr>
          <p:cNvPr id="5" name="Picture 5" descr="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1295400"/>
            <a:ext cx="41910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8- </a:t>
            </a:r>
            <a:r>
              <a:rPr lang="ru-RU" sz="2400" dirty="0" smtClean="0">
                <a:solidFill>
                  <a:srgbClr val="FF0000"/>
                </a:solidFill>
              </a:rPr>
              <a:t>Рассказываю о том, что на Руси существовал день, когда рубили дерево на выделку ложек.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Picture 6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600200"/>
            <a:ext cx="768639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9- </a:t>
            </a:r>
            <a:r>
              <a:rPr lang="ru-RU" sz="2400" dirty="0" smtClean="0">
                <a:solidFill>
                  <a:srgbClr val="FF0000"/>
                </a:solidFill>
              </a:rPr>
              <a:t>Рассказываю о том, что неокрашенные ложки использовались ежедневно.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Picture 7" descr="333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1" y="1219200"/>
            <a:ext cx="4495800" cy="5181600"/>
          </a:xfrm>
          <a:prstGeom prst="rect">
            <a:avLst/>
          </a:prstGeom>
          <a:noFill/>
        </p:spPr>
      </p:pic>
      <p:pic>
        <p:nvPicPr>
          <p:cNvPr id="5" name="Picture 5" descr="w_427_1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80134">
            <a:off x="4961063" y="1133715"/>
            <a:ext cx="3949428" cy="5325617"/>
          </a:xfrm>
          <a:prstGeom prst="rect">
            <a:avLst/>
          </a:prstGeom>
          <a:noFill/>
        </p:spPr>
      </p:pic>
      <p:pic>
        <p:nvPicPr>
          <p:cNvPr id="6" name="Picture 6" descr="1288916360_135084276_3-----1288916360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414172">
            <a:off x="4653262" y="3150574"/>
            <a:ext cx="4681538" cy="1728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10- </a:t>
            </a:r>
            <a:r>
              <a:rPr lang="ru-RU" sz="2400" dirty="0" smtClean="0">
                <a:solidFill>
                  <a:srgbClr val="FF0000"/>
                </a:solidFill>
              </a:rPr>
              <a:t>Рассказываю о праздничных  расписных ложках.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spoon_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447800"/>
            <a:ext cx="73914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11- </a:t>
            </a:r>
            <a:r>
              <a:rPr lang="ru-RU" sz="2400" dirty="0" smtClean="0">
                <a:solidFill>
                  <a:srgbClr val="FF0000"/>
                </a:solidFill>
              </a:rPr>
              <a:t>Рассказываю о том, что ложки являются сувениром.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2" name="Содержимое 11" descr="IMG_945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1371600"/>
            <a:ext cx="7391400" cy="47545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12- </a:t>
            </a:r>
            <a:r>
              <a:rPr lang="ru-RU" sz="2400" dirty="0" smtClean="0">
                <a:solidFill>
                  <a:srgbClr val="FF0000"/>
                </a:solidFill>
              </a:rPr>
              <a:t>Дети смотрят видео «Ложки деревенские» муз. и сл. З.Я. </a:t>
            </a:r>
            <a:r>
              <a:rPr lang="ru-RU" sz="2400" dirty="0" err="1" smtClean="0">
                <a:solidFill>
                  <a:srgbClr val="FF0000"/>
                </a:solidFill>
              </a:rPr>
              <a:t>Роот</a:t>
            </a:r>
            <a:r>
              <a:rPr lang="ru-RU" sz="2400" dirty="0" smtClean="0">
                <a:solidFill>
                  <a:srgbClr val="FF0000"/>
                </a:solidFill>
              </a:rPr>
              <a:t>, о том, как красива русская песня в сопровождении игры на ложках.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ЛОЖКИ ДЕРЕВЕНСКИЕ 1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1600200"/>
            <a:ext cx="66294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13- </a:t>
            </a:r>
            <a:r>
              <a:rPr lang="ru-RU" sz="2400" dirty="0" smtClean="0">
                <a:solidFill>
                  <a:srgbClr val="FF0000"/>
                </a:solidFill>
              </a:rPr>
              <a:t>Раздаю ложки детям. Предлагаю их рассмотреть.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Ритмическое упражнение «Ложки»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_947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295400"/>
            <a:ext cx="7772400" cy="495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14: </a:t>
            </a:r>
            <a:r>
              <a:rPr lang="ru-RU" sz="2400" dirty="0" smtClean="0">
                <a:solidFill>
                  <a:srgbClr val="FF0000"/>
                </a:solidFill>
              </a:rPr>
              <a:t>Рассказываю о способах игры на ложках.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_947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371600"/>
            <a:ext cx="7620000" cy="47545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15- </a:t>
            </a:r>
            <a:r>
              <a:rPr lang="ru-RU" sz="2400" dirty="0" smtClean="0">
                <a:solidFill>
                  <a:srgbClr val="FF0000"/>
                </a:solidFill>
              </a:rPr>
              <a:t>Демонстрация приёма «лошадка»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_948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371600"/>
            <a:ext cx="7467600" cy="47545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16- </a:t>
            </a:r>
            <a:r>
              <a:rPr lang="ru-RU" sz="2400" dirty="0" smtClean="0">
                <a:solidFill>
                  <a:srgbClr val="FF0000"/>
                </a:solidFill>
              </a:rPr>
              <a:t>Дети исполняют приём «лошадка»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_948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295400"/>
            <a:ext cx="7696200" cy="4830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9144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Цель: </a:t>
            </a:r>
            <a:r>
              <a:rPr lang="ru-RU" sz="2400" dirty="0" smtClean="0">
                <a:solidFill>
                  <a:srgbClr val="FF0000"/>
                </a:solidFill>
              </a:rPr>
              <a:t>Познакомить с русским народным музыкальным инструментом «ложки».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8382000" cy="510540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Задачи:</a:t>
            </a: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</a:rPr>
              <a:t>Образовательная: </a:t>
            </a:r>
            <a:r>
              <a:rPr lang="ru-RU" sz="2000" dirty="0" smtClean="0">
                <a:solidFill>
                  <a:srgbClr val="FF0000"/>
                </a:solidFill>
              </a:rPr>
              <a:t>знакомство с деревянными ложками, как народным шумовым музыкальным  инструментом (история, изготовление, разнообразие деревянных ложек), разучивание приёма игры на ложках «Лошадка»</a:t>
            </a: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</a:rPr>
              <a:t>Развивающая: </a:t>
            </a:r>
            <a:r>
              <a:rPr lang="ru-RU" sz="2000" dirty="0" smtClean="0">
                <a:solidFill>
                  <a:srgbClr val="FF0000"/>
                </a:solidFill>
              </a:rPr>
              <a:t>развивать  чувство ритма; координацию речи с движением, добиваться выразительности исполнения фольклорных музыкальных произведений в сопровождении игры на ложках, познавательную активность.</a:t>
            </a: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</a:rPr>
              <a:t>Воспитательная: </a:t>
            </a:r>
            <a:r>
              <a:rPr lang="ru-RU" sz="2000" dirty="0" smtClean="0">
                <a:solidFill>
                  <a:srgbClr val="FF0000"/>
                </a:solidFill>
              </a:rPr>
              <a:t>прививать интерес и уважение к традициям русской народной музыкальной культуры.</a:t>
            </a:r>
          </a:p>
          <a:p>
            <a:pPr algn="l"/>
            <a:r>
              <a:rPr lang="ru-RU" sz="2000" dirty="0" smtClean="0">
                <a:solidFill>
                  <a:srgbClr val="C00000"/>
                </a:solidFill>
              </a:rPr>
              <a:t>Тип занятия: </a:t>
            </a:r>
            <a:r>
              <a:rPr lang="ru-RU" sz="2000" dirty="0" smtClean="0">
                <a:solidFill>
                  <a:srgbClr val="FF0000"/>
                </a:solidFill>
              </a:rPr>
              <a:t>тематическое</a:t>
            </a:r>
          </a:p>
          <a:p>
            <a:pPr algn="l"/>
            <a:r>
              <a:rPr lang="ru-RU" sz="2000" dirty="0" smtClean="0">
                <a:solidFill>
                  <a:srgbClr val="C00000"/>
                </a:solidFill>
              </a:rPr>
              <a:t>Формы работы: </a:t>
            </a:r>
            <a:r>
              <a:rPr lang="ru-RU" sz="2000" dirty="0" smtClean="0">
                <a:solidFill>
                  <a:srgbClr val="FF0000"/>
                </a:solidFill>
              </a:rPr>
              <a:t>групповая</a:t>
            </a:r>
          </a:p>
          <a:p>
            <a:pPr algn="l"/>
            <a:r>
              <a:rPr lang="ru-RU" sz="2000" dirty="0" smtClean="0">
                <a:solidFill>
                  <a:srgbClr val="C00000"/>
                </a:solidFill>
              </a:rPr>
              <a:t>Методы обучения: </a:t>
            </a:r>
            <a:r>
              <a:rPr lang="ru-RU" sz="2000" dirty="0" smtClean="0">
                <a:solidFill>
                  <a:srgbClr val="FF0000"/>
                </a:solidFill>
              </a:rPr>
              <a:t>беседа, объяснение, демонстрация, метод иллюстрации, ИКТ, игровые методы, практическая работа ( выполнение музыкально-ритмических движений, игра на ложках).</a:t>
            </a:r>
          </a:p>
          <a:p>
            <a:pPr algn="l">
              <a:buFont typeface="Wingdings" pitchFamily="2" charset="2"/>
              <a:buChar char="v"/>
            </a:pP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17- </a:t>
            </a:r>
            <a:r>
              <a:rPr lang="ru-RU" sz="2400" dirty="0" smtClean="0">
                <a:solidFill>
                  <a:srgbClr val="FF0000"/>
                </a:solidFill>
              </a:rPr>
              <a:t>Итог занятия: беседа о том, что узнали нового в городе мастеров; возвращения в детский сад, с помощью большой волшебной ложки.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MG_949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600200"/>
            <a:ext cx="7467600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47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Предварительная работа: </a:t>
            </a:r>
            <a:r>
              <a:rPr lang="ru-RU" sz="2400" dirty="0" smtClean="0">
                <a:solidFill>
                  <a:srgbClr val="FF0000"/>
                </a:solidFill>
              </a:rPr>
              <a:t>чтение и заучивание стихов на русскую народную тематику, разучивание русских народных песен, игр, музыкально-ритмических движений, танцев, обучение приёмам игры на ложках.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2667000"/>
            <a:ext cx="7696200" cy="3429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Оборудование  и материалы:</a:t>
            </a:r>
          </a:p>
          <a:p>
            <a:pPr algn="l"/>
            <a:r>
              <a:rPr lang="ru-RU" sz="2000" dirty="0" smtClean="0">
                <a:solidFill>
                  <a:srgbClr val="C00000"/>
                </a:solidFill>
              </a:rPr>
              <a:t>Использование ИКТ: </a:t>
            </a:r>
            <a:r>
              <a:rPr lang="ru-RU" sz="2000" dirty="0" smtClean="0">
                <a:solidFill>
                  <a:srgbClr val="FF0000"/>
                </a:solidFill>
              </a:rPr>
              <a:t>презентация </a:t>
            </a:r>
            <a:r>
              <a:rPr lang="en-US" sz="2000" dirty="0" smtClean="0">
                <a:solidFill>
                  <a:srgbClr val="FF0000"/>
                </a:solidFill>
              </a:rPr>
              <a:t>PowerPoint</a:t>
            </a:r>
            <a:r>
              <a:rPr lang="ru-RU" sz="2000" dirty="0" smtClean="0">
                <a:solidFill>
                  <a:srgbClr val="FF0000"/>
                </a:solidFill>
              </a:rPr>
              <a:t> «Ложки», видеоролик «Ложки деревенские» муз. сл. З.Я. </a:t>
            </a:r>
            <a:r>
              <a:rPr lang="ru-RU" sz="2000" dirty="0" err="1" smtClean="0">
                <a:solidFill>
                  <a:srgbClr val="FF0000"/>
                </a:solidFill>
              </a:rPr>
              <a:t>Роот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</a:p>
          <a:p>
            <a:pPr algn="l"/>
            <a:r>
              <a:rPr lang="ru-RU" sz="2000" dirty="0" smtClean="0">
                <a:solidFill>
                  <a:srgbClr val="C00000"/>
                </a:solidFill>
              </a:rPr>
              <a:t>Музыкальный материал:  </a:t>
            </a:r>
            <a:r>
              <a:rPr lang="ru-RU" sz="2000" dirty="0" smtClean="0">
                <a:solidFill>
                  <a:srgbClr val="FF0000"/>
                </a:solidFill>
              </a:rPr>
              <a:t>«Полянка» р.н.м., звук ложки, «Ложки деревенские» муз. ил. З.Я. </a:t>
            </a:r>
            <a:r>
              <a:rPr lang="ru-RU" sz="2000" dirty="0" err="1" smtClean="0">
                <a:solidFill>
                  <a:srgbClr val="FF0000"/>
                </a:solidFill>
              </a:rPr>
              <a:t>Роот</a:t>
            </a:r>
            <a:r>
              <a:rPr lang="ru-RU" sz="2000" dirty="0" smtClean="0">
                <a:solidFill>
                  <a:srgbClr val="FF0000"/>
                </a:solidFill>
              </a:rPr>
              <a:t>, ритмическое упражнение «Ложки», «Лошадка» муз. Н. </a:t>
            </a:r>
            <a:r>
              <a:rPr lang="ru-RU" sz="2000" dirty="0" err="1" smtClean="0">
                <a:solidFill>
                  <a:srgbClr val="FF0000"/>
                </a:solidFill>
              </a:rPr>
              <a:t>Потолковского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</a:p>
          <a:p>
            <a:pPr algn="l"/>
            <a:r>
              <a:rPr lang="ru-RU" sz="2000" dirty="0" smtClean="0">
                <a:solidFill>
                  <a:srgbClr val="C00000"/>
                </a:solidFill>
              </a:rPr>
              <a:t>Раздаточный материал, ТСО: </a:t>
            </a:r>
            <a:r>
              <a:rPr lang="ru-RU" sz="2000" dirty="0" smtClean="0">
                <a:solidFill>
                  <a:srgbClr val="FF0000"/>
                </a:solidFill>
              </a:rPr>
              <a:t> деревянные ложки, проектор, экран, компьютер.</a:t>
            </a:r>
          </a:p>
          <a:p>
            <a:pPr algn="l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1- </a:t>
            </a:r>
            <a:r>
              <a:rPr lang="ru-RU" sz="2400" dirty="0" smtClean="0">
                <a:solidFill>
                  <a:srgbClr val="FF0000"/>
                </a:solidFill>
              </a:rPr>
              <a:t>Коммуникативная игра-приветствие  для создания эмоционального настроя «Я здороваться люблю». Путешествие в город мастеров к русским народным инструментам.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IMG_943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130" y="1600200"/>
            <a:ext cx="679574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2- </a:t>
            </a:r>
            <a:r>
              <a:rPr lang="ru-RU" sz="2400" dirty="0" smtClean="0">
                <a:solidFill>
                  <a:srgbClr val="FF0000"/>
                </a:solidFill>
              </a:rPr>
              <a:t>Выполнение музыкально-ритмического движения «Шаг с носка»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_944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1600200"/>
            <a:ext cx="6979270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954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3- </a:t>
            </a:r>
            <a:r>
              <a:rPr lang="ru-RU" sz="2400" dirty="0" smtClean="0">
                <a:solidFill>
                  <a:srgbClr val="FF0000"/>
                </a:solidFill>
              </a:rPr>
              <a:t>Выполнение музыкально-ритмического движения  с изменением характера музыки «Бег с </a:t>
            </a:r>
            <a:r>
              <a:rPr lang="ru-RU" sz="2400" dirty="0" err="1" smtClean="0">
                <a:solidFill>
                  <a:srgbClr val="FF0000"/>
                </a:solidFill>
              </a:rPr>
              <a:t>захлёстом</a:t>
            </a:r>
            <a:r>
              <a:rPr lang="ru-RU" sz="2400" dirty="0" smtClean="0">
                <a:solidFill>
                  <a:srgbClr val="FF0000"/>
                </a:solidFill>
              </a:rPr>
              <a:t> назад»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_944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1676400"/>
            <a:ext cx="6979270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4- </a:t>
            </a:r>
            <a:r>
              <a:rPr lang="ru-RU" sz="2400" dirty="0" smtClean="0">
                <a:solidFill>
                  <a:srgbClr val="FF0000"/>
                </a:solidFill>
              </a:rPr>
              <a:t>Загадываю загадку про ложки.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0" name="Содержимое 9" descr="IMG_945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371600"/>
            <a:ext cx="7391400" cy="47545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5- </a:t>
            </a:r>
            <a:r>
              <a:rPr lang="ru-RU" sz="2400" dirty="0" smtClean="0">
                <a:solidFill>
                  <a:srgbClr val="FF0000"/>
                </a:solidFill>
              </a:rPr>
              <a:t>Дети слушают как звучат ложки.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_945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1447800"/>
            <a:ext cx="7239000" cy="4678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Слайд 6- </a:t>
            </a:r>
            <a:r>
              <a:rPr lang="ru-RU" sz="2400" dirty="0" smtClean="0">
                <a:solidFill>
                  <a:srgbClr val="FF0000"/>
                </a:solidFill>
              </a:rPr>
              <a:t>Рассказываю о том, с чего начинали делать ложки.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mast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371600"/>
            <a:ext cx="7181850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</TotalTime>
  <Words>475</Words>
  <Application>Microsoft Office PowerPoint</Application>
  <PresentationFormat>Экран (4:3)</PresentationFormat>
  <Paragraphs>33</Paragraphs>
  <Slides>20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Office Theme</vt:lpstr>
      <vt:lpstr>Интегрированное занятие для детей    старшей группы                            Тема: «Знакомство с русской ложкой»</vt:lpstr>
      <vt:lpstr>Цель: Познакомить с русским народным музыкальным инструментом «ложки».</vt:lpstr>
      <vt:lpstr>Предварительная работа: чтение и заучивание стихов на русскую народную тематику, разучивание русских народных песен, игр, музыкально-ритмических движений, танцев, обучение приёмам игры на ложках.</vt:lpstr>
      <vt:lpstr>Слайд 1- Коммуникативная игра-приветствие  для создания эмоционального настроя «Я здороваться люблю». Путешествие в город мастеров к русским народным инструментам.</vt:lpstr>
      <vt:lpstr>Слайд 2- Выполнение музыкально-ритмического движения «Шаг с носка»</vt:lpstr>
      <vt:lpstr>Слайд 3- Выполнение музыкально-ритмического движения  с изменением характера музыки «Бег с захлёстом назад»</vt:lpstr>
      <vt:lpstr>Слайд 4- Загадываю загадку про ложки.</vt:lpstr>
      <vt:lpstr>Слайд 5- Дети слушают как звучат ложки.</vt:lpstr>
      <vt:lpstr>Слайд 6- Рассказываю о том, с чего начинали делать ложки. </vt:lpstr>
      <vt:lpstr>Слайд 7- Рассказываю о том, что ложки любили украшать резьбой и росписью.</vt:lpstr>
      <vt:lpstr>Слайд 8- Рассказываю о том, что на Руси существовал день, когда рубили дерево на выделку ложек.</vt:lpstr>
      <vt:lpstr>Слайд 9- Рассказываю о том, что неокрашенные ложки использовались ежедневно.</vt:lpstr>
      <vt:lpstr>Слайд 10- Рассказываю о праздничных  расписных ложках.</vt:lpstr>
      <vt:lpstr>Слайд 11- Рассказываю о том, что ложки являются сувениром.</vt:lpstr>
      <vt:lpstr>Слайд 12- Дети смотрят видео «Ложки деревенские» муз. и сл. З.Я. Роот, о том, как красива русская песня в сопровождении игры на ложках.</vt:lpstr>
      <vt:lpstr>Слайд 13- Раздаю ложки детям. Предлагаю их рассмотреть. Ритмическое упражнение «Ложки»</vt:lpstr>
      <vt:lpstr>Слайд 14: Рассказываю о способах игры на ложках.</vt:lpstr>
      <vt:lpstr>Слайд 15- Демонстрация приёма «лошадка»</vt:lpstr>
      <vt:lpstr>Слайд 16- Дети исполняют приём «лошадка»</vt:lpstr>
      <vt:lpstr>Слайд 17- Итог занятия: беседа о том, что узнали нового в городе мастеров; возвращения в детский сад, с помощью большой волшебной ложки.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37</cp:revision>
  <dcterms:modified xsi:type="dcterms:W3CDTF">2019-02-26T23:11:11Z</dcterms:modified>
</cp:coreProperties>
</file>