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92" r:id="rId3"/>
    <p:sldId id="260" r:id="rId4"/>
    <p:sldId id="309" r:id="rId5"/>
    <p:sldId id="276" r:id="rId6"/>
    <p:sldId id="274" r:id="rId7"/>
    <p:sldId id="277" r:id="rId8"/>
    <p:sldId id="278" r:id="rId9"/>
    <p:sldId id="314" r:id="rId10"/>
    <p:sldId id="279" r:id="rId11"/>
    <p:sldId id="280" r:id="rId12"/>
    <p:sldId id="287" r:id="rId13"/>
    <p:sldId id="288" r:id="rId14"/>
    <p:sldId id="291" r:id="rId15"/>
    <p:sldId id="316" r:id="rId16"/>
    <p:sldId id="281" r:id="rId17"/>
    <p:sldId id="282" r:id="rId18"/>
    <p:sldId id="283" r:id="rId1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Средний стиль 2 — акцент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46520" autoAdjust="0"/>
    <p:restoredTop sz="94660"/>
  </p:normalViewPr>
  <p:slideViewPr>
    <p:cSldViewPr snapToGrid="0">
      <p:cViewPr varScale="1">
        <p:scale>
          <a:sx n="67" d="100"/>
          <a:sy n="67" d="100"/>
        </p:scale>
        <p:origin x="-108" y="-840"/>
      </p:cViewPr>
      <p:guideLst>
        <p:guide orient="horz" pos="2160"/>
        <p:guide pos="3840"/>
      </p:guideLst>
    </p:cSldViewPr>
  </p:slideViewPr>
  <p:notesTextViewPr>
    <p:cViewPr>
      <p:scale>
        <a:sx n="1" d="1"/>
        <a:sy n="1" d="1"/>
      </p:scale>
      <p:origin x="0" y="0"/>
    </p:cViewPr>
  </p:notesTextViewPr>
  <p:sorterViewPr>
    <p:cViewPr>
      <p:scale>
        <a:sx n="100" d="100"/>
        <a:sy n="100" d="100"/>
      </p:scale>
      <p:origin x="0" y="985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D8B5DB2-C498-402C-A5AD-A6A1C89FCD82}"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ru-RU"/>
        </a:p>
      </dgm:t>
    </dgm:pt>
    <dgm:pt modelId="{C925193E-0DBB-47CB-A606-7FC070F8D118}">
      <dgm:prSet phldrT="[Текст]" custT="1">
        <dgm:style>
          <a:lnRef idx="3">
            <a:schemeClr val="lt1"/>
          </a:lnRef>
          <a:fillRef idx="1">
            <a:schemeClr val="accent5"/>
          </a:fillRef>
          <a:effectRef idx="1">
            <a:schemeClr val="accent5"/>
          </a:effectRef>
          <a:fontRef idx="minor">
            <a:schemeClr val="lt1"/>
          </a:fontRef>
        </dgm:style>
      </dgm:prSet>
      <dgm:spPr/>
      <dgm:t>
        <a:bodyPr/>
        <a:lstStyle/>
        <a:p>
          <a:r>
            <a:rPr lang="ru-RU" sz="2800" b="1" dirty="0" smtClean="0">
              <a:solidFill>
                <a:schemeClr val="tx1"/>
              </a:solidFill>
              <a:latin typeface="Times New Roman" pitchFamily="18" charset="0"/>
              <a:cs typeface="Times New Roman" pitchFamily="18" charset="0"/>
            </a:rPr>
            <a:t>Речевая развивающая среда</a:t>
          </a:r>
          <a:endParaRPr lang="ru-RU" sz="2800" b="1" dirty="0">
            <a:solidFill>
              <a:schemeClr val="tx1"/>
            </a:solidFill>
            <a:latin typeface="Times New Roman" pitchFamily="18" charset="0"/>
            <a:cs typeface="Times New Roman" pitchFamily="18" charset="0"/>
          </a:endParaRPr>
        </a:p>
      </dgm:t>
    </dgm:pt>
    <dgm:pt modelId="{0905644E-D142-4204-B8E3-0A8BE8B99342}" type="parTrans" cxnId="{97C3BA60-12A8-422A-A0D0-8929125C7663}">
      <dgm:prSet/>
      <dgm:spPr/>
      <dgm:t>
        <a:bodyPr/>
        <a:lstStyle/>
        <a:p>
          <a:endParaRPr lang="ru-RU"/>
        </a:p>
      </dgm:t>
    </dgm:pt>
    <dgm:pt modelId="{A6CF47C5-1FAB-43CE-A508-87E15A582C77}" type="sibTrans" cxnId="{97C3BA60-12A8-422A-A0D0-8929125C7663}">
      <dgm:prSet/>
      <dgm:spPr/>
      <dgm:t>
        <a:bodyPr/>
        <a:lstStyle/>
        <a:p>
          <a:endParaRPr lang="ru-RU"/>
        </a:p>
      </dgm:t>
    </dgm:pt>
    <dgm:pt modelId="{6294260F-985F-423F-80FA-5714B7F8D0EC}" type="asst">
      <dgm:prSet phldrT="[Текст]" custT="1">
        <dgm:style>
          <a:lnRef idx="1">
            <a:schemeClr val="accent6"/>
          </a:lnRef>
          <a:fillRef idx="2">
            <a:schemeClr val="accent6"/>
          </a:fillRef>
          <a:effectRef idx="1">
            <a:schemeClr val="accent6"/>
          </a:effectRef>
          <a:fontRef idx="minor">
            <a:schemeClr val="dk1"/>
          </a:fontRef>
        </dgm:style>
      </dgm:prSet>
      <dgm:spPr/>
      <dgm:t>
        <a:bodyPr/>
        <a:lstStyle/>
        <a:p>
          <a:pPr algn="ctr"/>
          <a:r>
            <a:rPr lang="ru-RU" sz="2000" dirty="0" smtClean="0">
              <a:solidFill>
                <a:schemeClr val="tx1"/>
              </a:solidFill>
              <a:latin typeface="Times New Roman" pitchFamily="18" charset="0"/>
              <a:cs typeface="Times New Roman" pitchFamily="18" charset="0"/>
            </a:rPr>
            <a:t>Создает благоприятные условия для формирования речевых умений и навыков детей не только в специально оборудованном обучении, но и в самостоятельной деятельности</a:t>
          </a:r>
          <a:endParaRPr lang="ru-RU" sz="2000" dirty="0">
            <a:solidFill>
              <a:schemeClr val="tx1"/>
            </a:solidFill>
            <a:latin typeface="Times New Roman" pitchFamily="18" charset="0"/>
            <a:cs typeface="Times New Roman" pitchFamily="18" charset="0"/>
          </a:endParaRPr>
        </a:p>
      </dgm:t>
    </dgm:pt>
    <dgm:pt modelId="{B4A50D80-3A30-4C0B-89C5-1655516AF37E}" type="parTrans" cxnId="{A76ACCA2-0AE8-48FD-A5B0-038707931E5E}">
      <dgm:prSet/>
      <dgm:spPr/>
      <dgm:t>
        <a:bodyPr/>
        <a:lstStyle/>
        <a:p>
          <a:endParaRPr lang="ru-RU"/>
        </a:p>
      </dgm:t>
    </dgm:pt>
    <dgm:pt modelId="{966C9B82-5862-4A02-9B92-1CA73BDC6049}" type="sibTrans" cxnId="{A76ACCA2-0AE8-48FD-A5B0-038707931E5E}">
      <dgm:prSet/>
      <dgm:spPr/>
      <dgm:t>
        <a:bodyPr/>
        <a:lstStyle/>
        <a:p>
          <a:endParaRPr lang="ru-RU"/>
        </a:p>
      </dgm:t>
    </dgm:pt>
    <dgm:pt modelId="{DB63C23F-16C7-4F90-8D79-7C9CA81814B5}">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2000" dirty="0" smtClean="0">
              <a:solidFill>
                <a:schemeClr val="tx1"/>
              </a:solidFill>
              <a:latin typeface="Times New Roman" pitchFamily="18" charset="0"/>
              <a:cs typeface="Times New Roman" pitchFamily="18" charset="0"/>
            </a:rPr>
            <a:t>Обеспечивает высокий уровень речевой активности детей</a:t>
          </a:r>
          <a:endParaRPr lang="ru-RU" sz="2000" dirty="0">
            <a:solidFill>
              <a:schemeClr val="tx1"/>
            </a:solidFill>
            <a:latin typeface="Times New Roman" pitchFamily="18" charset="0"/>
            <a:cs typeface="Times New Roman" pitchFamily="18" charset="0"/>
          </a:endParaRPr>
        </a:p>
      </dgm:t>
    </dgm:pt>
    <dgm:pt modelId="{E5AFE488-01B9-4AE7-A7F6-8480B1270D8A}" type="parTrans" cxnId="{92666659-AFCC-44C3-9374-82A45D42D0FD}">
      <dgm:prSet/>
      <dgm:spPr/>
      <dgm:t>
        <a:bodyPr/>
        <a:lstStyle/>
        <a:p>
          <a:endParaRPr lang="ru-RU"/>
        </a:p>
      </dgm:t>
    </dgm:pt>
    <dgm:pt modelId="{2766C62C-4B26-481F-879F-81B81B86C3EA}" type="sibTrans" cxnId="{92666659-AFCC-44C3-9374-82A45D42D0FD}">
      <dgm:prSet/>
      <dgm:spPr/>
      <dgm:t>
        <a:bodyPr/>
        <a:lstStyle/>
        <a:p>
          <a:endParaRPr lang="ru-RU"/>
        </a:p>
      </dgm:t>
    </dgm:pt>
    <dgm:pt modelId="{A571741F-1FFF-4A4E-9B6D-776C7DD51C47}">
      <dgm:prSet phldrT="[Текст]" custT="1">
        <dgm:style>
          <a:lnRef idx="1">
            <a:schemeClr val="accent3"/>
          </a:lnRef>
          <a:fillRef idx="3">
            <a:schemeClr val="accent3"/>
          </a:fillRef>
          <a:effectRef idx="2">
            <a:schemeClr val="accent3"/>
          </a:effectRef>
          <a:fontRef idx="minor">
            <a:schemeClr val="lt1"/>
          </a:fontRef>
        </dgm:style>
      </dgm:prSet>
      <dgm:spPr/>
      <dgm:t>
        <a:bodyPr/>
        <a:lstStyle/>
        <a:p>
          <a:r>
            <a:rPr lang="ru-RU" sz="2000" dirty="0" smtClean="0">
              <a:solidFill>
                <a:schemeClr val="tx1"/>
              </a:solidFill>
              <a:latin typeface="Times New Roman" pitchFamily="18" charset="0"/>
              <a:cs typeface="Times New Roman" pitchFamily="18" charset="0"/>
            </a:rPr>
            <a:t>Способствует овладению детьми речевыми умениями и навыками живой разговорной речи в естественной обстановке</a:t>
          </a:r>
        </a:p>
        <a:p>
          <a:endParaRPr lang="ru-RU" sz="2000" dirty="0"/>
        </a:p>
      </dgm:t>
    </dgm:pt>
    <dgm:pt modelId="{2019DE68-BC94-4F8A-BBC9-EA5D648DE777}" type="parTrans" cxnId="{59328574-C1E5-4ACE-909E-2CE5F990C72C}">
      <dgm:prSet/>
      <dgm:spPr/>
      <dgm:t>
        <a:bodyPr/>
        <a:lstStyle/>
        <a:p>
          <a:endParaRPr lang="ru-RU"/>
        </a:p>
      </dgm:t>
    </dgm:pt>
    <dgm:pt modelId="{DDF7354B-62A0-4298-AC1B-431C475244E1}" type="sibTrans" cxnId="{59328574-C1E5-4ACE-909E-2CE5F990C72C}">
      <dgm:prSet/>
      <dgm:spPr/>
      <dgm:t>
        <a:bodyPr/>
        <a:lstStyle/>
        <a:p>
          <a:endParaRPr lang="ru-RU"/>
        </a:p>
      </dgm:t>
    </dgm:pt>
    <dgm:pt modelId="{E753FED1-5153-4BCF-BA1D-2117F12A6B87}" type="pres">
      <dgm:prSet presAssocID="{8D8B5DB2-C498-402C-A5AD-A6A1C89FCD82}" presName="cycle" presStyleCnt="0">
        <dgm:presLayoutVars>
          <dgm:chMax val="1"/>
          <dgm:dir/>
          <dgm:animLvl val="ctr"/>
          <dgm:resizeHandles val="exact"/>
        </dgm:presLayoutVars>
      </dgm:prSet>
      <dgm:spPr/>
      <dgm:t>
        <a:bodyPr/>
        <a:lstStyle/>
        <a:p>
          <a:endParaRPr lang="ru-RU"/>
        </a:p>
      </dgm:t>
    </dgm:pt>
    <dgm:pt modelId="{0ADD0D5A-F20F-44A2-850C-F45FB6675094}" type="pres">
      <dgm:prSet presAssocID="{C925193E-0DBB-47CB-A606-7FC070F8D118}" presName="centerShape" presStyleLbl="node0" presStyleIdx="0" presStyleCnt="1" custScaleX="174696" custScaleY="101970" custLinFactNeighborX="3633" custLinFactNeighborY="2458"/>
      <dgm:spPr/>
      <dgm:t>
        <a:bodyPr/>
        <a:lstStyle/>
        <a:p>
          <a:endParaRPr lang="ru-RU"/>
        </a:p>
      </dgm:t>
    </dgm:pt>
    <dgm:pt modelId="{C707AE39-B420-404D-A205-CD96CACD322E}" type="pres">
      <dgm:prSet presAssocID="{B4A50D80-3A30-4C0B-89C5-1655516AF37E}" presName="parTrans" presStyleLbl="bgSibTrans2D1" presStyleIdx="0" presStyleCnt="3" custAng="16171492" custScaleX="17922" custLinFactX="48929" custLinFactY="14125" custLinFactNeighborX="100000" custLinFactNeighborY="100000"/>
      <dgm:spPr/>
      <dgm:t>
        <a:bodyPr/>
        <a:lstStyle/>
        <a:p>
          <a:endParaRPr lang="ru-RU"/>
        </a:p>
      </dgm:t>
    </dgm:pt>
    <dgm:pt modelId="{B7DA89A7-5C44-4B61-A3AB-5E886B028867}" type="pres">
      <dgm:prSet presAssocID="{6294260F-985F-423F-80FA-5714B7F8D0EC}" presName="node" presStyleLbl="node1" presStyleIdx="0" presStyleCnt="3" custScaleX="170333" custScaleY="147087" custRadScaleRad="148621" custRadScaleInc="8380">
        <dgm:presLayoutVars>
          <dgm:bulletEnabled val="1"/>
        </dgm:presLayoutVars>
      </dgm:prSet>
      <dgm:spPr/>
      <dgm:t>
        <a:bodyPr/>
        <a:lstStyle/>
        <a:p>
          <a:endParaRPr lang="ru-RU"/>
        </a:p>
      </dgm:t>
    </dgm:pt>
    <dgm:pt modelId="{3B0D638C-DAEA-447F-89F0-8352207B0708}" type="pres">
      <dgm:prSet presAssocID="{E5AFE488-01B9-4AE7-A7F6-8480B1270D8A}" presName="parTrans" presStyleLbl="bgSibTrans2D1" presStyleIdx="1" presStyleCnt="3" custAng="8298705" custScaleX="29108" custLinFactY="68760" custLinFactNeighborX="-90692" custLinFactNeighborY="100000"/>
      <dgm:spPr/>
      <dgm:t>
        <a:bodyPr/>
        <a:lstStyle/>
        <a:p>
          <a:endParaRPr lang="ru-RU"/>
        </a:p>
      </dgm:t>
    </dgm:pt>
    <dgm:pt modelId="{92358151-2818-4F24-851D-86D6E4C07C86}" type="pres">
      <dgm:prSet presAssocID="{DB63C23F-16C7-4F90-8D79-7C9CA81814B5}" presName="node" presStyleLbl="node1" presStyleIdx="1" presStyleCnt="3" custScaleX="136905" custScaleY="113484" custRadScaleRad="105798" custRadScaleInc="3297">
        <dgm:presLayoutVars>
          <dgm:bulletEnabled val="1"/>
        </dgm:presLayoutVars>
      </dgm:prSet>
      <dgm:spPr/>
      <dgm:t>
        <a:bodyPr/>
        <a:lstStyle/>
        <a:p>
          <a:endParaRPr lang="ru-RU"/>
        </a:p>
      </dgm:t>
    </dgm:pt>
    <dgm:pt modelId="{07230E5D-941A-4B40-A607-8B762D3D5854}" type="pres">
      <dgm:prSet presAssocID="{2019DE68-BC94-4F8A-BBC9-EA5D648DE777}" presName="parTrans" presStyleLbl="bgSibTrans2D1" presStyleIdx="2" presStyleCnt="3" custAng="7638302" custFlipHor="1" custScaleX="16927" custLinFactNeighborX="-88091" custLinFactNeighborY="28049"/>
      <dgm:spPr/>
      <dgm:t>
        <a:bodyPr/>
        <a:lstStyle/>
        <a:p>
          <a:endParaRPr lang="ru-RU"/>
        </a:p>
      </dgm:t>
    </dgm:pt>
    <dgm:pt modelId="{6FE4EFC1-0B6B-483E-B0BA-00EA955364BC}" type="pres">
      <dgm:prSet presAssocID="{A571741F-1FFF-4A4E-9B6D-776C7DD51C47}" presName="node" presStyleLbl="node1" presStyleIdx="2" presStyleCnt="3" custScaleX="155229" custScaleY="146705" custRadScaleRad="161096" custRadScaleInc="4021">
        <dgm:presLayoutVars>
          <dgm:bulletEnabled val="1"/>
        </dgm:presLayoutVars>
      </dgm:prSet>
      <dgm:spPr/>
      <dgm:t>
        <a:bodyPr/>
        <a:lstStyle/>
        <a:p>
          <a:endParaRPr lang="ru-RU"/>
        </a:p>
      </dgm:t>
    </dgm:pt>
  </dgm:ptLst>
  <dgm:cxnLst>
    <dgm:cxn modelId="{CDD35408-A7A3-43A6-B79F-5EA89503FA1D}" type="presOf" srcId="{C925193E-0DBB-47CB-A606-7FC070F8D118}" destId="{0ADD0D5A-F20F-44A2-850C-F45FB6675094}" srcOrd="0" destOrd="0" presId="urn:microsoft.com/office/officeart/2005/8/layout/radial4"/>
    <dgm:cxn modelId="{92666659-AFCC-44C3-9374-82A45D42D0FD}" srcId="{C925193E-0DBB-47CB-A606-7FC070F8D118}" destId="{DB63C23F-16C7-4F90-8D79-7C9CA81814B5}" srcOrd="1" destOrd="0" parTransId="{E5AFE488-01B9-4AE7-A7F6-8480B1270D8A}" sibTransId="{2766C62C-4B26-481F-879F-81B81B86C3EA}"/>
    <dgm:cxn modelId="{90EF36EB-489E-4CAA-8830-84AC9FCD1801}" type="presOf" srcId="{2019DE68-BC94-4F8A-BBC9-EA5D648DE777}" destId="{07230E5D-941A-4B40-A607-8B762D3D5854}" srcOrd="0" destOrd="0" presId="urn:microsoft.com/office/officeart/2005/8/layout/radial4"/>
    <dgm:cxn modelId="{A5A72FE0-0D9E-442C-BBD9-DF253A9DE659}" type="presOf" srcId="{6294260F-985F-423F-80FA-5714B7F8D0EC}" destId="{B7DA89A7-5C44-4B61-A3AB-5E886B028867}" srcOrd="0" destOrd="0" presId="urn:microsoft.com/office/officeart/2005/8/layout/radial4"/>
    <dgm:cxn modelId="{3CCCAAA1-D533-467A-9C52-AEA60B334552}" type="presOf" srcId="{B4A50D80-3A30-4C0B-89C5-1655516AF37E}" destId="{C707AE39-B420-404D-A205-CD96CACD322E}" srcOrd="0" destOrd="0" presId="urn:microsoft.com/office/officeart/2005/8/layout/radial4"/>
    <dgm:cxn modelId="{D13720D8-2368-4026-97B1-23AD1AE67502}" type="presOf" srcId="{8D8B5DB2-C498-402C-A5AD-A6A1C89FCD82}" destId="{E753FED1-5153-4BCF-BA1D-2117F12A6B87}" srcOrd="0" destOrd="0" presId="urn:microsoft.com/office/officeart/2005/8/layout/radial4"/>
    <dgm:cxn modelId="{97C3BA60-12A8-422A-A0D0-8929125C7663}" srcId="{8D8B5DB2-C498-402C-A5AD-A6A1C89FCD82}" destId="{C925193E-0DBB-47CB-A606-7FC070F8D118}" srcOrd="0" destOrd="0" parTransId="{0905644E-D142-4204-B8E3-0A8BE8B99342}" sibTransId="{A6CF47C5-1FAB-43CE-A508-87E15A582C77}"/>
    <dgm:cxn modelId="{59328574-C1E5-4ACE-909E-2CE5F990C72C}" srcId="{C925193E-0DBB-47CB-A606-7FC070F8D118}" destId="{A571741F-1FFF-4A4E-9B6D-776C7DD51C47}" srcOrd="2" destOrd="0" parTransId="{2019DE68-BC94-4F8A-BBC9-EA5D648DE777}" sibTransId="{DDF7354B-62A0-4298-AC1B-431C475244E1}"/>
    <dgm:cxn modelId="{2B7A4C18-B57B-48CA-8833-E07363FBBBBB}" type="presOf" srcId="{E5AFE488-01B9-4AE7-A7F6-8480B1270D8A}" destId="{3B0D638C-DAEA-447F-89F0-8352207B0708}" srcOrd="0" destOrd="0" presId="urn:microsoft.com/office/officeart/2005/8/layout/radial4"/>
    <dgm:cxn modelId="{28B6359B-F01A-4198-A5A1-39754831FABD}" type="presOf" srcId="{DB63C23F-16C7-4F90-8D79-7C9CA81814B5}" destId="{92358151-2818-4F24-851D-86D6E4C07C86}" srcOrd="0" destOrd="0" presId="urn:microsoft.com/office/officeart/2005/8/layout/radial4"/>
    <dgm:cxn modelId="{860C8A53-1961-466A-A7D7-E34FF45F0FC6}" type="presOf" srcId="{A571741F-1FFF-4A4E-9B6D-776C7DD51C47}" destId="{6FE4EFC1-0B6B-483E-B0BA-00EA955364BC}" srcOrd="0" destOrd="0" presId="urn:microsoft.com/office/officeart/2005/8/layout/radial4"/>
    <dgm:cxn modelId="{A76ACCA2-0AE8-48FD-A5B0-038707931E5E}" srcId="{C925193E-0DBB-47CB-A606-7FC070F8D118}" destId="{6294260F-985F-423F-80FA-5714B7F8D0EC}" srcOrd="0" destOrd="0" parTransId="{B4A50D80-3A30-4C0B-89C5-1655516AF37E}" sibTransId="{966C9B82-5862-4A02-9B92-1CA73BDC6049}"/>
    <dgm:cxn modelId="{C7336107-FF9B-4D83-B01B-963D1E96FE30}" type="presParOf" srcId="{E753FED1-5153-4BCF-BA1D-2117F12A6B87}" destId="{0ADD0D5A-F20F-44A2-850C-F45FB6675094}" srcOrd="0" destOrd="0" presId="urn:microsoft.com/office/officeart/2005/8/layout/radial4"/>
    <dgm:cxn modelId="{3F9D729B-57ED-4AA7-8584-145130976734}" type="presParOf" srcId="{E753FED1-5153-4BCF-BA1D-2117F12A6B87}" destId="{C707AE39-B420-404D-A205-CD96CACD322E}" srcOrd="1" destOrd="0" presId="urn:microsoft.com/office/officeart/2005/8/layout/radial4"/>
    <dgm:cxn modelId="{E868D117-D72C-476A-BC8F-A09980A7B200}" type="presParOf" srcId="{E753FED1-5153-4BCF-BA1D-2117F12A6B87}" destId="{B7DA89A7-5C44-4B61-A3AB-5E886B028867}" srcOrd="2" destOrd="0" presId="urn:microsoft.com/office/officeart/2005/8/layout/radial4"/>
    <dgm:cxn modelId="{679498ED-D479-4946-BCA7-D0093BEC1C70}" type="presParOf" srcId="{E753FED1-5153-4BCF-BA1D-2117F12A6B87}" destId="{3B0D638C-DAEA-447F-89F0-8352207B0708}" srcOrd="3" destOrd="0" presId="urn:microsoft.com/office/officeart/2005/8/layout/radial4"/>
    <dgm:cxn modelId="{B1515154-6A9A-4AF4-87C8-FFC3E50D4813}" type="presParOf" srcId="{E753FED1-5153-4BCF-BA1D-2117F12A6B87}" destId="{92358151-2818-4F24-851D-86D6E4C07C86}" srcOrd="4" destOrd="0" presId="urn:microsoft.com/office/officeart/2005/8/layout/radial4"/>
    <dgm:cxn modelId="{BF4B4C0E-4E14-4E47-A1EA-61B134EA2DA2}" type="presParOf" srcId="{E753FED1-5153-4BCF-BA1D-2117F12A6B87}" destId="{07230E5D-941A-4B40-A607-8B762D3D5854}" srcOrd="5" destOrd="0" presId="urn:microsoft.com/office/officeart/2005/8/layout/radial4"/>
    <dgm:cxn modelId="{D3F243AD-060F-4B27-A0CB-2D439F9F72D2}" type="presParOf" srcId="{E753FED1-5153-4BCF-BA1D-2117F12A6B87}" destId="{6FE4EFC1-0B6B-483E-B0BA-00EA955364BC}" srcOrd="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59B0D10-AB02-4E9A-9A11-1A93A5B69EF6}" type="doc">
      <dgm:prSet loTypeId="urn:microsoft.com/office/officeart/2005/8/layout/cycle6" loCatId="cycle" qsTypeId="urn:microsoft.com/office/officeart/2005/8/quickstyle/3d6" qsCatId="3D" csTypeId="urn:microsoft.com/office/officeart/2005/8/colors/colorful4" csCatId="colorful" phldr="1"/>
      <dgm:spPr/>
      <dgm:t>
        <a:bodyPr/>
        <a:lstStyle/>
        <a:p>
          <a:endParaRPr lang="ru-RU"/>
        </a:p>
      </dgm:t>
    </dgm:pt>
    <dgm:pt modelId="{A70EF285-BE35-4035-9594-1DE2392A3B3B}">
      <dgm:prSet phldrT="[Текст]" custT="1">
        <dgm:style>
          <a:lnRef idx="1">
            <a:schemeClr val="accent2"/>
          </a:lnRef>
          <a:fillRef idx="3">
            <a:schemeClr val="accent2"/>
          </a:fillRef>
          <a:effectRef idx="2">
            <a:schemeClr val="accent2"/>
          </a:effectRef>
          <a:fontRef idx="minor">
            <a:schemeClr val="lt1"/>
          </a:fontRef>
        </dgm:style>
      </dgm:prSet>
      <dgm:spPr/>
      <dgm:t>
        <a:bodyPr/>
        <a:lstStyle/>
        <a:p>
          <a:r>
            <a:rPr lang="ru-RU" sz="3200" dirty="0" smtClean="0"/>
            <a:t>Насыщенность</a:t>
          </a:r>
          <a:endParaRPr lang="ru-RU" sz="3200" dirty="0"/>
        </a:p>
      </dgm:t>
    </dgm:pt>
    <dgm:pt modelId="{865455D2-3D70-4608-90A9-ED79F84F4B4F}" type="parTrans" cxnId="{E5114E7A-AC44-43C9-8CCD-8FD2AA3BB03D}">
      <dgm:prSet/>
      <dgm:spPr/>
      <dgm:t>
        <a:bodyPr/>
        <a:lstStyle/>
        <a:p>
          <a:endParaRPr lang="ru-RU"/>
        </a:p>
      </dgm:t>
    </dgm:pt>
    <dgm:pt modelId="{147A16CE-CA12-4B38-9123-9F2CD028EC3F}" type="sibTrans" cxnId="{E5114E7A-AC44-43C9-8CCD-8FD2AA3BB03D}">
      <dgm:prSet/>
      <dgm:spPr/>
      <dgm:t>
        <a:bodyPr/>
        <a:lstStyle/>
        <a:p>
          <a:endParaRPr lang="ru-RU"/>
        </a:p>
      </dgm:t>
    </dgm:pt>
    <dgm:pt modelId="{77FE50E4-E36D-4564-A113-EA4A0D716857}">
      <dgm:prSet phldrT="[Текст]" custT="1"/>
      <dgm:spPr/>
      <dgm:t>
        <a:bodyPr/>
        <a:lstStyle/>
        <a:p>
          <a:r>
            <a:rPr lang="ru-RU" sz="3200" smtClean="0"/>
            <a:t>Трансформируемость</a:t>
          </a:r>
          <a:endParaRPr lang="ru-RU" sz="3200" dirty="0"/>
        </a:p>
      </dgm:t>
    </dgm:pt>
    <dgm:pt modelId="{418B387A-E563-4213-9898-EFCE374E6843}" type="parTrans" cxnId="{97D36E28-491D-4816-8ED3-FCAEFE160E97}">
      <dgm:prSet/>
      <dgm:spPr/>
      <dgm:t>
        <a:bodyPr/>
        <a:lstStyle/>
        <a:p>
          <a:endParaRPr lang="ru-RU"/>
        </a:p>
      </dgm:t>
    </dgm:pt>
    <dgm:pt modelId="{11F0839D-08A0-4F96-8EF4-D9933EE1DF63}" type="sibTrans" cxnId="{97D36E28-491D-4816-8ED3-FCAEFE160E97}">
      <dgm:prSet/>
      <dgm:spPr/>
      <dgm:t>
        <a:bodyPr/>
        <a:lstStyle/>
        <a:p>
          <a:endParaRPr lang="ru-RU"/>
        </a:p>
      </dgm:t>
    </dgm:pt>
    <dgm:pt modelId="{671B7FBC-C406-4D09-982F-36747CAA25F7}">
      <dgm:prSet phldrT="[Текст]" custT="1"/>
      <dgm:spPr/>
      <dgm:t>
        <a:bodyPr/>
        <a:lstStyle/>
        <a:p>
          <a:r>
            <a:rPr lang="ru-RU" sz="3200" smtClean="0"/>
            <a:t>Полифункциональность</a:t>
          </a:r>
          <a:endParaRPr lang="ru-RU" sz="3200" dirty="0"/>
        </a:p>
      </dgm:t>
    </dgm:pt>
    <dgm:pt modelId="{1973C67D-1B42-4B09-BDB1-2EA2659FADFB}" type="parTrans" cxnId="{163F16CB-2829-4ED0-BFF0-B17F9F73FF59}">
      <dgm:prSet/>
      <dgm:spPr/>
      <dgm:t>
        <a:bodyPr/>
        <a:lstStyle/>
        <a:p>
          <a:endParaRPr lang="ru-RU"/>
        </a:p>
      </dgm:t>
    </dgm:pt>
    <dgm:pt modelId="{6055B666-86F3-45FB-BD8A-A81CEA9454E9}" type="sibTrans" cxnId="{163F16CB-2829-4ED0-BFF0-B17F9F73FF59}">
      <dgm:prSet/>
      <dgm:spPr/>
      <dgm:t>
        <a:bodyPr/>
        <a:lstStyle/>
        <a:p>
          <a:endParaRPr lang="ru-RU"/>
        </a:p>
      </dgm:t>
    </dgm:pt>
    <dgm:pt modelId="{4357FC16-4A9A-4C43-ADB9-0ADB5D44141F}">
      <dgm:prSet phldrT="[Текст]" custT="1"/>
      <dgm:spPr/>
      <dgm:t>
        <a:bodyPr/>
        <a:lstStyle/>
        <a:p>
          <a:r>
            <a:rPr lang="ru-RU" sz="3200" dirty="0" smtClean="0"/>
            <a:t>Вариативность</a:t>
          </a:r>
          <a:endParaRPr lang="ru-RU" sz="3200" dirty="0"/>
        </a:p>
      </dgm:t>
    </dgm:pt>
    <dgm:pt modelId="{3B603D0A-F542-40AF-A51A-2E561C79A976}" type="parTrans" cxnId="{E9084328-5723-45EE-8B1B-4E9DAA896A05}">
      <dgm:prSet/>
      <dgm:spPr/>
      <dgm:t>
        <a:bodyPr/>
        <a:lstStyle/>
        <a:p>
          <a:endParaRPr lang="ru-RU"/>
        </a:p>
      </dgm:t>
    </dgm:pt>
    <dgm:pt modelId="{70B501A2-1C76-4220-9758-9E84F078E7C8}" type="sibTrans" cxnId="{E9084328-5723-45EE-8B1B-4E9DAA896A05}">
      <dgm:prSet/>
      <dgm:spPr/>
      <dgm:t>
        <a:bodyPr/>
        <a:lstStyle/>
        <a:p>
          <a:endParaRPr lang="ru-RU"/>
        </a:p>
      </dgm:t>
    </dgm:pt>
    <dgm:pt modelId="{237F0101-C362-4933-B12C-0C1999A9F8E0}">
      <dgm:prSet phldrT="[Текст]" custT="1"/>
      <dgm:spPr/>
      <dgm:t>
        <a:bodyPr/>
        <a:lstStyle/>
        <a:p>
          <a:r>
            <a:rPr lang="ru-RU" sz="3200" smtClean="0"/>
            <a:t>Доступность</a:t>
          </a:r>
          <a:endParaRPr lang="ru-RU" sz="3200" dirty="0"/>
        </a:p>
      </dgm:t>
    </dgm:pt>
    <dgm:pt modelId="{5561D660-AAEF-4CAA-AFB3-F3E0F1AEBB97}" type="parTrans" cxnId="{2DC366E2-E5CE-400A-8CC4-018A32645D8C}">
      <dgm:prSet/>
      <dgm:spPr/>
      <dgm:t>
        <a:bodyPr/>
        <a:lstStyle/>
        <a:p>
          <a:endParaRPr lang="ru-RU"/>
        </a:p>
      </dgm:t>
    </dgm:pt>
    <dgm:pt modelId="{315E4861-5E14-45B9-8A27-B6551AC9CBAA}" type="sibTrans" cxnId="{2DC366E2-E5CE-400A-8CC4-018A32645D8C}">
      <dgm:prSet/>
      <dgm:spPr/>
      <dgm:t>
        <a:bodyPr/>
        <a:lstStyle/>
        <a:p>
          <a:endParaRPr lang="ru-RU"/>
        </a:p>
      </dgm:t>
    </dgm:pt>
    <dgm:pt modelId="{A474DB7B-1AD4-42E5-8F22-0B6A7A06EC76}">
      <dgm:prSet custT="1"/>
      <dgm:spPr/>
      <dgm:t>
        <a:bodyPr/>
        <a:lstStyle/>
        <a:p>
          <a:r>
            <a:rPr lang="ru-RU" sz="3200" smtClean="0"/>
            <a:t>Безопасность</a:t>
          </a:r>
          <a:endParaRPr lang="ru-RU" sz="3200" dirty="0"/>
        </a:p>
      </dgm:t>
    </dgm:pt>
    <dgm:pt modelId="{CD634E3B-73F2-4B0A-9961-D51BB610443F}" type="parTrans" cxnId="{A983706D-769C-4D00-B933-CE3C6BA9D3C5}">
      <dgm:prSet/>
      <dgm:spPr/>
      <dgm:t>
        <a:bodyPr/>
        <a:lstStyle/>
        <a:p>
          <a:endParaRPr lang="ru-RU"/>
        </a:p>
      </dgm:t>
    </dgm:pt>
    <dgm:pt modelId="{CB5C2D62-87F9-45F2-96CD-1E2A7BE711B5}" type="sibTrans" cxnId="{A983706D-769C-4D00-B933-CE3C6BA9D3C5}">
      <dgm:prSet/>
      <dgm:spPr/>
      <dgm:t>
        <a:bodyPr/>
        <a:lstStyle/>
        <a:p>
          <a:endParaRPr lang="ru-RU"/>
        </a:p>
      </dgm:t>
    </dgm:pt>
    <dgm:pt modelId="{A9F342AD-6262-4421-B1A5-48BD8A4A08FB}" type="pres">
      <dgm:prSet presAssocID="{959B0D10-AB02-4E9A-9A11-1A93A5B69EF6}" presName="cycle" presStyleCnt="0">
        <dgm:presLayoutVars>
          <dgm:dir/>
          <dgm:resizeHandles val="exact"/>
        </dgm:presLayoutVars>
      </dgm:prSet>
      <dgm:spPr/>
      <dgm:t>
        <a:bodyPr/>
        <a:lstStyle/>
        <a:p>
          <a:endParaRPr lang="ru-RU"/>
        </a:p>
      </dgm:t>
    </dgm:pt>
    <dgm:pt modelId="{F1434B4E-B003-4841-AA89-3E41CDE095C1}" type="pres">
      <dgm:prSet presAssocID="{A70EF285-BE35-4035-9594-1DE2392A3B3B}" presName="node" presStyleLbl="node1" presStyleIdx="0" presStyleCnt="6" custScaleX="198500" custScaleY="101630" custRadScaleRad="98328" custRadScaleInc="-1624">
        <dgm:presLayoutVars>
          <dgm:bulletEnabled val="1"/>
        </dgm:presLayoutVars>
      </dgm:prSet>
      <dgm:spPr/>
      <dgm:t>
        <a:bodyPr/>
        <a:lstStyle/>
        <a:p>
          <a:endParaRPr lang="ru-RU"/>
        </a:p>
      </dgm:t>
    </dgm:pt>
    <dgm:pt modelId="{E85A3F1C-7658-41DD-8E3C-DA876DB2A7DB}" type="pres">
      <dgm:prSet presAssocID="{A70EF285-BE35-4035-9594-1DE2392A3B3B}" presName="spNode" presStyleCnt="0"/>
      <dgm:spPr/>
    </dgm:pt>
    <dgm:pt modelId="{A1682DF9-3CBB-4E95-BCA0-0BBB616B9F11}" type="pres">
      <dgm:prSet presAssocID="{147A16CE-CA12-4B38-9123-9F2CD028EC3F}" presName="sibTrans" presStyleLbl="sibTrans1D1" presStyleIdx="0" presStyleCnt="6"/>
      <dgm:spPr/>
      <dgm:t>
        <a:bodyPr/>
        <a:lstStyle/>
        <a:p>
          <a:endParaRPr lang="ru-RU"/>
        </a:p>
      </dgm:t>
    </dgm:pt>
    <dgm:pt modelId="{17CD84E8-CF9B-4478-8AFE-940008FF264F}" type="pres">
      <dgm:prSet presAssocID="{77FE50E4-E36D-4564-A113-EA4A0D716857}" presName="node" presStyleLbl="node1" presStyleIdx="1" presStyleCnt="6" custScaleX="281312" custScaleY="98212" custRadScaleRad="121565" custRadScaleInc="37161">
        <dgm:presLayoutVars>
          <dgm:bulletEnabled val="1"/>
        </dgm:presLayoutVars>
      </dgm:prSet>
      <dgm:spPr/>
      <dgm:t>
        <a:bodyPr/>
        <a:lstStyle/>
        <a:p>
          <a:endParaRPr lang="ru-RU"/>
        </a:p>
      </dgm:t>
    </dgm:pt>
    <dgm:pt modelId="{B55B938A-006B-469B-8D58-384F89D986F5}" type="pres">
      <dgm:prSet presAssocID="{77FE50E4-E36D-4564-A113-EA4A0D716857}" presName="spNode" presStyleCnt="0"/>
      <dgm:spPr/>
    </dgm:pt>
    <dgm:pt modelId="{C02FAA53-A0CD-41A1-8E60-817C6E0DF6A7}" type="pres">
      <dgm:prSet presAssocID="{11F0839D-08A0-4F96-8EF4-D9933EE1DF63}" presName="sibTrans" presStyleLbl="sibTrans1D1" presStyleIdx="1" presStyleCnt="6"/>
      <dgm:spPr/>
      <dgm:t>
        <a:bodyPr/>
        <a:lstStyle/>
        <a:p>
          <a:endParaRPr lang="ru-RU"/>
        </a:p>
      </dgm:t>
    </dgm:pt>
    <dgm:pt modelId="{6882043F-07DC-410A-8C30-06A374093E59}" type="pres">
      <dgm:prSet presAssocID="{671B7FBC-C406-4D09-982F-36747CAA25F7}" presName="node" presStyleLbl="node1" presStyleIdx="2" presStyleCnt="6" custScaleX="304135" custScaleY="97844" custRadScaleRad="123330" custRadScaleInc="-78456">
        <dgm:presLayoutVars>
          <dgm:bulletEnabled val="1"/>
        </dgm:presLayoutVars>
      </dgm:prSet>
      <dgm:spPr/>
      <dgm:t>
        <a:bodyPr/>
        <a:lstStyle/>
        <a:p>
          <a:endParaRPr lang="ru-RU"/>
        </a:p>
      </dgm:t>
    </dgm:pt>
    <dgm:pt modelId="{9CEEE8E8-E99B-4CF3-B483-C3095F5B3FDC}" type="pres">
      <dgm:prSet presAssocID="{671B7FBC-C406-4D09-982F-36747CAA25F7}" presName="spNode" presStyleCnt="0"/>
      <dgm:spPr/>
    </dgm:pt>
    <dgm:pt modelId="{0A1AA0E1-C8D6-4EC9-89BC-1FCF1817FE33}" type="pres">
      <dgm:prSet presAssocID="{6055B666-86F3-45FB-BD8A-A81CEA9454E9}" presName="sibTrans" presStyleLbl="sibTrans1D1" presStyleIdx="2" presStyleCnt="6"/>
      <dgm:spPr/>
      <dgm:t>
        <a:bodyPr/>
        <a:lstStyle/>
        <a:p>
          <a:endParaRPr lang="ru-RU"/>
        </a:p>
      </dgm:t>
    </dgm:pt>
    <dgm:pt modelId="{4D2BF36C-7111-45F9-A46D-E8F21F3C3844}" type="pres">
      <dgm:prSet presAssocID="{4357FC16-4A9A-4C43-ADB9-0ADB5D44141F}" presName="node" presStyleLbl="node1" presStyleIdx="3" presStyleCnt="6" custScaleX="226860" custScaleY="108188" custRadScaleRad="102838" custRadScaleInc="-7769">
        <dgm:presLayoutVars>
          <dgm:bulletEnabled val="1"/>
        </dgm:presLayoutVars>
      </dgm:prSet>
      <dgm:spPr/>
      <dgm:t>
        <a:bodyPr/>
        <a:lstStyle/>
        <a:p>
          <a:endParaRPr lang="ru-RU"/>
        </a:p>
      </dgm:t>
    </dgm:pt>
    <dgm:pt modelId="{92E3CFC8-0B4F-48C3-9856-1E49B251B416}" type="pres">
      <dgm:prSet presAssocID="{4357FC16-4A9A-4C43-ADB9-0ADB5D44141F}" presName="spNode" presStyleCnt="0"/>
      <dgm:spPr/>
    </dgm:pt>
    <dgm:pt modelId="{DD8EE89E-B4E2-4CBA-8779-B4569E337D4F}" type="pres">
      <dgm:prSet presAssocID="{70B501A2-1C76-4220-9758-9E84F078E7C8}" presName="sibTrans" presStyleLbl="sibTrans1D1" presStyleIdx="3" presStyleCnt="6"/>
      <dgm:spPr/>
      <dgm:t>
        <a:bodyPr/>
        <a:lstStyle/>
        <a:p>
          <a:endParaRPr lang="ru-RU"/>
        </a:p>
      </dgm:t>
    </dgm:pt>
    <dgm:pt modelId="{B86E75BC-C959-4890-B6DA-8A7FF439E100}" type="pres">
      <dgm:prSet presAssocID="{237F0101-C362-4933-B12C-0C1999A9F8E0}" presName="node" presStyleLbl="node1" presStyleIdx="4" presStyleCnt="6" custScaleX="278062" custScaleY="100471" custRadScaleRad="120863" custRadScaleInc="79916">
        <dgm:presLayoutVars>
          <dgm:bulletEnabled val="1"/>
        </dgm:presLayoutVars>
      </dgm:prSet>
      <dgm:spPr/>
      <dgm:t>
        <a:bodyPr/>
        <a:lstStyle/>
        <a:p>
          <a:endParaRPr lang="ru-RU"/>
        </a:p>
      </dgm:t>
    </dgm:pt>
    <dgm:pt modelId="{E618AA4D-5372-49B3-9289-E7D4CEBC1966}" type="pres">
      <dgm:prSet presAssocID="{237F0101-C362-4933-B12C-0C1999A9F8E0}" presName="spNode" presStyleCnt="0"/>
      <dgm:spPr/>
    </dgm:pt>
    <dgm:pt modelId="{26923D76-62A1-47FC-8075-5581CE4DCAC5}" type="pres">
      <dgm:prSet presAssocID="{315E4861-5E14-45B9-8A27-B6551AC9CBAA}" presName="sibTrans" presStyleLbl="sibTrans1D1" presStyleIdx="4" presStyleCnt="6"/>
      <dgm:spPr/>
      <dgm:t>
        <a:bodyPr/>
        <a:lstStyle/>
        <a:p>
          <a:endParaRPr lang="ru-RU"/>
        </a:p>
      </dgm:t>
    </dgm:pt>
    <dgm:pt modelId="{E67D4572-9C22-4CF7-8195-9F6F4B02C9F4}" type="pres">
      <dgm:prSet presAssocID="{A474DB7B-1AD4-42E5-8F22-0B6A7A06EC76}" presName="node" presStyleLbl="node1" presStyleIdx="5" presStyleCnt="6" custScaleX="275400" custScaleY="104090" custRadScaleRad="126631" custRadScaleInc="-39188">
        <dgm:presLayoutVars>
          <dgm:bulletEnabled val="1"/>
        </dgm:presLayoutVars>
      </dgm:prSet>
      <dgm:spPr/>
      <dgm:t>
        <a:bodyPr/>
        <a:lstStyle/>
        <a:p>
          <a:endParaRPr lang="ru-RU"/>
        </a:p>
      </dgm:t>
    </dgm:pt>
    <dgm:pt modelId="{C15BD3AE-A7BD-4C1C-A7A9-EC62B847D9C4}" type="pres">
      <dgm:prSet presAssocID="{A474DB7B-1AD4-42E5-8F22-0B6A7A06EC76}" presName="spNode" presStyleCnt="0"/>
      <dgm:spPr/>
    </dgm:pt>
    <dgm:pt modelId="{092FEF6D-D1F0-4E27-B4AB-31773C4B2F6A}" type="pres">
      <dgm:prSet presAssocID="{CB5C2D62-87F9-45F2-96CD-1E2A7BE711B5}" presName="sibTrans" presStyleLbl="sibTrans1D1" presStyleIdx="5" presStyleCnt="6"/>
      <dgm:spPr/>
      <dgm:t>
        <a:bodyPr/>
        <a:lstStyle/>
        <a:p>
          <a:endParaRPr lang="ru-RU"/>
        </a:p>
      </dgm:t>
    </dgm:pt>
  </dgm:ptLst>
  <dgm:cxnLst>
    <dgm:cxn modelId="{2DC366E2-E5CE-400A-8CC4-018A32645D8C}" srcId="{959B0D10-AB02-4E9A-9A11-1A93A5B69EF6}" destId="{237F0101-C362-4933-B12C-0C1999A9F8E0}" srcOrd="4" destOrd="0" parTransId="{5561D660-AAEF-4CAA-AFB3-F3E0F1AEBB97}" sibTransId="{315E4861-5E14-45B9-8A27-B6551AC9CBAA}"/>
    <dgm:cxn modelId="{4FABE11C-680F-458C-BEE7-2C58ED36CA09}" type="presOf" srcId="{11F0839D-08A0-4F96-8EF4-D9933EE1DF63}" destId="{C02FAA53-A0CD-41A1-8E60-817C6E0DF6A7}" srcOrd="0" destOrd="0" presId="urn:microsoft.com/office/officeart/2005/8/layout/cycle6"/>
    <dgm:cxn modelId="{06A62787-F2A7-4273-BB43-CE3DEF0A25F8}" type="presOf" srcId="{70B501A2-1C76-4220-9758-9E84F078E7C8}" destId="{DD8EE89E-B4E2-4CBA-8779-B4569E337D4F}" srcOrd="0" destOrd="0" presId="urn:microsoft.com/office/officeart/2005/8/layout/cycle6"/>
    <dgm:cxn modelId="{4DBF99E3-87CB-4345-B1AB-C37506A23BB6}" type="presOf" srcId="{A474DB7B-1AD4-42E5-8F22-0B6A7A06EC76}" destId="{E67D4572-9C22-4CF7-8195-9F6F4B02C9F4}" srcOrd="0" destOrd="0" presId="urn:microsoft.com/office/officeart/2005/8/layout/cycle6"/>
    <dgm:cxn modelId="{E5114E7A-AC44-43C9-8CCD-8FD2AA3BB03D}" srcId="{959B0D10-AB02-4E9A-9A11-1A93A5B69EF6}" destId="{A70EF285-BE35-4035-9594-1DE2392A3B3B}" srcOrd="0" destOrd="0" parTransId="{865455D2-3D70-4608-90A9-ED79F84F4B4F}" sibTransId="{147A16CE-CA12-4B38-9123-9F2CD028EC3F}"/>
    <dgm:cxn modelId="{52EB7321-38F8-4EBD-AF31-FFFB562D732F}" type="presOf" srcId="{A70EF285-BE35-4035-9594-1DE2392A3B3B}" destId="{F1434B4E-B003-4841-AA89-3E41CDE095C1}" srcOrd="0" destOrd="0" presId="urn:microsoft.com/office/officeart/2005/8/layout/cycle6"/>
    <dgm:cxn modelId="{C7E6E3BE-D6E0-42BA-8DA9-21F22CFB21D3}" type="presOf" srcId="{237F0101-C362-4933-B12C-0C1999A9F8E0}" destId="{B86E75BC-C959-4890-B6DA-8A7FF439E100}" srcOrd="0" destOrd="0" presId="urn:microsoft.com/office/officeart/2005/8/layout/cycle6"/>
    <dgm:cxn modelId="{E457FC44-F3AD-44A1-9E4F-6AF26E72B7B3}" type="presOf" srcId="{4357FC16-4A9A-4C43-ADB9-0ADB5D44141F}" destId="{4D2BF36C-7111-45F9-A46D-E8F21F3C3844}" srcOrd="0" destOrd="0" presId="urn:microsoft.com/office/officeart/2005/8/layout/cycle6"/>
    <dgm:cxn modelId="{71145DD0-185B-43C4-8B96-DC5B7F08DFEA}" type="presOf" srcId="{147A16CE-CA12-4B38-9123-9F2CD028EC3F}" destId="{A1682DF9-3CBB-4E95-BCA0-0BBB616B9F11}" srcOrd="0" destOrd="0" presId="urn:microsoft.com/office/officeart/2005/8/layout/cycle6"/>
    <dgm:cxn modelId="{5A20B930-8FDC-4EB0-B83F-BB4C87F5F46D}" type="presOf" srcId="{6055B666-86F3-45FB-BD8A-A81CEA9454E9}" destId="{0A1AA0E1-C8D6-4EC9-89BC-1FCF1817FE33}" srcOrd="0" destOrd="0" presId="urn:microsoft.com/office/officeart/2005/8/layout/cycle6"/>
    <dgm:cxn modelId="{6119EB14-4BD3-47B8-884A-3C49229FA6FD}" type="presOf" srcId="{CB5C2D62-87F9-45F2-96CD-1E2A7BE711B5}" destId="{092FEF6D-D1F0-4E27-B4AB-31773C4B2F6A}" srcOrd="0" destOrd="0" presId="urn:microsoft.com/office/officeart/2005/8/layout/cycle6"/>
    <dgm:cxn modelId="{F39D494C-FFF0-4B58-AF2B-35DEE8108033}" type="presOf" srcId="{959B0D10-AB02-4E9A-9A11-1A93A5B69EF6}" destId="{A9F342AD-6262-4421-B1A5-48BD8A4A08FB}" srcOrd="0" destOrd="0" presId="urn:microsoft.com/office/officeart/2005/8/layout/cycle6"/>
    <dgm:cxn modelId="{97D36E28-491D-4816-8ED3-FCAEFE160E97}" srcId="{959B0D10-AB02-4E9A-9A11-1A93A5B69EF6}" destId="{77FE50E4-E36D-4564-A113-EA4A0D716857}" srcOrd="1" destOrd="0" parTransId="{418B387A-E563-4213-9898-EFCE374E6843}" sibTransId="{11F0839D-08A0-4F96-8EF4-D9933EE1DF63}"/>
    <dgm:cxn modelId="{2B122212-862C-4140-9023-36F118C1A05F}" type="presOf" srcId="{77FE50E4-E36D-4564-A113-EA4A0D716857}" destId="{17CD84E8-CF9B-4478-8AFE-940008FF264F}" srcOrd="0" destOrd="0" presId="urn:microsoft.com/office/officeart/2005/8/layout/cycle6"/>
    <dgm:cxn modelId="{84ECA7D4-D9B2-4C27-AF2E-0AA0D2AFB2E3}" type="presOf" srcId="{671B7FBC-C406-4D09-982F-36747CAA25F7}" destId="{6882043F-07DC-410A-8C30-06A374093E59}" srcOrd="0" destOrd="0" presId="urn:microsoft.com/office/officeart/2005/8/layout/cycle6"/>
    <dgm:cxn modelId="{A983706D-769C-4D00-B933-CE3C6BA9D3C5}" srcId="{959B0D10-AB02-4E9A-9A11-1A93A5B69EF6}" destId="{A474DB7B-1AD4-42E5-8F22-0B6A7A06EC76}" srcOrd="5" destOrd="0" parTransId="{CD634E3B-73F2-4B0A-9961-D51BB610443F}" sibTransId="{CB5C2D62-87F9-45F2-96CD-1E2A7BE711B5}"/>
    <dgm:cxn modelId="{9C2BC8F9-9C80-4D95-BE1E-81DAF6AF94CC}" type="presOf" srcId="{315E4861-5E14-45B9-8A27-B6551AC9CBAA}" destId="{26923D76-62A1-47FC-8075-5581CE4DCAC5}" srcOrd="0" destOrd="0" presId="urn:microsoft.com/office/officeart/2005/8/layout/cycle6"/>
    <dgm:cxn modelId="{E9084328-5723-45EE-8B1B-4E9DAA896A05}" srcId="{959B0D10-AB02-4E9A-9A11-1A93A5B69EF6}" destId="{4357FC16-4A9A-4C43-ADB9-0ADB5D44141F}" srcOrd="3" destOrd="0" parTransId="{3B603D0A-F542-40AF-A51A-2E561C79A976}" sibTransId="{70B501A2-1C76-4220-9758-9E84F078E7C8}"/>
    <dgm:cxn modelId="{163F16CB-2829-4ED0-BFF0-B17F9F73FF59}" srcId="{959B0D10-AB02-4E9A-9A11-1A93A5B69EF6}" destId="{671B7FBC-C406-4D09-982F-36747CAA25F7}" srcOrd="2" destOrd="0" parTransId="{1973C67D-1B42-4B09-BDB1-2EA2659FADFB}" sibTransId="{6055B666-86F3-45FB-BD8A-A81CEA9454E9}"/>
    <dgm:cxn modelId="{DE24E245-410F-4E54-A06F-C3C64CDA5AD6}" type="presParOf" srcId="{A9F342AD-6262-4421-B1A5-48BD8A4A08FB}" destId="{F1434B4E-B003-4841-AA89-3E41CDE095C1}" srcOrd="0" destOrd="0" presId="urn:microsoft.com/office/officeart/2005/8/layout/cycle6"/>
    <dgm:cxn modelId="{6A1375FE-E21F-49A6-BC76-266FBC75232E}" type="presParOf" srcId="{A9F342AD-6262-4421-B1A5-48BD8A4A08FB}" destId="{E85A3F1C-7658-41DD-8E3C-DA876DB2A7DB}" srcOrd="1" destOrd="0" presId="urn:microsoft.com/office/officeart/2005/8/layout/cycle6"/>
    <dgm:cxn modelId="{5DE2E45C-34C3-4D2F-B50D-42067E3AD1C5}" type="presParOf" srcId="{A9F342AD-6262-4421-B1A5-48BD8A4A08FB}" destId="{A1682DF9-3CBB-4E95-BCA0-0BBB616B9F11}" srcOrd="2" destOrd="0" presId="urn:microsoft.com/office/officeart/2005/8/layout/cycle6"/>
    <dgm:cxn modelId="{64975CBF-25A2-4B80-A8C5-3298A908DD65}" type="presParOf" srcId="{A9F342AD-6262-4421-B1A5-48BD8A4A08FB}" destId="{17CD84E8-CF9B-4478-8AFE-940008FF264F}" srcOrd="3" destOrd="0" presId="urn:microsoft.com/office/officeart/2005/8/layout/cycle6"/>
    <dgm:cxn modelId="{6AD547C5-FC57-41AD-8541-E3566E123C15}" type="presParOf" srcId="{A9F342AD-6262-4421-B1A5-48BD8A4A08FB}" destId="{B55B938A-006B-469B-8D58-384F89D986F5}" srcOrd="4" destOrd="0" presId="urn:microsoft.com/office/officeart/2005/8/layout/cycle6"/>
    <dgm:cxn modelId="{6C88456D-5983-4833-ABF9-0EAB3B1B4056}" type="presParOf" srcId="{A9F342AD-6262-4421-B1A5-48BD8A4A08FB}" destId="{C02FAA53-A0CD-41A1-8E60-817C6E0DF6A7}" srcOrd="5" destOrd="0" presId="urn:microsoft.com/office/officeart/2005/8/layout/cycle6"/>
    <dgm:cxn modelId="{823AA02A-69AA-47C6-AFFE-7B739EB5221E}" type="presParOf" srcId="{A9F342AD-6262-4421-B1A5-48BD8A4A08FB}" destId="{6882043F-07DC-410A-8C30-06A374093E59}" srcOrd="6" destOrd="0" presId="urn:microsoft.com/office/officeart/2005/8/layout/cycle6"/>
    <dgm:cxn modelId="{2B561046-82D0-4BA1-B094-53E318D4756C}" type="presParOf" srcId="{A9F342AD-6262-4421-B1A5-48BD8A4A08FB}" destId="{9CEEE8E8-E99B-4CF3-B483-C3095F5B3FDC}" srcOrd="7" destOrd="0" presId="urn:microsoft.com/office/officeart/2005/8/layout/cycle6"/>
    <dgm:cxn modelId="{FE4FEB52-574A-48BF-A4C0-4EA08D44387E}" type="presParOf" srcId="{A9F342AD-6262-4421-B1A5-48BD8A4A08FB}" destId="{0A1AA0E1-C8D6-4EC9-89BC-1FCF1817FE33}" srcOrd="8" destOrd="0" presId="urn:microsoft.com/office/officeart/2005/8/layout/cycle6"/>
    <dgm:cxn modelId="{00A346AD-08DC-4E40-9ABA-0C9BD5E96670}" type="presParOf" srcId="{A9F342AD-6262-4421-B1A5-48BD8A4A08FB}" destId="{4D2BF36C-7111-45F9-A46D-E8F21F3C3844}" srcOrd="9" destOrd="0" presId="urn:microsoft.com/office/officeart/2005/8/layout/cycle6"/>
    <dgm:cxn modelId="{E4A51169-09FE-42A0-AF1E-25C7EC419911}" type="presParOf" srcId="{A9F342AD-6262-4421-B1A5-48BD8A4A08FB}" destId="{92E3CFC8-0B4F-48C3-9856-1E49B251B416}" srcOrd="10" destOrd="0" presId="urn:microsoft.com/office/officeart/2005/8/layout/cycle6"/>
    <dgm:cxn modelId="{94577100-B155-48AE-AB73-488906824987}" type="presParOf" srcId="{A9F342AD-6262-4421-B1A5-48BD8A4A08FB}" destId="{DD8EE89E-B4E2-4CBA-8779-B4569E337D4F}" srcOrd="11" destOrd="0" presId="urn:microsoft.com/office/officeart/2005/8/layout/cycle6"/>
    <dgm:cxn modelId="{36B9D3FD-951F-44ED-A43E-2D7E14A74E56}" type="presParOf" srcId="{A9F342AD-6262-4421-B1A5-48BD8A4A08FB}" destId="{B86E75BC-C959-4890-B6DA-8A7FF439E100}" srcOrd="12" destOrd="0" presId="urn:microsoft.com/office/officeart/2005/8/layout/cycle6"/>
    <dgm:cxn modelId="{7E5EA99F-C4F1-4D4E-B9D3-4CD012E06B50}" type="presParOf" srcId="{A9F342AD-6262-4421-B1A5-48BD8A4A08FB}" destId="{E618AA4D-5372-49B3-9289-E7D4CEBC1966}" srcOrd="13" destOrd="0" presId="urn:microsoft.com/office/officeart/2005/8/layout/cycle6"/>
    <dgm:cxn modelId="{01DC218C-4C6A-428F-A411-143B145B8368}" type="presParOf" srcId="{A9F342AD-6262-4421-B1A5-48BD8A4A08FB}" destId="{26923D76-62A1-47FC-8075-5581CE4DCAC5}" srcOrd="14" destOrd="0" presId="urn:microsoft.com/office/officeart/2005/8/layout/cycle6"/>
    <dgm:cxn modelId="{40109DDD-C7EA-4E71-A5DB-A1CA69B6DEFA}" type="presParOf" srcId="{A9F342AD-6262-4421-B1A5-48BD8A4A08FB}" destId="{E67D4572-9C22-4CF7-8195-9F6F4B02C9F4}" srcOrd="15" destOrd="0" presId="urn:microsoft.com/office/officeart/2005/8/layout/cycle6"/>
    <dgm:cxn modelId="{210279A3-964D-42FA-B7E0-314762223D45}" type="presParOf" srcId="{A9F342AD-6262-4421-B1A5-48BD8A4A08FB}" destId="{C15BD3AE-A7BD-4C1C-A7A9-EC62B847D9C4}" srcOrd="16" destOrd="0" presId="urn:microsoft.com/office/officeart/2005/8/layout/cycle6"/>
    <dgm:cxn modelId="{C1F347A5-B8B8-4D41-8C9B-82F10068D50C}" type="presParOf" srcId="{A9F342AD-6262-4421-B1A5-48BD8A4A08FB}" destId="{092FEF6D-D1F0-4E27-B4AB-31773C4B2F6A}" srcOrd="17"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DD0D5A-F20F-44A2-850C-F45FB6675094}">
      <dsp:nvSpPr>
        <dsp:cNvPr id="0" name=""/>
        <dsp:cNvSpPr/>
      </dsp:nvSpPr>
      <dsp:spPr>
        <a:xfrm>
          <a:off x="3605014" y="2677473"/>
          <a:ext cx="3889523" cy="2270313"/>
        </a:xfrm>
        <a:prstGeom prst="ellipse">
          <a:avLst/>
        </a:prstGeom>
        <a:solidFill>
          <a:schemeClr val="accent5"/>
        </a:solidFill>
        <a:ln w="19050" cap="flat" cmpd="sng" algn="ctr">
          <a:solidFill>
            <a:schemeClr val="lt1"/>
          </a:solidFill>
          <a:prstDash val="solid"/>
          <a:miter lim="800000"/>
        </a:ln>
        <a:effectLst/>
      </dsp:spPr>
      <dsp:style>
        <a:lnRef idx="3">
          <a:schemeClr val="lt1"/>
        </a:lnRef>
        <a:fillRef idx="1">
          <a:schemeClr val="accent5"/>
        </a:fillRef>
        <a:effectRef idx="1">
          <a:schemeClr val="accent5"/>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ru-RU" sz="2800" b="1" kern="1200" dirty="0" smtClean="0">
              <a:solidFill>
                <a:schemeClr val="tx1"/>
              </a:solidFill>
              <a:latin typeface="Times New Roman" pitchFamily="18" charset="0"/>
              <a:cs typeface="Times New Roman" pitchFamily="18" charset="0"/>
            </a:rPr>
            <a:t>Речевая развивающая среда</a:t>
          </a:r>
          <a:endParaRPr lang="ru-RU" sz="2800" b="1" kern="1200" dirty="0">
            <a:solidFill>
              <a:schemeClr val="tx1"/>
            </a:solidFill>
            <a:latin typeface="Times New Roman" pitchFamily="18" charset="0"/>
            <a:cs typeface="Times New Roman" pitchFamily="18" charset="0"/>
          </a:endParaRPr>
        </a:p>
      </dsp:txBody>
      <dsp:txXfrm>
        <a:off x="4174621" y="3009953"/>
        <a:ext cx="2750309" cy="1605353"/>
      </dsp:txXfrm>
    </dsp:sp>
    <dsp:sp modelId="{C707AE39-B420-404D-A205-CD96CACD322E}">
      <dsp:nvSpPr>
        <dsp:cNvPr id="0" name=""/>
        <dsp:cNvSpPr/>
      </dsp:nvSpPr>
      <dsp:spPr>
        <a:xfrm rot="7531755">
          <a:off x="6897319" y="2446642"/>
          <a:ext cx="484941" cy="634538"/>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7DA89A7-5C44-4B61-A3AB-5E886B028867}">
      <dsp:nvSpPr>
        <dsp:cNvPr id="0" name=""/>
        <dsp:cNvSpPr/>
      </dsp:nvSpPr>
      <dsp:spPr>
        <a:xfrm>
          <a:off x="214142" y="0"/>
          <a:ext cx="3602763" cy="2488864"/>
        </a:xfrm>
        <a:prstGeom prst="roundRect">
          <a:avLst>
            <a:gd name="adj" fmla="val 10000"/>
          </a:avLst>
        </a:prstGeom>
        <a:gradFill rotWithShape="1">
          <a:gsLst>
            <a:gs pos="0">
              <a:schemeClr val="accent6">
                <a:lumMod val="110000"/>
                <a:satMod val="105000"/>
                <a:tint val="67000"/>
              </a:schemeClr>
            </a:gs>
            <a:gs pos="50000">
              <a:schemeClr val="accent6">
                <a:lumMod val="105000"/>
                <a:satMod val="103000"/>
                <a:tint val="73000"/>
              </a:schemeClr>
            </a:gs>
            <a:gs pos="100000">
              <a:schemeClr val="accent6">
                <a:lumMod val="105000"/>
                <a:satMod val="109000"/>
                <a:tint val="81000"/>
              </a:schemeClr>
            </a:gs>
          </a:gsLst>
          <a:lin ang="5400000" scaled="0"/>
        </a:gradFill>
        <a:ln w="6350" cap="flat" cmpd="sng" algn="ctr">
          <a:solidFill>
            <a:schemeClr val="accent6"/>
          </a:solidFill>
          <a:prstDash val="solid"/>
          <a:miter lim="800000"/>
        </a:ln>
        <a:effectLst/>
      </dsp:spPr>
      <dsp:style>
        <a:lnRef idx="1">
          <a:schemeClr val="accent6"/>
        </a:lnRef>
        <a:fillRef idx="2">
          <a:schemeClr val="accent6"/>
        </a:fillRef>
        <a:effectRef idx="1">
          <a:schemeClr val="accent6"/>
        </a:effectRef>
        <a:fontRef idx="minor">
          <a:schemeClr val="dk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ru-RU" sz="2000" kern="1200" dirty="0" smtClean="0">
              <a:solidFill>
                <a:schemeClr val="tx1"/>
              </a:solidFill>
              <a:latin typeface="Times New Roman" pitchFamily="18" charset="0"/>
              <a:cs typeface="Times New Roman" pitchFamily="18" charset="0"/>
            </a:rPr>
            <a:t>Создает благоприятные условия для формирования речевых умений и навыков детей не только в специально оборудованном обучении, но и в самостоятельной деятельности</a:t>
          </a:r>
          <a:endParaRPr lang="ru-RU" sz="2000" kern="1200" dirty="0">
            <a:solidFill>
              <a:schemeClr val="tx1"/>
            </a:solidFill>
            <a:latin typeface="Times New Roman" pitchFamily="18" charset="0"/>
            <a:cs typeface="Times New Roman" pitchFamily="18" charset="0"/>
          </a:endParaRPr>
        </a:p>
      </dsp:txBody>
      <dsp:txXfrm>
        <a:off x="287038" y="72896"/>
        <a:ext cx="3456971" cy="2343072"/>
      </dsp:txXfrm>
    </dsp:sp>
    <dsp:sp modelId="{3B0D638C-DAEA-447F-89F0-8352207B0708}">
      <dsp:nvSpPr>
        <dsp:cNvPr id="0" name=""/>
        <dsp:cNvSpPr/>
      </dsp:nvSpPr>
      <dsp:spPr>
        <a:xfrm rot="2774521">
          <a:off x="3698982" y="2490093"/>
          <a:ext cx="491124" cy="634538"/>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2358151-2818-4F24-851D-86D6E4C07C86}">
      <dsp:nvSpPr>
        <dsp:cNvPr id="0" name=""/>
        <dsp:cNvSpPr/>
      </dsp:nvSpPr>
      <dsp:spPr>
        <a:xfrm>
          <a:off x="3996418" y="-66693"/>
          <a:ext cx="2895718" cy="1920267"/>
        </a:xfrm>
        <a:prstGeom prst="roundRect">
          <a:avLst>
            <a:gd name="adj" fmla="val 10000"/>
          </a:avLst>
        </a:prstGeom>
        <a:gradFill rotWithShape="1">
          <a:gsLst>
            <a:gs pos="0">
              <a:schemeClr val="accent4">
                <a:lumMod val="110000"/>
                <a:satMod val="105000"/>
                <a:tint val="67000"/>
              </a:schemeClr>
            </a:gs>
            <a:gs pos="50000">
              <a:schemeClr val="accent4">
                <a:lumMod val="105000"/>
                <a:satMod val="103000"/>
                <a:tint val="73000"/>
              </a:schemeClr>
            </a:gs>
            <a:gs pos="100000">
              <a:schemeClr val="accent4">
                <a:lumMod val="105000"/>
                <a:satMod val="109000"/>
                <a:tint val="81000"/>
              </a:schemeClr>
            </a:gs>
          </a:gsLst>
          <a:lin ang="5400000" scaled="0"/>
        </a:gradFill>
        <a:ln w="6350" cap="flat" cmpd="sng" algn="ctr">
          <a:solidFill>
            <a:schemeClr val="accent4"/>
          </a:solidFill>
          <a:prstDash val="solid"/>
          <a:miter lim="800000"/>
        </a:ln>
        <a:effectLst/>
      </dsp:spPr>
      <dsp:style>
        <a:lnRef idx="1">
          <a:schemeClr val="accent4"/>
        </a:lnRef>
        <a:fillRef idx="2">
          <a:schemeClr val="accent4"/>
        </a:fillRef>
        <a:effectRef idx="1">
          <a:schemeClr val="accent4"/>
        </a:effectRef>
        <a:fontRef idx="minor">
          <a:schemeClr val="dk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ru-RU" sz="2000" kern="1200" dirty="0" smtClean="0">
              <a:solidFill>
                <a:schemeClr val="tx1"/>
              </a:solidFill>
              <a:latin typeface="Times New Roman" pitchFamily="18" charset="0"/>
              <a:cs typeface="Times New Roman" pitchFamily="18" charset="0"/>
            </a:rPr>
            <a:t>Обеспечивает высокий уровень речевой активности детей</a:t>
          </a:r>
          <a:endParaRPr lang="ru-RU" sz="2000" kern="1200" dirty="0">
            <a:solidFill>
              <a:schemeClr val="tx1"/>
            </a:solidFill>
            <a:latin typeface="Times New Roman" pitchFamily="18" charset="0"/>
            <a:cs typeface="Times New Roman" pitchFamily="18" charset="0"/>
          </a:endParaRPr>
        </a:p>
      </dsp:txBody>
      <dsp:txXfrm>
        <a:off x="4052661" y="-10450"/>
        <a:ext cx="2783232" cy="1807781"/>
      </dsp:txXfrm>
    </dsp:sp>
    <dsp:sp modelId="{07230E5D-941A-4B40-A607-8B762D3D5854}">
      <dsp:nvSpPr>
        <dsp:cNvPr id="0" name=""/>
        <dsp:cNvSpPr/>
      </dsp:nvSpPr>
      <dsp:spPr>
        <a:xfrm rot="16200000" flipH="1">
          <a:off x="5405547" y="1911506"/>
          <a:ext cx="430658" cy="634538"/>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FE4EFC1-0B6B-483E-B0BA-00EA955364BC}">
      <dsp:nvSpPr>
        <dsp:cNvPr id="0" name=""/>
        <dsp:cNvSpPr/>
      </dsp:nvSpPr>
      <dsp:spPr>
        <a:xfrm>
          <a:off x="7232305" y="38624"/>
          <a:ext cx="3283294" cy="2482400"/>
        </a:xfrm>
        <a:prstGeom prst="roundRect">
          <a:avLst>
            <a:gd name="adj" fmla="val 10000"/>
          </a:avLst>
        </a:prstGeom>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w="6350" cap="flat" cmpd="sng" algn="ctr">
          <a:solidFill>
            <a:schemeClr val="accent3"/>
          </a:solidFill>
          <a:prstDash val="solid"/>
          <a:miter lim="800000"/>
        </a:ln>
        <a:effectLst/>
      </dsp:spPr>
      <dsp:style>
        <a:lnRef idx="1">
          <a:schemeClr val="accent3"/>
        </a:lnRef>
        <a:fillRef idx="3">
          <a:schemeClr val="accent3"/>
        </a:fillRef>
        <a:effectRef idx="2">
          <a:schemeClr val="accent3"/>
        </a:effectRef>
        <a:fontRef idx="minor">
          <a:schemeClr val="lt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ru-RU" sz="2000" kern="1200" dirty="0" smtClean="0">
              <a:solidFill>
                <a:schemeClr val="tx1"/>
              </a:solidFill>
              <a:latin typeface="Times New Roman" pitchFamily="18" charset="0"/>
              <a:cs typeface="Times New Roman" pitchFamily="18" charset="0"/>
            </a:rPr>
            <a:t>Способствует овладению детьми речевыми умениями и навыками живой разговорной речи в естественной обстановке</a:t>
          </a:r>
        </a:p>
        <a:p>
          <a:pPr lvl="0" algn="ctr" defTabSz="889000">
            <a:lnSpc>
              <a:spcPct val="90000"/>
            </a:lnSpc>
            <a:spcBef>
              <a:spcPct val="0"/>
            </a:spcBef>
            <a:spcAft>
              <a:spcPct val="35000"/>
            </a:spcAft>
          </a:pPr>
          <a:endParaRPr lang="ru-RU" sz="2000" kern="1200" dirty="0"/>
        </a:p>
      </dsp:txBody>
      <dsp:txXfrm>
        <a:off x="7305012" y="111331"/>
        <a:ext cx="3137880" cy="233698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434B4E-B003-4841-AA89-3E41CDE095C1}">
      <dsp:nvSpPr>
        <dsp:cNvPr id="0" name=""/>
        <dsp:cNvSpPr/>
      </dsp:nvSpPr>
      <dsp:spPr>
        <a:xfrm>
          <a:off x="4329874" y="15131"/>
          <a:ext cx="3008175" cy="1001101"/>
        </a:xfrm>
        <a:prstGeom prst="roundRect">
          <a:avLst/>
        </a:prstGeom>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w="6350" cap="flat" cmpd="sng" algn="ctr">
          <a:solidFill>
            <a:schemeClr val="accent2"/>
          </a:solidFill>
          <a:prstDash val="solid"/>
          <a:miter lim="800000"/>
        </a:ln>
        <a:effectLst/>
        <a:sp3d/>
      </dsp:spPr>
      <dsp:style>
        <a:lnRef idx="1">
          <a:schemeClr val="accent2"/>
        </a:lnRef>
        <a:fillRef idx="3">
          <a:schemeClr val="accent2"/>
        </a:fillRef>
        <a:effectRef idx="2">
          <a:schemeClr val="accent2"/>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ru-RU" sz="3200" kern="1200" dirty="0" smtClean="0"/>
            <a:t>Насыщенность</a:t>
          </a:r>
          <a:endParaRPr lang="ru-RU" sz="3200" kern="1200" dirty="0"/>
        </a:p>
      </dsp:txBody>
      <dsp:txXfrm>
        <a:off x="4378744" y="64001"/>
        <a:ext cx="2910435" cy="903361"/>
      </dsp:txXfrm>
    </dsp:sp>
    <dsp:sp modelId="{A1682DF9-3CBB-4E95-BCA0-0BBB616B9F11}">
      <dsp:nvSpPr>
        <dsp:cNvPr id="0" name=""/>
        <dsp:cNvSpPr/>
      </dsp:nvSpPr>
      <dsp:spPr>
        <a:xfrm>
          <a:off x="3878966" y="899977"/>
          <a:ext cx="4644516" cy="4644516"/>
        </a:xfrm>
        <a:custGeom>
          <a:avLst/>
          <a:gdLst/>
          <a:ahLst/>
          <a:cxnLst/>
          <a:rect l="0" t="0" r="0" b="0"/>
          <a:pathLst>
            <a:path>
              <a:moveTo>
                <a:pt x="3052735" y="117879"/>
              </a:moveTo>
              <a:arcTo wR="2322258" hR="2322258" stAng="17300036" swAng="753062"/>
            </a:path>
          </a:pathLst>
        </a:custGeom>
        <a:noFill/>
        <a:ln w="6350" cap="flat" cmpd="sng" algn="ctr">
          <a:solidFill>
            <a:schemeClr val="accent4">
              <a:hueOff val="0"/>
              <a:satOff val="0"/>
              <a:lumOff val="0"/>
              <a:alphaOff val="0"/>
            </a:schemeClr>
          </a:solidFill>
          <a:prstDash val="solid"/>
          <a:miter lim="800000"/>
        </a:ln>
        <a:effectLst/>
        <a:sp3d z="-25400" prstMaterial="plastic"/>
      </dsp:spPr>
      <dsp:style>
        <a:lnRef idx="1">
          <a:scrgbClr r="0" g="0" b="0"/>
        </a:lnRef>
        <a:fillRef idx="0">
          <a:scrgbClr r="0" g="0" b="0"/>
        </a:fillRef>
        <a:effectRef idx="0">
          <a:scrgbClr r="0" g="0" b="0"/>
        </a:effectRef>
        <a:fontRef idx="minor"/>
      </dsp:style>
    </dsp:sp>
    <dsp:sp modelId="{17CD84E8-CF9B-4478-8AFE-940008FF264F}">
      <dsp:nvSpPr>
        <dsp:cNvPr id="0" name=""/>
        <dsp:cNvSpPr/>
      </dsp:nvSpPr>
      <dsp:spPr>
        <a:xfrm>
          <a:off x="6322210" y="1231937"/>
          <a:ext cx="4263152" cy="967432"/>
        </a:xfrm>
        <a:prstGeom prst="roundRect">
          <a:avLst/>
        </a:prstGeom>
        <a:solidFill>
          <a:schemeClr val="accent4">
            <a:hueOff val="-1654372"/>
            <a:satOff val="9289"/>
            <a:lumOff val="-431"/>
            <a:alphaOff val="0"/>
          </a:schemeClr>
        </a:solidFill>
        <a:ln>
          <a:noFill/>
        </a:ln>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ru-RU" sz="3200" kern="1200" smtClean="0"/>
            <a:t>Трансформируемость</a:t>
          </a:r>
          <a:endParaRPr lang="ru-RU" sz="3200" kern="1200" dirty="0"/>
        </a:p>
      </dsp:txBody>
      <dsp:txXfrm>
        <a:off x="6369436" y="1279163"/>
        <a:ext cx="4168700" cy="872980"/>
      </dsp:txXfrm>
    </dsp:sp>
    <dsp:sp modelId="{C02FAA53-A0CD-41A1-8E60-817C6E0DF6A7}">
      <dsp:nvSpPr>
        <dsp:cNvPr id="0" name=""/>
        <dsp:cNvSpPr/>
      </dsp:nvSpPr>
      <dsp:spPr>
        <a:xfrm>
          <a:off x="4062200" y="555155"/>
          <a:ext cx="4644516" cy="4644516"/>
        </a:xfrm>
        <a:custGeom>
          <a:avLst/>
          <a:gdLst/>
          <a:ahLst/>
          <a:cxnLst/>
          <a:rect l="0" t="0" r="0" b="0"/>
          <a:pathLst>
            <a:path>
              <a:moveTo>
                <a:pt x="4545738" y="1652169"/>
              </a:moveTo>
              <a:arcTo wR="2322258" hR="2322258" stAng="20593728" swAng="1212612"/>
            </a:path>
          </a:pathLst>
        </a:custGeom>
        <a:noFill/>
        <a:ln w="6350" cap="flat" cmpd="sng" algn="ctr">
          <a:solidFill>
            <a:schemeClr val="accent4">
              <a:hueOff val="-1654372"/>
              <a:satOff val="9289"/>
              <a:lumOff val="-431"/>
              <a:alphaOff val="0"/>
            </a:schemeClr>
          </a:solidFill>
          <a:prstDash val="solid"/>
          <a:miter lim="800000"/>
        </a:ln>
        <a:effectLst/>
        <a:sp3d z="-25400" prstMaterial="plastic"/>
      </dsp:spPr>
      <dsp:style>
        <a:lnRef idx="1">
          <a:scrgbClr r="0" g="0" b="0"/>
        </a:lnRef>
        <a:fillRef idx="0">
          <a:scrgbClr r="0" g="0" b="0"/>
        </a:fillRef>
        <a:effectRef idx="0">
          <a:scrgbClr r="0" g="0" b="0"/>
        </a:effectRef>
        <a:fontRef idx="minor"/>
      </dsp:style>
    </dsp:sp>
    <dsp:sp modelId="{6882043F-07DC-410A-8C30-06A374093E59}">
      <dsp:nvSpPr>
        <dsp:cNvPr id="0" name=""/>
        <dsp:cNvSpPr/>
      </dsp:nvSpPr>
      <dsp:spPr>
        <a:xfrm>
          <a:off x="6317586" y="3025013"/>
          <a:ext cx="4609024" cy="963807"/>
        </a:xfrm>
        <a:prstGeom prst="roundRect">
          <a:avLst/>
        </a:prstGeom>
        <a:solidFill>
          <a:schemeClr val="accent4">
            <a:hueOff val="-3308744"/>
            <a:satOff val="18578"/>
            <a:lumOff val="-862"/>
            <a:alphaOff val="0"/>
          </a:schemeClr>
        </a:solidFill>
        <a:ln>
          <a:noFill/>
        </a:ln>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ru-RU" sz="3200" kern="1200" smtClean="0"/>
            <a:t>Полифункциональность</a:t>
          </a:r>
          <a:endParaRPr lang="ru-RU" sz="3200" kern="1200" dirty="0"/>
        </a:p>
      </dsp:txBody>
      <dsp:txXfrm>
        <a:off x="6364635" y="3072062"/>
        <a:ext cx="4514926" cy="869709"/>
      </dsp:txXfrm>
    </dsp:sp>
    <dsp:sp modelId="{0A1AA0E1-C8D6-4EC9-89BC-1FCF1817FE33}">
      <dsp:nvSpPr>
        <dsp:cNvPr id="0" name=""/>
        <dsp:cNvSpPr/>
      </dsp:nvSpPr>
      <dsp:spPr>
        <a:xfrm>
          <a:off x="3837461" y="35784"/>
          <a:ext cx="4644516" cy="4644516"/>
        </a:xfrm>
        <a:custGeom>
          <a:avLst/>
          <a:gdLst/>
          <a:ahLst/>
          <a:cxnLst/>
          <a:rect l="0" t="0" r="0" b="0"/>
          <a:pathLst>
            <a:path>
              <a:moveTo>
                <a:pt x="3967321" y="3961357"/>
              </a:moveTo>
              <a:arcTo wR="2322258" hR="2322258" stAng="2693757" swAng="1718971"/>
            </a:path>
          </a:pathLst>
        </a:custGeom>
        <a:noFill/>
        <a:ln w="6350" cap="flat" cmpd="sng" algn="ctr">
          <a:solidFill>
            <a:schemeClr val="accent4">
              <a:hueOff val="-3308744"/>
              <a:satOff val="18578"/>
              <a:lumOff val="-862"/>
              <a:alphaOff val="0"/>
            </a:schemeClr>
          </a:solidFill>
          <a:prstDash val="solid"/>
          <a:miter lim="800000"/>
        </a:ln>
        <a:effectLst/>
        <a:sp3d z="-25400" prstMaterial="plastic"/>
      </dsp:spPr>
      <dsp:style>
        <a:lnRef idx="1">
          <a:scrgbClr r="0" g="0" b="0"/>
        </a:lnRef>
        <a:fillRef idx="0">
          <a:scrgbClr r="0" g="0" b="0"/>
        </a:fillRef>
        <a:effectRef idx="0">
          <a:scrgbClr r="0" g="0" b="0"/>
        </a:effectRef>
        <a:fontRef idx="minor"/>
      </dsp:style>
    </dsp:sp>
    <dsp:sp modelId="{4D2BF36C-7111-45F9-A46D-E8F21F3C3844}">
      <dsp:nvSpPr>
        <dsp:cNvPr id="0" name=""/>
        <dsp:cNvSpPr/>
      </dsp:nvSpPr>
      <dsp:spPr>
        <a:xfrm>
          <a:off x="4192683" y="4588483"/>
          <a:ext cx="3437957" cy="1065700"/>
        </a:xfrm>
        <a:prstGeom prst="roundRect">
          <a:avLst/>
        </a:prstGeom>
        <a:solidFill>
          <a:schemeClr val="accent4">
            <a:hueOff val="-4963116"/>
            <a:satOff val="27867"/>
            <a:lumOff val="-1294"/>
            <a:alphaOff val="0"/>
          </a:schemeClr>
        </a:solidFill>
        <a:ln>
          <a:noFill/>
        </a:ln>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ru-RU" sz="3200" kern="1200" dirty="0" smtClean="0"/>
            <a:t>Вариативность</a:t>
          </a:r>
          <a:endParaRPr lang="ru-RU" sz="3200" kern="1200" dirty="0"/>
        </a:p>
      </dsp:txBody>
      <dsp:txXfrm>
        <a:off x="4244706" y="4640506"/>
        <a:ext cx="3333911" cy="961654"/>
      </dsp:txXfrm>
    </dsp:sp>
    <dsp:sp modelId="{DD8EE89E-B4E2-4CBA-8779-B4569E337D4F}">
      <dsp:nvSpPr>
        <dsp:cNvPr id="0" name=""/>
        <dsp:cNvSpPr/>
      </dsp:nvSpPr>
      <dsp:spPr>
        <a:xfrm>
          <a:off x="3301152" y="27218"/>
          <a:ext cx="4644516" cy="4644516"/>
        </a:xfrm>
        <a:custGeom>
          <a:avLst/>
          <a:gdLst/>
          <a:ahLst/>
          <a:cxnLst/>
          <a:rect l="0" t="0" r="0" b="0"/>
          <a:pathLst>
            <a:path>
              <a:moveTo>
                <a:pt x="1694365" y="4558020"/>
              </a:moveTo>
              <a:arcTo wR="2322258" hR="2322258" stAng="6341213" swAng="1777987"/>
            </a:path>
          </a:pathLst>
        </a:custGeom>
        <a:noFill/>
        <a:ln w="6350" cap="flat" cmpd="sng" algn="ctr">
          <a:solidFill>
            <a:schemeClr val="accent4">
              <a:hueOff val="-4963116"/>
              <a:satOff val="27867"/>
              <a:lumOff val="-1294"/>
              <a:alphaOff val="0"/>
            </a:schemeClr>
          </a:solidFill>
          <a:prstDash val="solid"/>
          <a:miter lim="800000"/>
        </a:ln>
        <a:effectLst/>
        <a:sp3d z="-25400" prstMaterial="plastic"/>
      </dsp:spPr>
      <dsp:style>
        <a:lnRef idx="1">
          <a:scrgbClr r="0" g="0" b="0"/>
        </a:lnRef>
        <a:fillRef idx="0">
          <a:scrgbClr r="0" g="0" b="0"/>
        </a:fillRef>
        <a:effectRef idx="0">
          <a:scrgbClr r="0" g="0" b="0"/>
        </a:effectRef>
        <a:fontRef idx="minor"/>
      </dsp:style>
    </dsp:sp>
    <dsp:sp modelId="{B86E75BC-C959-4890-B6DA-8A7FF439E100}">
      <dsp:nvSpPr>
        <dsp:cNvPr id="0" name=""/>
        <dsp:cNvSpPr/>
      </dsp:nvSpPr>
      <dsp:spPr>
        <a:xfrm>
          <a:off x="1016777" y="2984045"/>
          <a:ext cx="4213900" cy="989684"/>
        </a:xfrm>
        <a:prstGeom prst="roundRect">
          <a:avLst/>
        </a:prstGeom>
        <a:solidFill>
          <a:schemeClr val="accent4">
            <a:hueOff val="-6617488"/>
            <a:satOff val="37156"/>
            <a:lumOff val="-1725"/>
            <a:alphaOff val="0"/>
          </a:schemeClr>
        </a:solidFill>
        <a:ln>
          <a:noFill/>
        </a:ln>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ru-RU" sz="3200" kern="1200" smtClean="0"/>
            <a:t>Доступность</a:t>
          </a:r>
          <a:endParaRPr lang="ru-RU" sz="3200" kern="1200" dirty="0"/>
        </a:p>
      </dsp:txBody>
      <dsp:txXfrm>
        <a:off x="1065089" y="3032357"/>
        <a:ext cx="4117276" cy="893060"/>
      </dsp:txXfrm>
    </dsp:sp>
    <dsp:sp modelId="{26923D76-62A1-47FC-8075-5581CE4DCAC5}">
      <dsp:nvSpPr>
        <dsp:cNvPr id="0" name=""/>
        <dsp:cNvSpPr/>
      </dsp:nvSpPr>
      <dsp:spPr>
        <a:xfrm>
          <a:off x="2961787" y="41153"/>
          <a:ext cx="4644516" cy="4644516"/>
        </a:xfrm>
        <a:custGeom>
          <a:avLst/>
          <a:gdLst/>
          <a:ahLst/>
          <a:cxnLst/>
          <a:rect l="0" t="0" r="0" b="0"/>
          <a:pathLst>
            <a:path>
              <a:moveTo>
                <a:pt x="82383" y="2935318"/>
              </a:moveTo>
              <a:arcTo wR="2322258" hR="2322258" stAng="9881571" swAng="1145324"/>
            </a:path>
          </a:pathLst>
        </a:custGeom>
        <a:noFill/>
        <a:ln w="6350" cap="flat" cmpd="sng" algn="ctr">
          <a:solidFill>
            <a:schemeClr val="accent4">
              <a:hueOff val="-6617488"/>
              <a:satOff val="37156"/>
              <a:lumOff val="-1725"/>
              <a:alphaOff val="0"/>
            </a:schemeClr>
          </a:solidFill>
          <a:prstDash val="solid"/>
          <a:miter lim="800000"/>
        </a:ln>
        <a:effectLst/>
        <a:sp3d z="-25400" prstMaterial="plastic"/>
      </dsp:spPr>
      <dsp:style>
        <a:lnRef idx="1">
          <a:scrgbClr r="0" g="0" b="0"/>
        </a:lnRef>
        <a:fillRef idx="0">
          <a:scrgbClr r="0" g="0" b="0"/>
        </a:fillRef>
        <a:effectRef idx="0">
          <a:scrgbClr r="0" g="0" b="0"/>
        </a:effectRef>
        <a:fontRef idx="minor"/>
      </dsp:style>
    </dsp:sp>
    <dsp:sp modelId="{E67D4572-9C22-4CF7-8195-9F6F4B02C9F4}">
      <dsp:nvSpPr>
        <dsp:cNvPr id="0" name=""/>
        <dsp:cNvSpPr/>
      </dsp:nvSpPr>
      <dsp:spPr>
        <a:xfrm>
          <a:off x="1036692" y="1177079"/>
          <a:ext cx="4173559" cy="1025333"/>
        </a:xfrm>
        <a:prstGeom prst="roundRect">
          <a:avLst/>
        </a:prstGeom>
        <a:solidFill>
          <a:schemeClr val="accent4">
            <a:hueOff val="-8271860"/>
            <a:satOff val="46445"/>
            <a:lumOff val="-2156"/>
            <a:alphaOff val="0"/>
          </a:schemeClr>
        </a:solidFill>
        <a:ln>
          <a:noFill/>
        </a:ln>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ru-RU" sz="3200" kern="1200" smtClean="0"/>
            <a:t>Безопасность</a:t>
          </a:r>
          <a:endParaRPr lang="ru-RU" sz="3200" kern="1200" dirty="0"/>
        </a:p>
      </dsp:txBody>
      <dsp:txXfrm>
        <a:off x="1086745" y="1227132"/>
        <a:ext cx="4073453" cy="925227"/>
      </dsp:txXfrm>
    </dsp:sp>
    <dsp:sp modelId="{092FEF6D-D1F0-4E27-B4AB-31773C4B2F6A}">
      <dsp:nvSpPr>
        <dsp:cNvPr id="0" name=""/>
        <dsp:cNvSpPr/>
      </dsp:nvSpPr>
      <dsp:spPr>
        <a:xfrm>
          <a:off x="3089962" y="897233"/>
          <a:ext cx="4644516" cy="4644516"/>
        </a:xfrm>
        <a:custGeom>
          <a:avLst/>
          <a:gdLst/>
          <a:ahLst/>
          <a:cxnLst/>
          <a:rect l="0" t="0" r="0" b="0"/>
          <a:pathLst>
            <a:path>
              <a:moveTo>
                <a:pt x="1220631" y="277923"/>
              </a:moveTo>
              <a:arcTo wR="2322258" hR="2322258" stAng="14500872" swAng="587842"/>
            </a:path>
          </a:pathLst>
        </a:custGeom>
        <a:noFill/>
        <a:ln w="6350" cap="flat" cmpd="sng" algn="ctr">
          <a:solidFill>
            <a:schemeClr val="accent4">
              <a:hueOff val="-8271860"/>
              <a:satOff val="46445"/>
              <a:lumOff val="-2156"/>
              <a:alphaOff val="0"/>
            </a:schemeClr>
          </a:solidFill>
          <a:prstDash val="solid"/>
          <a:miter lim="800000"/>
        </a:ln>
        <a:effectLst/>
        <a:sp3d z="-25400" prstMaterial="plastic"/>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76E98FE-CD78-46DC-A27F-1AF092C2F750}" type="datetimeFigureOut">
              <a:rPr lang="ru-RU" smtClean="0"/>
              <a:t>28.02.2019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5FF358E-5920-42BD-A118-44D5EC14CBE5}" type="slidenum">
              <a:rPr lang="ru-RU" smtClean="0"/>
              <a:t>‹#›</a:t>
            </a:fld>
            <a:endParaRPr lang="ru-RU"/>
          </a:p>
        </p:txBody>
      </p:sp>
    </p:spTree>
    <p:extLst>
      <p:ext uri="{BB962C8B-B14F-4D97-AF65-F5344CB8AC3E}">
        <p14:creationId xmlns:p14="http://schemas.microsoft.com/office/powerpoint/2010/main" val="2806956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76E98FE-CD78-46DC-A27F-1AF092C2F750}" type="datetimeFigureOut">
              <a:rPr lang="ru-RU" smtClean="0"/>
              <a:t>28.02.2019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5FF358E-5920-42BD-A118-44D5EC14CBE5}" type="slidenum">
              <a:rPr lang="ru-RU" smtClean="0"/>
              <a:t>‹#›</a:t>
            </a:fld>
            <a:endParaRPr lang="ru-RU"/>
          </a:p>
        </p:txBody>
      </p:sp>
    </p:spTree>
    <p:extLst>
      <p:ext uri="{BB962C8B-B14F-4D97-AF65-F5344CB8AC3E}">
        <p14:creationId xmlns:p14="http://schemas.microsoft.com/office/powerpoint/2010/main" val="20846457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76E98FE-CD78-46DC-A27F-1AF092C2F750}" type="datetimeFigureOut">
              <a:rPr lang="ru-RU" smtClean="0"/>
              <a:t>28.02.2019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5FF358E-5920-42BD-A118-44D5EC14CBE5}" type="slidenum">
              <a:rPr lang="ru-RU" smtClean="0"/>
              <a:t>‹#›</a:t>
            </a:fld>
            <a:endParaRPr lang="ru-RU"/>
          </a:p>
        </p:txBody>
      </p:sp>
    </p:spTree>
    <p:extLst>
      <p:ext uri="{BB962C8B-B14F-4D97-AF65-F5344CB8AC3E}">
        <p14:creationId xmlns:p14="http://schemas.microsoft.com/office/powerpoint/2010/main" val="5287483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76E98FE-CD78-46DC-A27F-1AF092C2F750}" type="datetimeFigureOut">
              <a:rPr lang="ru-RU" smtClean="0"/>
              <a:t>28.02.2019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5FF358E-5920-42BD-A118-44D5EC14CBE5}" type="slidenum">
              <a:rPr lang="ru-RU" smtClean="0"/>
              <a:t>‹#›</a:t>
            </a:fld>
            <a:endParaRPr lang="ru-RU"/>
          </a:p>
        </p:txBody>
      </p:sp>
    </p:spTree>
    <p:extLst>
      <p:ext uri="{BB962C8B-B14F-4D97-AF65-F5344CB8AC3E}">
        <p14:creationId xmlns:p14="http://schemas.microsoft.com/office/powerpoint/2010/main" val="19578352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76E98FE-CD78-46DC-A27F-1AF092C2F750}" type="datetimeFigureOut">
              <a:rPr lang="ru-RU" smtClean="0"/>
              <a:t>28.02.2019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5FF358E-5920-42BD-A118-44D5EC14CBE5}" type="slidenum">
              <a:rPr lang="ru-RU" smtClean="0"/>
              <a:t>‹#›</a:t>
            </a:fld>
            <a:endParaRPr lang="ru-RU"/>
          </a:p>
        </p:txBody>
      </p:sp>
    </p:spTree>
    <p:extLst>
      <p:ext uri="{BB962C8B-B14F-4D97-AF65-F5344CB8AC3E}">
        <p14:creationId xmlns:p14="http://schemas.microsoft.com/office/powerpoint/2010/main" val="9822878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76E98FE-CD78-46DC-A27F-1AF092C2F750}" type="datetimeFigureOut">
              <a:rPr lang="ru-RU" smtClean="0"/>
              <a:t>28.02.2019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5FF358E-5920-42BD-A118-44D5EC14CBE5}" type="slidenum">
              <a:rPr lang="ru-RU" smtClean="0"/>
              <a:t>‹#›</a:t>
            </a:fld>
            <a:endParaRPr lang="ru-RU"/>
          </a:p>
        </p:txBody>
      </p:sp>
    </p:spTree>
    <p:extLst>
      <p:ext uri="{BB962C8B-B14F-4D97-AF65-F5344CB8AC3E}">
        <p14:creationId xmlns:p14="http://schemas.microsoft.com/office/powerpoint/2010/main" val="23936827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76E98FE-CD78-46DC-A27F-1AF092C2F750}" type="datetimeFigureOut">
              <a:rPr lang="ru-RU" smtClean="0"/>
              <a:t>28.02.2019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5FF358E-5920-42BD-A118-44D5EC14CBE5}" type="slidenum">
              <a:rPr lang="ru-RU" smtClean="0"/>
              <a:t>‹#›</a:t>
            </a:fld>
            <a:endParaRPr lang="ru-RU"/>
          </a:p>
        </p:txBody>
      </p:sp>
    </p:spTree>
    <p:extLst>
      <p:ext uri="{BB962C8B-B14F-4D97-AF65-F5344CB8AC3E}">
        <p14:creationId xmlns:p14="http://schemas.microsoft.com/office/powerpoint/2010/main" val="24671773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76E98FE-CD78-46DC-A27F-1AF092C2F750}" type="datetimeFigureOut">
              <a:rPr lang="ru-RU" smtClean="0"/>
              <a:t>28.02.2019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5FF358E-5920-42BD-A118-44D5EC14CBE5}" type="slidenum">
              <a:rPr lang="ru-RU" smtClean="0"/>
              <a:t>‹#›</a:t>
            </a:fld>
            <a:endParaRPr lang="ru-RU"/>
          </a:p>
        </p:txBody>
      </p:sp>
    </p:spTree>
    <p:extLst>
      <p:ext uri="{BB962C8B-B14F-4D97-AF65-F5344CB8AC3E}">
        <p14:creationId xmlns:p14="http://schemas.microsoft.com/office/powerpoint/2010/main" val="941931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76E98FE-CD78-46DC-A27F-1AF092C2F750}" type="datetimeFigureOut">
              <a:rPr lang="ru-RU" smtClean="0"/>
              <a:t>28.02.2019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5FF358E-5920-42BD-A118-44D5EC14CBE5}" type="slidenum">
              <a:rPr lang="ru-RU" smtClean="0"/>
              <a:t>‹#›</a:t>
            </a:fld>
            <a:endParaRPr lang="ru-RU"/>
          </a:p>
        </p:txBody>
      </p:sp>
    </p:spTree>
    <p:extLst>
      <p:ext uri="{BB962C8B-B14F-4D97-AF65-F5344CB8AC3E}">
        <p14:creationId xmlns:p14="http://schemas.microsoft.com/office/powerpoint/2010/main" val="28744780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76E98FE-CD78-46DC-A27F-1AF092C2F750}" type="datetimeFigureOut">
              <a:rPr lang="ru-RU" smtClean="0"/>
              <a:t>28.02.2019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5FF358E-5920-42BD-A118-44D5EC14CBE5}" type="slidenum">
              <a:rPr lang="ru-RU" smtClean="0"/>
              <a:t>‹#›</a:t>
            </a:fld>
            <a:endParaRPr lang="ru-RU"/>
          </a:p>
        </p:txBody>
      </p:sp>
    </p:spTree>
    <p:extLst>
      <p:ext uri="{BB962C8B-B14F-4D97-AF65-F5344CB8AC3E}">
        <p14:creationId xmlns:p14="http://schemas.microsoft.com/office/powerpoint/2010/main" val="24766679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76E98FE-CD78-46DC-A27F-1AF092C2F750}" type="datetimeFigureOut">
              <a:rPr lang="ru-RU" smtClean="0"/>
              <a:t>28.02.2019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5FF358E-5920-42BD-A118-44D5EC14CBE5}" type="slidenum">
              <a:rPr lang="ru-RU" smtClean="0"/>
              <a:t>‹#›</a:t>
            </a:fld>
            <a:endParaRPr lang="ru-RU"/>
          </a:p>
        </p:txBody>
      </p:sp>
    </p:spTree>
    <p:extLst>
      <p:ext uri="{BB962C8B-B14F-4D97-AF65-F5344CB8AC3E}">
        <p14:creationId xmlns:p14="http://schemas.microsoft.com/office/powerpoint/2010/main" val="9345245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63000"/>
            <a:lum/>
          </a:blip>
          <a:srcRect/>
          <a:stretch>
            <a:fillRect t="-16000" b="-16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6E98FE-CD78-46DC-A27F-1AF092C2F750}" type="datetimeFigureOut">
              <a:rPr lang="ru-RU" smtClean="0"/>
              <a:t>28.02.2019</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FF358E-5920-42BD-A118-44D5EC14CBE5}" type="slidenum">
              <a:rPr lang="ru-RU" smtClean="0"/>
              <a:t>‹#›</a:t>
            </a:fld>
            <a:endParaRPr lang="ru-RU"/>
          </a:p>
        </p:txBody>
      </p:sp>
    </p:spTree>
    <p:extLst>
      <p:ext uri="{BB962C8B-B14F-4D97-AF65-F5344CB8AC3E}">
        <p14:creationId xmlns:p14="http://schemas.microsoft.com/office/powerpoint/2010/main" val="35881799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6.xml"/><Relationship Id="rId4" Type="http://schemas.openxmlformats.org/officeDocument/2006/relationships/image" Target="../media/image21.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4.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82880"/>
            <a:ext cx="9144000" cy="4376928"/>
          </a:xfrm>
        </p:spPr>
        <p:txBody>
          <a:bodyPr>
            <a:normAutofit fontScale="90000"/>
          </a:bodyPr>
          <a:lstStyle/>
          <a:p>
            <a:r>
              <a:rPr lang="ru-RU" sz="2000" dirty="0" smtClean="0">
                <a:latin typeface="Times New Roman" pitchFamily="18" charset="0"/>
                <a:cs typeface="Times New Roman" pitchFamily="18" charset="0"/>
              </a:rPr>
              <a:t>Муниципальное бюджетное дошкольное образовательное учреждение</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«Детский сад № 55»</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a:latin typeface="Times New Roman" pitchFamily="18" charset="0"/>
                <a:cs typeface="Times New Roman" pitchFamily="18" charset="0"/>
              </a:rPr>
              <a:t/>
            </a:r>
            <a:br>
              <a:rPr lang="ru-RU" sz="2000" dirty="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t/>
            </a:r>
            <a:br>
              <a:rPr lang="ru-RU" sz="2000" dirty="0" smtClean="0"/>
            </a:br>
            <a:r>
              <a:rPr lang="ru-RU" sz="2000" dirty="0"/>
              <a:t/>
            </a:r>
            <a:br>
              <a:rPr lang="ru-RU" sz="2000" dirty="0"/>
            </a:br>
            <a:r>
              <a:rPr lang="ru-RU" sz="5300" b="1" dirty="0" smtClean="0"/>
              <a:t>СИСТЕМА МЕТОДИЧЕСКОЙ РАБОТЫ ПО РЕЧЕВОМУ РАЗВИТИЮ В ДОУ</a:t>
            </a:r>
            <a:endParaRPr lang="ru-RU" sz="5300" b="1" dirty="0"/>
          </a:p>
        </p:txBody>
      </p:sp>
      <p:sp>
        <p:nvSpPr>
          <p:cNvPr id="3" name="Подзаголовок 2"/>
          <p:cNvSpPr>
            <a:spLocks noGrp="1"/>
          </p:cNvSpPr>
          <p:nvPr>
            <p:ph type="subTitle" idx="1"/>
          </p:nvPr>
        </p:nvSpPr>
        <p:spPr>
          <a:xfrm>
            <a:off x="1524000" y="4868883"/>
            <a:ext cx="9144000" cy="1662545"/>
          </a:xfrm>
        </p:spPr>
        <p:txBody>
          <a:bodyPr/>
          <a:lstStyle/>
          <a:p>
            <a:pPr algn="r"/>
            <a:r>
              <a:rPr lang="ru-RU" dirty="0" smtClean="0">
                <a:latin typeface="Times New Roman" pitchFamily="18" charset="0"/>
                <a:cs typeface="Times New Roman" pitchFamily="18" charset="0"/>
              </a:rPr>
              <a:t>Старший воспитатель </a:t>
            </a:r>
          </a:p>
          <a:p>
            <a:pPr algn="r"/>
            <a:r>
              <a:rPr lang="ru-RU" dirty="0" err="1" smtClean="0">
                <a:latin typeface="Times New Roman" pitchFamily="18" charset="0"/>
                <a:cs typeface="Times New Roman" pitchFamily="18" charset="0"/>
              </a:rPr>
              <a:t>Барсюкова</a:t>
            </a:r>
            <a:r>
              <a:rPr lang="ru-RU" dirty="0" smtClean="0">
                <a:latin typeface="Times New Roman" pitchFamily="18" charset="0"/>
                <a:cs typeface="Times New Roman" pitchFamily="18" charset="0"/>
              </a:rPr>
              <a:t> Светлана Вячеславовна</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14896546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360608" y="103031"/>
            <a:ext cx="11436440" cy="1880315"/>
          </a:xfrm>
        </p:spPr>
        <p:txBody>
          <a:bodyPr>
            <a:noAutofit/>
          </a:bodyPr>
          <a:lstStyle/>
          <a:p>
            <a:r>
              <a:rPr lang="ru-RU" sz="2000" dirty="0" smtClean="0">
                <a:latin typeface="Times New Roman" panose="02020603050405020304" pitchFamily="18" charset="0"/>
                <a:cs typeface="Times New Roman" panose="02020603050405020304" pitchFamily="18" charset="0"/>
              </a:rPr>
              <a:t>Хорошая речь – важнейшее условие всестороннего полноценного развития детей. Подлинно творческое развитие ребенка дошкольного возраста наиболее успешно осуществляется в условиях обогащенной предметной развивающей среды.</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Под речевой развивающей средой понимается не только предметное окружение. Важно чтобы она была особым образом организована, чтобы наиболее эффективно влиять на развитие разных сторон речи каждого ребенка.</a:t>
            </a:r>
            <a:br>
              <a:rPr lang="ru-RU" sz="2000" dirty="0" smtClean="0">
                <a:latin typeface="Times New Roman" panose="02020603050405020304" pitchFamily="18" charset="0"/>
                <a:cs typeface="Times New Roman" panose="02020603050405020304" pitchFamily="18" charset="0"/>
              </a:rPr>
            </a:br>
            <a:endParaRPr lang="ru-RU" sz="2000" dirty="0">
              <a:latin typeface="Times New Roman" panose="02020603050405020304" pitchFamily="18" charset="0"/>
              <a:cs typeface="Times New Roman" panose="02020603050405020304" pitchFamily="18" charset="0"/>
            </a:endParaRPr>
          </a:p>
        </p:txBody>
      </p:sp>
      <p:graphicFrame>
        <p:nvGraphicFramePr>
          <p:cNvPr id="10" name="Объект 9"/>
          <p:cNvGraphicFramePr>
            <a:graphicFrameLocks noGrp="1"/>
          </p:cNvGraphicFramePr>
          <p:nvPr>
            <p:ph idx="1"/>
            <p:extLst>
              <p:ext uri="{D42A27DB-BD31-4B8C-83A1-F6EECF244321}">
                <p14:modId xmlns:p14="http://schemas.microsoft.com/office/powerpoint/2010/main" val="3352641522"/>
              </p:ext>
            </p:extLst>
          </p:nvPr>
        </p:nvGraphicFramePr>
        <p:xfrm>
          <a:off x="683653" y="1880315"/>
          <a:ext cx="10515600" cy="48810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9" name="Прямая со стрелкой 8"/>
          <p:cNvCxnSpPr/>
          <p:nvPr/>
        </p:nvCxnSpPr>
        <p:spPr>
          <a:xfrm>
            <a:off x="9070848" y="7412736"/>
            <a:ext cx="9144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942692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0304" y="538619"/>
            <a:ext cx="11822806" cy="1362752"/>
          </a:xfrm>
        </p:spPr>
        <p:txBody>
          <a:bodyPr>
            <a:noAutofit/>
          </a:bodyPr>
          <a:lstStyle/>
          <a:p>
            <a:pPr algn="ctr"/>
            <a:r>
              <a:rPr lang="ru-RU" sz="3600" dirty="0" smtClean="0"/>
              <a:t>В соответствии с ФГОС ДО </a:t>
            </a:r>
            <a:br>
              <a:rPr lang="ru-RU" sz="3600" dirty="0" smtClean="0"/>
            </a:br>
            <a:r>
              <a:rPr lang="ru-RU" sz="3600" dirty="0" smtClean="0"/>
              <a:t>создана развивающая речевая предметно-пространственная среда, отвечающая принципам:</a:t>
            </a:r>
            <a:endParaRPr lang="ru-RU" sz="3600" dirty="0"/>
          </a:p>
        </p:txBody>
      </p:sp>
      <p:graphicFrame>
        <p:nvGraphicFramePr>
          <p:cNvPr id="10" name="Объект 9"/>
          <p:cNvGraphicFramePr>
            <a:graphicFrameLocks noGrp="1"/>
          </p:cNvGraphicFramePr>
          <p:nvPr>
            <p:ph idx="1"/>
            <p:extLst>
              <p:ext uri="{D42A27DB-BD31-4B8C-83A1-F6EECF244321}">
                <p14:modId xmlns:p14="http://schemas.microsoft.com/office/powerpoint/2010/main" val="740474983"/>
              </p:ext>
            </p:extLst>
          </p:nvPr>
        </p:nvGraphicFramePr>
        <p:xfrm>
          <a:off x="300625" y="1127343"/>
          <a:ext cx="11891375" cy="56304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716834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Горизонтальный свиток 4"/>
          <p:cNvSpPr/>
          <p:nvPr/>
        </p:nvSpPr>
        <p:spPr>
          <a:xfrm>
            <a:off x="334852" y="119270"/>
            <a:ext cx="5331852" cy="1464831"/>
          </a:xfrm>
          <a:prstGeom prst="horizontalScroll">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ru-RU" sz="3200" b="1" dirty="0" smtClean="0">
                <a:solidFill>
                  <a:schemeClr val="tx1"/>
                </a:solidFill>
                <a:latin typeface="Times New Roman" pitchFamily="18" charset="0"/>
                <a:cs typeface="Times New Roman" pitchFamily="18" charset="0"/>
              </a:rPr>
              <a:t>Центры грамотности</a:t>
            </a:r>
            <a:endParaRPr lang="ru-RU" sz="3200" b="1" dirty="0">
              <a:solidFill>
                <a:schemeClr val="tx1"/>
              </a:solidFill>
              <a:latin typeface="Times New Roman" pitchFamily="18" charset="0"/>
              <a:cs typeface="Times New Roman" pitchFamily="18" charset="0"/>
            </a:endParaRPr>
          </a:p>
        </p:txBody>
      </p:sp>
      <p:pic>
        <p:nvPicPr>
          <p:cNvPr id="1026" name="Picture 2" descr="F:\Моя аттестация фото\уголки речь\IMG_20181119_073206.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3459" b="11225"/>
          <a:stretch/>
        </p:blipFill>
        <p:spPr bwMode="auto">
          <a:xfrm>
            <a:off x="6622549" y="4061069"/>
            <a:ext cx="5047361" cy="270088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Моя аттестация фото\уголки речь\PB21121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009" y="3091658"/>
            <a:ext cx="4649821" cy="3041952"/>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F:\Моя аттестация фото\пед совет\IMG_20181119_081614.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15850" b="15374"/>
          <a:stretch/>
        </p:blipFill>
        <p:spPr bwMode="auto">
          <a:xfrm>
            <a:off x="6622549" y="773264"/>
            <a:ext cx="5047361" cy="2603515"/>
          </a:xfrm>
          <a:prstGeom prst="rect">
            <a:avLst/>
          </a:prstGeom>
          <a:noFill/>
          <a:extLst>
            <a:ext uri="{909E8E84-426E-40DD-AFC4-6F175D3DCCD1}">
              <a14:hiddenFill xmlns:a14="http://schemas.microsoft.com/office/drawing/2010/main">
                <a:solidFill>
                  <a:srgbClr val="FFFFFF"/>
                </a:solidFill>
              </a14:hiddenFill>
            </a:ext>
          </a:extLst>
        </p:spPr>
      </p:pic>
      <p:sp>
        <p:nvSpPr>
          <p:cNvPr id="6" name="Прямоугольная выноска 5"/>
          <p:cNvSpPr/>
          <p:nvPr/>
        </p:nvSpPr>
        <p:spPr>
          <a:xfrm>
            <a:off x="8707252" y="3557681"/>
            <a:ext cx="2962658" cy="342104"/>
          </a:xfrm>
          <a:prstGeom prst="wedgeRectCallou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ru-RU" dirty="0" smtClean="0">
                <a:solidFill>
                  <a:schemeClr val="tx1"/>
                </a:solidFill>
                <a:latin typeface="Times New Roman" pitchFamily="18" charset="0"/>
                <a:cs typeface="Times New Roman" pitchFamily="18" charset="0"/>
              </a:rPr>
              <a:t>Группа раннего возраста</a:t>
            </a:r>
            <a:endParaRPr lang="ru-RU" dirty="0">
              <a:solidFill>
                <a:schemeClr val="tx1"/>
              </a:solidFill>
              <a:latin typeface="Times New Roman" pitchFamily="18" charset="0"/>
              <a:cs typeface="Times New Roman" pitchFamily="18" charset="0"/>
            </a:endParaRPr>
          </a:p>
        </p:txBody>
      </p:sp>
      <p:sp>
        <p:nvSpPr>
          <p:cNvPr id="7" name="Прямоугольная выноска 6"/>
          <p:cNvSpPr/>
          <p:nvPr/>
        </p:nvSpPr>
        <p:spPr>
          <a:xfrm>
            <a:off x="8500056" y="218224"/>
            <a:ext cx="3169854" cy="383947"/>
          </a:xfrm>
          <a:prstGeom prst="wedgeRectCallou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ru-RU" dirty="0" smtClean="0">
                <a:solidFill>
                  <a:schemeClr val="tx1"/>
                </a:solidFill>
                <a:latin typeface="Times New Roman" pitchFamily="18" charset="0"/>
                <a:cs typeface="Times New Roman" pitchFamily="18" charset="0"/>
              </a:rPr>
              <a:t>Младшая группа</a:t>
            </a:r>
            <a:endParaRPr lang="ru-RU" dirty="0">
              <a:solidFill>
                <a:schemeClr val="tx1"/>
              </a:solidFill>
              <a:latin typeface="Times New Roman" pitchFamily="18" charset="0"/>
              <a:cs typeface="Times New Roman" pitchFamily="18" charset="0"/>
            </a:endParaRPr>
          </a:p>
        </p:txBody>
      </p:sp>
      <p:sp>
        <p:nvSpPr>
          <p:cNvPr id="8" name="Прямоугольная выноска 7"/>
          <p:cNvSpPr/>
          <p:nvPr/>
        </p:nvSpPr>
        <p:spPr>
          <a:xfrm>
            <a:off x="495008" y="2228045"/>
            <a:ext cx="3008045" cy="393169"/>
          </a:xfrm>
          <a:prstGeom prst="wedgeRectCallou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ru-RU" dirty="0" smtClean="0">
                <a:solidFill>
                  <a:schemeClr val="tx1"/>
                </a:solidFill>
                <a:latin typeface="Times New Roman" pitchFamily="18" charset="0"/>
                <a:cs typeface="Times New Roman" pitchFamily="18" charset="0"/>
              </a:rPr>
              <a:t>Средняя группа</a:t>
            </a:r>
            <a:endParaRPr lang="ru-RU"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23469387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Горизонтальный свиток 2"/>
          <p:cNvSpPr/>
          <p:nvPr/>
        </p:nvSpPr>
        <p:spPr>
          <a:xfrm>
            <a:off x="180304" y="1"/>
            <a:ext cx="5731099" cy="1687132"/>
          </a:xfrm>
          <a:prstGeom prst="horizontalScroll">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sz="3200" b="1" dirty="0" smtClean="0">
                <a:latin typeface="Times New Roman" pitchFamily="18" charset="0"/>
                <a:cs typeface="Times New Roman" pitchFamily="18" charset="0"/>
              </a:rPr>
              <a:t>Литературные центры</a:t>
            </a:r>
            <a:endParaRPr lang="ru-RU" sz="3200" b="1" dirty="0">
              <a:latin typeface="Times New Roman" pitchFamily="18" charset="0"/>
              <a:cs typeface="Times New Roman" pitchFamily="18" charset="0"/>
            </a:endParaRPr>
          </a:p>
        </p:txBody>
      </p:sp>
      <p:pic>
        <p:nvPicPr>
          <p:cNvPr id="3074" name="Picture 2" descr="F:\Моя аттестация фото\пед совет\IMG_20181119_081756.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6355"/>
          <a:stretch/>
        </p:blipFill>
        <p:spPr bwMode="auto">
          <a:xfrm>
            <a:off x="6705778" y="4024913"/>
            <a:ext cx="4470239" cy="2663632"/>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F:\Моя аттестация фото\пед совет\IMG_20181122_205633.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20925"/>
          <a:stretch/>
        </p:blipFill>
        <p:spPr bwMode="auto">
          <a:xfrm>
            <a:off x="6808808" y="701179"/>
            <a:ext cx="4264177" cy="252889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F:\Моя аттестация фото\пед совет\IMG_20181122_235026.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8734" y="3104756"/>
            <a:ext cx="4770241" cy="3255135"/>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ая выноска 1"/>
          <p:cNvSpPr/>
          <p:nvPr/>
        </p:nvSpPr>
        <p:spPr>
          <a:xfrm>
            <a:off x="548734" y="2111727"/>
            <a:ext cx="3364992" cy="568435"/>
          </a:xfrm>
          <a:prstGeom prst="wedgeRectCallou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dirty="0" smtClean="0">
                <a:latin typeface="Times New Roman" pitchFamily="18" charset="0"/>
                <a:cs typeface="Times New Roman" pitchFamily="18" charset="0"/>
              </a:rPr>
              <a:t>Группа раннего возраста</a:t>
            </a:r>
            <a:endParaRPr lang="ru-RU" dirty="0">
              <a:latin typeface="Times New Roman" pitchFamily="18" charset="0"/>
              <a:cs typeface="Times New Roman" pitchFamily="18" charset="0"/>
            </a:endParaRPr>
          </a:p>
        </p:txBody>
      </p:sp>
      <p:sp>
        <p:nvSpPr>
          <p:cNvPr id="4" name="Прямоугольная выноска 3"/>
          <p:cNvSpPr/>
          <p:nvPr/>
        </p:nvSpPr>
        <p:spPr>
          <a:xfrm>
            <a:off x="7973297" y="96317"/>
            <a:ext cx="3099688" cy="438762"/>
          </a:xfrm>
          <a:prstGeom prst="wedgeRectCallou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dirty="0" smtClean="0">
                <a:latin typeface="Times New Roman" pitchFamily="18" charset="0"/>
                <a:cs typeface="Times New Roman" pitchFamily="18" charset="0"/>
              </a:rPr>
              <a:t>Средняя группа</a:t>
            </a:r>
            <a:endParaRPr lang="ru-RU" dirty="0">
              <a:latin typeface="Times New Roman" pitchFamily="18" charset="0"/>
              <a:cs typeface="Times New Roman" pitchFamily="18" charset="0"/>
            </a:endParaRPr>
          </a:p>
        </p:txBody>
      </p:sp>
      <p:sp>
        <p:nvSpPr>
          <p:cNvPr id="5" name="Прямоугольная выноска 4"/>
          <p:cNvSpPr/>
          <p:nvPr/>
        </p:nvSpPr>
        <p:spPr>
          <a:xfrm>
            <a:off x="8061561" y="3483186"/>
            <a:ext cx="3114456" cy="401416"/>
          </a:xfrm>
          <a:prstGeom prst="wedgeRectCallou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dirty="0" smtClean="0">
                <a:latin typeface="Times New Roman" pitchFamily="18" charset="0"/>
                <a:cs typeface="Times New Roman" pitchFamily="18" charset="0"/>
              </a:rPr>
              <a:t>Младшая группа</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41234686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Горизонтальный свиток 1"/>
          <p:cNvSpPr/>
          <p:nvPr/>
        </p:nvSpPr>
        <p:spPr>
          <a:xfrm>
            <a:off x="3687042" y="73924"/>
            <a:ext cx="4505299" cy="1358368"/>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3200" b="1" dirty="0" smtClean="0">
                <a:latin typeface="Times New Roman" pitchFamily="18" charset="0"/>
                <a:cs typeface="Times New Roman" pitchFamily="18" charset="0"/>
              </a:rPr>
              <a:t>Авторские пособия</a:t>
            </a:r>
            <a:endParaRPr lang="ru-RU" sz="3200" b="1" dirty="0">
              <a:latin typeface="Times New Roman" pitchFamily="18" charset="0"/>
              <a:cs typeface="Times New Roman" pitchFamily="18" charset="0"/>
            </a:endParaRPr>
          </a:p>
        </p:txBody>
      </p:sp>
      <p:pic>
        <p:nvPicPr>
          <p:cNvPr id="3074" name="Picture 2" descr="F:\Авторские пособия и среда\IMG_20190125_092225.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9744" r="50000" b="6864"/>
          <a:stretch/>
        </p:blipFill>
        <p:spPr bwMode="auto">
          <a:xfrm>
            <a:off x="820236" y="142579"/>
            <a:ext cx="2253761" cy="2819181"/>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F:\Авторские пособия и среда\IMG_20190125_092108.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9707" b="9245"/>
          <a:stretch/>
        </p:blipFill>
        <p:spPr bwMode="auto">
          <a:xfrm>
            <a:off x="427923" y="3862316"/>
            <a:ext cx="4082924" cy="217560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F:\Авторские пособия и среда\IMG_20190125_091712.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10357" b="5230"/>
          <a:stretch/>
        </p:blipFill>
        <p:spPr bwMode="auto">
          <a:xfrm>
            <a:off x="9129440" y="142579"/>
            <a:ext cx="2680514" cy="2579427"/>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F:\Авторские пособия и среда\IMG_20190125_091844.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b="14225"/>
          <a:stretch/>
        </p:blipFill>
        <p:spPr bwMode="auto">
          <a:xfrm>
            <a:off x="5290017" y="2722006"/>
            <a:ext cx="2208600" cy="252589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Авторские пособия и среда\IMG_20190125_092157.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416654" y="3686691"/>
            <a:ext cx="3004568" cy="2253426"/>
          </a:xfrm>
          <a:prstGeom prst="rect">
            <a:avLst/>
          </a:prstGeom>
          <a:noFill/>
          <a:extLst>
            <a:ext uri="{909E8E84-426E-40DD-AFC4-6F175D3DCCD1}">
              <a14:hiddenFill xmlns:a14="http://schemas.microsoft.com/office/drawing/2010/main">
                <a:solidFill>
                  <a:srgbClr val="FFFFFF"/>
                </a:solidFill>
              </a14:hiddenFill>
            </a:ext>
          </a:extLst>
        </p:spPr>
      </p:pic>
      <p:sp>
        <p:nvSpPr>
          <p:cNvPr id="3" name="Скругленный прямоугольник 2"/>
          <p:cNvSpPr/>
          <p:nvPr/>
        </p:nvSpPr>
        <p:spPr>
          <a:xfrm>
            <a:off x="4127044" y="1510113"/>
            <a:ext cx="3949349" cy="993494"/>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2000" dirty="0" smtClean="0">
                <a:latin typeface="Times New Roman" pitchFamily="18" charset="0"/>
                <a:cs typeface="Times New Roman" pitchFamily="18" charset="0"/>
              </a:rPr>
              <a:t>Группа раннего возраста </a:t>
            </a:r>
          </a:p>
          <a:p>
            <a:pPr algn="ctr"/>
            <a:r>
              <a:rPr lang="ru-RU" sz="2000" dirty="0" smtClean="0">
                <a:latin typeface="Times New Roman" pitchFamily="18" charset="0"/>
                <a:cs typeface="Times New Roman" pitchFamily="18" charset="0"/>
              </a:rPr>
              <a:t>Воспитатели Гребнева И.В., Кузнецова Н.Р.</a:t>
            </a:r>
            <a:endParaRPr lang="ru-RU" sz="2000" dirty="0">
              <a:latin typeface="Times New Roman" pitchFamily="18" charset="0"/>
              <a:cs typeface="Times New Roman" pitchFamily="18" charset="0"/>
            </a:endParaRPr>
          </a:p>
        </p:txBody>
      </p:sp>
      <p:sp>
        <p:nvSpPr>
          <p:cNvPr id="4" name="Прямоугольник 3"/>
          <p:cNvSpPr/>
          <p:nvPr/>
        </p:nvSpPr>
        <p:spPr>
          <a:xfrm>
            <a:off x="312723" y="3056037"/>
            <a:ext cx="3740662" cy="665169"/>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ru-RU" dirty="0" smtClean="0">
                <a:latin typeface="Times New Roman" pitchFamily="18" charset="0"/>
                <a:cs typeface="Times New Roman" pitchFamily="18" charset="0"/>
              </a:rPr>
              <a:t>Дидактическое пособие по обучению способам  словообразования</a:t>
            </a:r>
            <a:endParaRPr lang="ru-RU" dirty="0">
              <a:latin typeface="Times New Roman" pitchFamily="18" charset="0"/>
              <a:cs typeface="Times New Roman" pitchFamily="18" charset="0"/>
            </a:endParaRPr>
          </a:p>
        </p:txBody>
      </p:sp>
      <p:sp>
        <p:nvSpPr>
          <p:cNvPr id="5" name="Прямоугольник 4"/>
          <p:cNvSpPr/>
          <p:nvPr/>
        </p:nvSpPr>
        <p:spPr>
          <a:xfrm>
            <a:off x="427923" y="6115742"/>
            <a:ext cx="4171373" cy="626252"/>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ru-RU" dirty="0" smtClean="0">
                <a:latin typeface="Times New Roman" pitchFamily="18" charset="0"/>
                <a:cs typeface="Times New Roman" pitchFamily="18" charset="0"/>
              </a:rPr>
              <a:t>Дидактические пособия на звукоподражание и обогащение словаря</a:t>
            </a:r>
            <a:endParaRPr lang="ru-RU" dirty="0">
              <a:latin typeface="Times New Roman" pitchFamily="18" charset="0"/>
              <a:cs typeface="Times New Roman" pitchFamily="18" charset="0"/>
            </a:endParaRPr>
          </a:p>
        </p:txBody>
      </p:sp>
      <p:sp>
        <p:nvSpPr>
          <p:cNvPr id="6" name="Прямоугольник 5"/>
          <p:cNvSpPr/>
          <p:nvPr/>
        </p:nvSpPr>
        <p:spPr>
          <a:xfrm>
            <a:off x="5195600" y="5466303"/>
            <a:ext cx="2645328" cy="818507"/>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ru-RU" dirty="0" smtClean="0">
                <a:latin typeface="Times New Roman" pitchFamily="18" charset="0"/>
                <a:cs typeface="Times New Roman" pitchFamily="18" charset="0"/>
              </a:rPr>
              <a:t>Дидактические пособия на активизацию разных частей речи </a:t>
            </a:r>
            <a:endParaRPr lang="ru-RU" dirty="0">
              <a:latin typeface="Times New Roman" pitchFamily="18" charset="0"/>
              <a:cs typeface="Times New Roman" pitchFamily="18" charset="0"/>
            </a:endParaRPr>
          </a:p>
        </p:txBody>
      </p:sp>
      <p:sp>
        <p:nvSpPr>
          <p:cNvPr id="8" name="Прямоугольник 7"/>
          <p:cNvSpPr/>
          <p:nvPr/>
        </p:nvSpPr>
        <p:spPr>
          <a:xfrm>
            <a:off x="8967413" y="2830505"/>
            <a:ext cx="3004568" cy="747687"/>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ru-RU" dirty="0" smtClean="0">
                <a:latin typeface="Times New Roman" pitchFamily="18" charset="0"/>
                <a:cs typeface="Times New Roman" pitchFamily="18" charset="0"/>
              </a:rPr>
              <a:t>Дидактическое пособие на развитие связанной речи</a:t>
            </a:r>
            <a:endParaRPr lang="ru-RU" dirty="0">
              <a:latin typeface="Times New Roman" pitchFamily="18" charset="0"/>
              <a:cs typeface="Times New Roman" pitchFamily="18" charset="0"/>
            </a:endParaRPr>
          </a:p>
        </p:txBody>
      </p:sp>
      <p:sp>
        <p:nvSpPr>
          <p:cNvPr id="10" name="Прямоугольник 9"/>
          <p:cNvSpPr/>
          <p:nvPr/>
        </p:nvSpPr>
        <p:spPr>
          <a:xfrm>
            <a:off x="8498541" y="6037921"/>
            <a:ext cx="2922681" cy="704073"/>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ru-RU" dirty="0" smtClean="0">
                <a:latin typeface="Times New Roman" pitchFamily="18" charset="0"/>
                <a:cs typeface="Times New Roman" pitchFamily="18" charset="0"/>
              </a:rPr>
              <a:t>Дидактическое пособие на различение предметов по признакам</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37302696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7" descr="F:\формы работы с детьми\SAM_604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04805" y="924721"/>
            <a:ext cx="5179191" cy="291569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9" descr="F:\формы работы с детьми\IMG_20181119_094106.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35284" y="3439886"/>
            <a:ext cx="4210998" cy="315824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5" descr="F:\формы работы с детьми\IMG_20181119_09494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1257" y="3338286"/>
            <a:ext cx="4254924" cy="3191193"/>
          </a:xfrm>
          <a:prstGeom prst="rect">
            <a:avLst/>
          </a:prstGeom>
          <a:noFill/>
          <a:extLst>
            <a:ext uri="{909E8E84-426E-40DD-AFC4-6F175D3DCCD1}">
              <a14:hiddenFill xmlns:a14="http://schemas.microsoft.com/office/drawing/2010/main">
                <a:solidFill>
                  <a:srgbClr val="FFFFFF"/>
                </a:solidFill>
              </a14:hiddenFill>
            </a:ext>
          </a:extLst>
        </p:spPr>
      </p:pic>
      <p:sp>
        <p:nvSpPr>
          <p:cNvPr id="6" name="Заголовок 5"/>
          <p:cNvSpPr>
            <a:spLocks noGrp="1"/>
          </p:cNvSpPr>
          <p:nvPr>
            <p:ph type="title"/>
          </p:nvPr>
        </p:nvSpPr>
        <p:spPr>
          <a:xfrm>
            <a:off x="838200" y="116114"/>
            <a:ext cx="10515600" cy="841829"/>
          </a:xfrm>
        </p:spPr>
        <p:txBody>
          <a:bodyPr/>
          <a:lstStyle/>
          <a:p>
            <a:pPr algn="ctr"/>
            <a:r>
              <a:rPr lang="ru-RU" dirty="0"/>
              <a:t>Формы работы с детьми</a:t>
            </a:r>
          </a:p>
        </p:txBody>
      </p:sp>
      <p:sp>
        <p:nvSpPr>
          <p:cNvPr id="7" name="Прямоугольник 6"/>
          <p:cNvSpPr/>
          <p:nvPr/>
        </p:nvSpPr>
        <p:spPr>
          <a:xfrm>
            <a:off x="261257" y="2278743"/>
            <a:ext cx="2902857" cy="928914"/>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ru-RU" dirty="0" smtClean="0">
                <a:latin typeface="Times New Roman" pitchFamily="18" charset="0"/>
                <a:cs typeface="Times New Roman" pitchFamily="18" charset="0"/>
              </a:rPr>
              <a:t>Самостоятельная творческая игра</a:t>
            </a:r>
            <a:endParaRPr lang="ru-RU" dirty="0">
              <a:latin typeface="Times New Roman" pitchFamily="18" charset="0"/>
              <a:cs typeface="Times New Roman" pitchFamily="18" charset="0"/>
            </a:endParaRPr>
          </a:p>
        </p:txBody>
      </p:sp>
      <p:sp>
        <p:nvSpPr>
          <p:cNvPr id="8" name="Прямоугольник 7"/>
          <p:cNvSpPr/>
          <p:nvPr/>
        </p:nvSpPr>
        <p:spPr>
          <a:xfrm>
            <a:off x="8839200" y="1995714"/>
            <a:ext cx="3107082" cy="1262743"/>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ru-RU" dirty="0" smtClean="0">
                <a:latin typeface="Times New Roman" pitchFamily="18" charset="0"/>
                <a:cs typeface="Times New Roman" pitchFamily="18" charset="0"/>
              </a:rPr>
              <a:t>Игры- этюды способствуют развитию умения выразительно передавать образы </a:t>
            </a:r>
            <a:endParaRPr lang="ru-RU" dirty="0">
              <a:latin typeface="Times New Roman" pitchFamily="18" charset="0"/>
              <a:cs typeface="Times New Roman" pitchFamily="18" charset="0"/>
            </a:endParaRPr>
          </a:p>
        </p:txBody>
      </p:sp>
      <p:sp>
        <p:nvSpPr>
          <p:cNvPr id="9" name="Прямоугольник 8"/>
          <p:cNvSpPr/>
          <p:nvPr/>
        </p:nvSpPr>
        <p:spPr>
          <a:xfrm>
            <a:off x="4673600" y="3976914"/>
            <a:ext cx="2873829" cy="1042096"/>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ru-RU" dirty="0">
                <a:latin typeface="Times New Roman" pitchFamily="18" charset="0"/>
                <a:cs typeface="Times New Roman" pitchFamily="18" charset="0"/>
              </a:rPr>
              <a:t>Участие детей в играх-драматизациях на детском празднике  </a:t>
            </a:r>
          </a:p>
          <a:p>
            <a:pPr algn="ct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17317303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90152"/>
            <a:ext cx="10515600" cy="1094704"/>
          </a:xfrm>
        </p:spPr>
        <p:txBody>
          <a:bodyPr>
            <a:noAutofit/>
          </a:bodyPr>
          <a:lstStyle/>
          <a:p>
            <a:pPr algn="ctr"/>
            <a:r>
              <a:rPr lang="ru-RU" sz="4000" dirty="0" smtClean="0"/>
              <a:t>Взаимодействие с семьями воспитанников</a:t>
            </a:r>
            <a:endParaRPr lang="ru-RU" sz="4000" dirty="0"/>
          </a:p>
        </p:txBody>
      </p:sp>
      <p:sp>
        <p:nvSpPr>
          <p:cNvPr id="3" name="Объект 2"/>
          <p:cNvSpPr>
            <a:spLocks noGrp="1"/>
          </p:cNvSpPr>
          <p:nvPr>
            <p:ph idx="1"/>
          </p:nvPr>
        </p:nvSpPr>
        <p:spPr>
          <a:xfrm>
            <a:off x="489397" y="1743456"/>
            <a:ext cx="10864403" cy="4966436"/>
          </a:xfrm>
        </p:spPr>
        <p:txBody>
          <a:bodyPr>
            <a:normAutofit fontScale="85000" lnSpcReduction="20000"/>
          </a:bodyPr>
          <a:lstStyle/>
          <a:p>
            <a:pPr>
              <a:buFont typeface="Wingdings" panose="05000000000000000000" pitchFamily="2" charset="2"/>
              <a:buChar char="Ø"/>
            </a:pPr>
            <a:r>
              <a:rPr lang="ru-RU" sz="2400" dirty="0" smtClean="0">
                <a:latin typeface="Times New Roman" panose="02020603050405020304" pitchFamily="18" charset="0"/>
                <a:cs typeface="Times New Roman" panose="02020603050405020304" pitchFamily="18" charset="0"/>
              </a:rPr>
              <a:t>Общее родительское собрание: «Основные направления работы ДОУ».</a:t>
            </a:r>
          </a:p>
          <a:p>
            <a:pPr>
              <a:buFont typeface="Wingdings" panose="05000000000000000000" pitchFamily="2" charset="2"/>
              <a:buChar char="Ø"/>
            </a:pPr>
            <a:r>
              <a:rPr lang="ru-RU" sz="2400" dirty="0" smtClean="0">
                <a:latin typeface="Times New Roman" panose="02020603050405020304" pitchFamily="18" charset="0"/>
                <a:cs typeface="Times New Roman" panose="02020603050405020304" pitchFamily="18" charset="0"/>
              </a:rPr>
              <a:t>Групповые родительские собрания:</a:t>
            </a:r>
          </a:p>
          <a:p>
            <a:pPr marL="0" indent="0">
              <a:buNone/>
            </a:pP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             - Влияние развития мелкой моторики рук на речевую деятельность;</a:t>
            </a:r>
          </a:p>
          <a:p>
            <a:pPr marL="0" indent="0">
              <a:buNone/>
            </a:pP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             - Развитие речевых способностей детей в детском саду и дома;</a:t>
            </a:r>
          </a:p>
          <a:p>
            <a:pPr marL="0" indent="0">
              <a:buNone/>
            </a:pP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             - Роль семьи в развитии речевого общения ребенка.</a:t>
            </a:r>
          </a:p>
          <a:p>
            <a:pPr>
              <a:buFont typeface="Wingdings" panose="05000000000000000000" pitchFamily="2" charset="2"/>
              <a:buChar char="Ø"/>
            </a:pPr>
            <a:r>
              <a:rPr lang="ru-RU" sz="2400" dirty="0" smtClean="0">
                <a:latin typeface="Times New Roman" panose="02020603050405020304" pitchFamily="18" charset="0"/>
                <a:cs typeface="Times New Roman" panose="02020603050405020304" pitchFamily="18" charset="0"/>
              </a:rPr>
              <a:t>Работа консультативного пункта по развитию речи дошкольников.</a:t>
            </a:r>
          </a:p>
          <a:p>
            <a:pPr>
              <a:buFont typeface="Wingdings" panose="05000000000000000000" pitchFamily="2" charset="2"/>
              <a:buChar char="Ø"/>
            </a:pPr>
            <a:r>
              <a:rPr lang="ru-RU" sz="2400" dirty="0" smtClean="0">
                <a:latin typeface="Times New Roman" panose="02020603050405020304" pitchFamily="18" charset="0"/>
                <a:cs typeface="Times New Roman" panose="02020603050405020304" pitchFamily="18" charset="0"/>
              </a:rPr>
              <a:t>Открытые показы образовательной деятельности по речевому развитию дошкольников.</a:t>
            </a:r>
          </a:p>
          <a:p>
            <a:pPr>
              <a:buFont typeface="Wingdings" panose="05000000000000000000" pitchFamily="2" charset="2"/>
              <a:buChar char="Ø"/>
            </a:pPr>
            <a:r>
              <a:rPr lang="ru-RU" sz="2400" dirty="0" smtClean="0">
                <a:latin typeface="Times New Roman" panose="02020603050405020304" pitchFamily="18" charset="0"/>
                <a:cs typeface="Times New Roman" panose="02020603050405020304" pitchFamily="18" charset="0"/>
              </a:rPr>
              <a:t>Семинар – практикум «Условия повышения эффективности сотрудничества ДОУ и семьи по вопросам развития речи воспитанников».</a:t>
            </a:r>
          </a:p>
          <a:p>
            <a:pPr>
              <a:buFont typeface="Wingdings" panose="05000000000000000000" pitchFamily="2" charset="2"/>
              <a:buChar char="Ø"/>
            </a:pPr>
            <a:r>
              <a:rPr lang="ru-RU" sz="2400" dirty="0" smtClean="0">
                <a:latin typeface="Times New Roman" panose="02020603050405020304" pitchFamily="18" charset="0"/>
                <a:cs typeface="Times New Roman" panose="02020603050405020304" pitchFamily="18" charset="0"/>
              </a:rPr>
              <a:t>Оформление наглядной информации для родителей:</a:t>
            </a:r>
          </a:p>
          <a:p>
            <a:pPr marL="0" indent="0">
              <a:buNone/>
            </a:pP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             - Развиваем речь ребенка.</a:t>
            </a:r>
          </a:p>
          <a:p>
            <a:pPr marL="0" indent="0">
              <a:buNone/>
            </a:pP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             - Как привить дошкольнику любовь к книге.</a:t>
            </a:r>
          </a:p>
          <a:p>
            <a:pPr marL="0" indent="0">
              <a:buNone/>
            </a:pP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             - Подбор дидактических игр и упражнений по развитию речи.</a:t>
            </a:r>
          </a:p>
          <a:p>
            <a:pPr marL="0" indent="0">
              <a:buNone/>
            </a:pP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             - Как правильно провести беседу по прочитанному произведению.</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785654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524891"/>
          </a:xfrm>
        </p:spPr>
        <p:txBody>
          <a:bodyPr>
            <a:noAutofit/>
          </a:bodyPr>
          <a:lstStyle/>
          <a:p>
            <a:pPr algn="ctr"/>
            <a:r>
              <a:rPr lang="ru-RU" sz="4000" dirty="0" smtClean="0">
                <a:cs typeface="Times New Roman" panose="02020603050405020304" pitchFamily="18" charset="0"/>
              </a:rPr>
              <a:t>Результативность</a:t>
            </a:r>
            <a:endParaRPr lang="ru-RU" sz="4000" dirty="0">
              <a:cs typeface="Times New Roman" panose="02020603050405020304" pitchFamily="18" charset="0"/>
            </a:endParaRPr>
          </a:p>
        </p:txBody>
      </p:sp>
      <p:sp>
        <p:nvSpPr>
          <p:cNvPr id="3" name="Объект 2"/>
          <p:cNvSpPr>
            <a:spLocks noGrp="1"/>
          </p:cNvSpPr>
          <p:nvPr>
            <p:ph idx="1"/>
          </p:nvPr>
        </p:nvSpPr>
        <p:spPr>
          <a:xfrm>
            <a:off x="334851" y="1121664"/>
            <a:ext cx="11018949" cy="5055299"/>
          </a:xfrm>
        </p:spPr>
        <p:txBody>
          <a:bodyPr>
            <a:normAutofit fontScale="92500"/>
          </a:bodyPr>
          <a:lstStyle/>
          <a:p>
            <a:pPr>
              <a:buFont typeface="Wingdings" pitchFamily="2" charset="2"/>
              <a:buChar char="Ø"/>
            </a:pPr>
            <a:r>
              <a:rPr lang="ru-RU" dirty="0" smtClean="0">
                <a:latin typeface="Times New Roman" pitchFamily="18" charset="0"/>
                <a:cs typeface="Times New Roman" pitchFamily="18" charset="0"/>
              </a:rPr>
              <a:t>Повысился уровень профессиональной компетенции педагогических кадров в вопросах развития речи детей.</a:t>
            </a:r>
          </a:p>
          <a:p>
            <a:pPr>
              <a:buFont typeface="Wingdings" pitchFamily="2" charset="2"/>
              <a:buChar char="Ø"/>
            </a:pPr>
            <a:r>
              <a:rPr lang="ru-RU" dirty="0" smtClean="0">
                <a:latin typeface="Times New Roman" pitchFamily="18" charset="0"/>
                <a:cs typeface="Times New Roman" pitchFamily="18" charset="0"/>
              </a:rPr>
              <a:t>Существенно обогатилась развивающая среда. Созданы необходимые условия для развития речевых способностей детей дошкольного возраста.</a:t>
            </a:r>
          </a:p>
          <a:p>
            <a:pPr>
              <a:buFont typeface="Wingdings" pitchFamily="2" charset="2"/>
              <a:buChar char="Ø"/>
            </a:pPr>
            <a:r>
              <a:rPr lang="ru-RU" dirty="0" smtClean="0">
                <a:latin typeface="Times New Roman" pitchFamily="18" charset="0"/>
                <a:cs typeface="Times New Roman" pitchFamily="18" charset="0"/>
              </a:rPr>
              <a:t>Работа с родителями поднялась на более высокий уровень, возросла информированность родителей о речевом развитии детей.</a:t>
            </a:r>
          </a:p>
          <a:p>
            <a:pPr>
              <a:buFont typeface="Wingdings" pitchFamily="2" charset="2"/>
              <a:buChar char="Ø"/>
            </a:pPr>
            <a:r>
              <a:rPr lang="ru-RU" dirty="0" smtClean="0">
                <a:latin typeface="Times New Roman" pitchFamily="18" charset="0"/>
                <a:cs typeface="Times New Roman" pitchFamily="18" charset="0"/>
              </a:rPr>
              <a:t>Сформировался благоприятный микроклимат в коллективе детей и взрослых.</a:t>
            </a:r>
          </a:p>
          <a:p>
            <a:pPr>
              <a:buFont typeface="Wingdings" pitchFamily="2" charset="2"/>
              <a:buChar char="Ø"/>
            </a:pPr>
            <a:r>
              <a:rPr lang="ru-RU" dirty="0" smtClean="0">
                <a:latin typeface="Times New Roman" pitchFamily="18" charset="0"/>
                <a:cs typeface="Times New Roman" pitchFamily="18" charset="0"/>
              </a:rPr>
              <a:t>Активизировалась речевая деятельность педагогов и детей.</a:t>
            </a:r>
          </a:p>
          <a:p>
            <a:pPr>
              <a:buFont typeface="Wingdings" pitchFamily="2" charset="2"/>
              <a:buChar char="Ø"/>
            </a:pPr>
            <a:r>
              <a:rPr lang="ru-RU" smtClean="0">
                <a:latin typeface="Times New Roman" pitchFamily="18" charset="0"/>
                <a:cs typeface="Times New Roman" pitchFamily="18" charset="0"/>
              </a:rPr>
              <a:t>Наблюдается </a:t>
            </a:r>
            <a:r>
              <a:rPr lang="ru-RU" dirty="0" smtClean="0">
                <a:latin typeface="Times New Roman" pitchFamily="18" charset="0"/>
                <a:cs typeface="Times New Roman" pitchFamily="18" charset="0"/>
              </a:rPr>
              <a:t>положительная динамика развития способностей воспитанников в ходе освоения образовательной области «Речевое развитие».</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12649927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250521"/>
            <a:ext cx="10515600" cy="871143"/>
          </a:xfrm>
        </p:spPr>
        <p:txBody>
          <a:bodyPr>
            <a:normAutofit/>
          </a:bodyPr>
          <a:lstStyle/>
          <a:p>
            <a:pPr algn="ctr"/>
            <a:r>
              <a:rPr lang="ru-RU" sz="4000" dirty="0" smtClean="0"/>
              <a:t>Задачи на будущее</a:t>
            </a:r>
            <a:endParaRPr lang="ru-RU" sz="4000" dirty="0"/>
          </a:p>
        </p:txBody>
      </p:sp>
      <p:sp>
        <p:nvSpPr>
          <p:cNvPr id="3" name="Объект 2"/>
          <p:cNvSpPr>
            <a:spLocks noGrp="1"/>
          </p:cNvSpPr>
          <p:nvPr>
            <p:ph idx="1"/>
          </p:nvPr>
        </p:nvSpPr>
        <p:spPr>
          <a:xfrm>
            <a:off x="838200" y="1194816"/>
            <a:ext cx="10515600" cy="4982147"/>
          </a:xfrm>
        </p:spPr>
        <p:txBody>
          <a:bodyPr/>
          <a:lstStyle/>
          <a:p>
            <a:pPr>
              <a:buFont typeface="Wingdings" pitchFamily="2" charset="2"/>
              <a:buChar char="Ø"/>
            </a:pPr>
            <a:r>
              <a:rPr lang="ru-RU" dirty="0" smtClean="0">
                <a:latin typeface="Times New Roman" pitchFamily="18" charset="0"/>
                <a:cs typeface="Times New Roman" pitchFamily="18" charset="0"/>
              </a:rPr>
              <a:t>Продолжать работу по повышению эффективности педагогического процесса в ДОУ.</a:t>
            </a:r>
          </a:p>
          <a:p>
            <a:pPr>
              <a:buFont typeface="Wingdings" pitchFamily="2" charset="2"/>
              <a:buChar char="Ø"/>
            </a:pPr>
            <a:r>
              <a:rPr lang="ru-RU" dirty="0" smtClean="0">
                <a:latin typeface="Times New Roman" pitchFamily="18" charset="0"/>
                <a:cs typeface="Times New Roman" pitchFamily="18" charset="0"/>
              </a:rPr>
              <a:t>Развивать творческий потенциал каждого воспитателя, актуализировать потребность в профессиональном росте и саморазвитии.</a:t>
            </a:r>
          </a:p>
          <a:p>
            <a:pPr>
              <a:buFont typeface="Wingdings" pitchFamily="2" charset="2"/>
              <a:buChar char="Ø"/>
            </a:pPr>
            <a:r>
              <a:rPr lang="ru-RU" dirty="0" smtClean="0">
                <a:latin typeface="Times New Roman" pitchFamily="18" charset="0"/>
                <a:cs typeface="Times New Roman" pitchFamily="18" charset="0"/>
              </a:rPr>
              <a:t>Нацелить педагогов на активное участие в конкурсах различного уровня.</a:t>
            </a:r>
          </a:p>
          <a:p>
            <a:pPr>
              <a:buFont typeface="Wingdings" pitchFamily="2" charset="2"/>
              <a:buChar char="Ø"/>
            </a:pPr>
            <a:r>
              <a:rPr lang="ru-RU" dirty="0" smtClean="0">
                <a:latin typeface="Times New Roman" pitchFamily="18" charset="0"/>
                <a:cs typeface="Times New Roman" pitchFamily="18" charset="0"/>
              </a:rPr>
              <a:t>Направить методическую работу на обучение педагогов современным подходам к воспитательной деятельности.</a:t>
            </a:r>
          </a:p>
          <a:p>
            <a:pPr>
              <a:buFont typeface="Wingdings" pitchFamily="2" charset="2"/>
              <a:buChar char="Ø"/>
            </a:pPr>
            <a:r>
              <a:rPr lang="ru-RU" dirty="0" smtClean="0">
                <a:latin typeface="Times New Roman" pitchFamily="18" charset="0"/>
                <a:cs typeface="Times New Roman" pitchFamily="18" charset="0"/>
              </a:rPr>
              <a:t>Способствовать выбору педагогами перспективных форм и содержания работы с воспитанниками. </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28199238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275490" y="48865"/>
            <a:ext cx="11078310" cy="902381"/>
          </a:xfrm>
        </p:spPr>
        <p:txBody>
          <a:bodyPr>
            <a:normAutofit/>
          </a:bodyPr>
          <a:lstStyle/>
          <a:p>
            <a:r>
              <a:rPr lang="ru-RU" sz="4000" dirty="0" smtClean="0"/>
              <a:t>Высказывания </a:t>
            </a:r>
            <a:r>
              <a:rPr lang="ru-RU" sz="4000" dirty="0"/>
              <a:t>великих людей о речи</a:t>
            </a:r>
          </a:p>
        </p:txBody>
      </p:sp>
      <p:sp>
        <p:nvSpPr>
          <p:cNvPr id="5" name="Объект 4"/>
          <p:cNvSpPr>
            <a:spLocks noGrp="1"/>
          </p:cNvSpPr>
          <p:nvPr>
            <p:ph sz="half" idx="1"/>
          </p:nvPr>
        </p:nvSpPr>
        <p:spPr>
          <a:xfrm>
            <a:off x="275490" y="1031632"/>
            <a:ext cx="8920025" cy="5652503"/>
          </a:xfrm>
        </p:spPr>
        <p:txBody>
          <a:bodyPr>
            <a:noAutofit/>
          </a:bodyPr>
          <a:lstStyle/>
          <a:p>
            <a:pPr marL="0" indent="0">
              <a:buNone/>
            </a:pPr>
            <a:r>
              <a:rPr lang="ru-RU" sz="1800" dirty="0"/>
              <a:t>«</a:t>
            </a:r>
            <a:r>
              <a:rPr lang="ru-RU" sz="1800" dirty="0">
                <a:latin typeface="Times New Roman" pitchFamily="18" charset="0"/>
                <a:cs typeface="Times New Roman" pitchFamily="18" charset="0"/>
              </a:rPr>
              <a:t>Слово – одно из величайших орудий человека. Бессильное само по себе, оно становится могучим и неотразимым, сказанное умело, искренно и вовремя»</a:t>
            </a:r>
          </a:p>
          <a:p>
            <a:pPr marL="0" indent="0" algn="r">
              <a:buNone/>
            </a:pPr>
            <a:r>
              <a:rPr lang="ru-RU" sz="1800" dirty="0">
                <a:latin typeface="Times New Roman" pitchFamily="18" charset="0"/>
                <a:cs typeface="Times New Roman" pitchFamily="18" charset="0"/>
              </a:rPr>
              <a:t>(А.Ф. Кони)</a:t>
            </a:r>
          </a:p>
          <a:p>
            <a:pPr marL="0" indent="0" algn="just">
              <a:buNone/>
            </a:pPr>
            <a:r>
              <a:rPr lang="ru-RU" sz="1800" dirty="0">
                <a:latin typeface="Times New Roman" pitchFamily="18" charset="0"/>
                <a:cs typeface="Times New Roman" pitchFamily="18" charset="0"/>
              </a:rPr>
              <a:t>«Скажи мне слово - и я скажу, кто ты!»</a:t>
            </a:r>
          </a:p>
          <a:p>
            <a:pPr marL="0" indent="0" algn="r">
              <a:buNone/>
            </a:pPr>
            <a:r>
              <a:rPr lang="ru-RU" sz="1800" dirty="0">
                <a:latin typeface="Times New Roman" pitchFamily="18" charset="0"/>
                <a:cs typeface="Times New Roman" pitchFamily="18" charset="0"/>
              </a:rPr>
              <a:t>(Сократ)</a:t>
            </a:r>
          </a:p>
          <a:p>
            <a:pPr marL="0" indent="0" algn="just">
              <a:buNone/>
            </a:pPr>
            <a:r>
              <a:rPr lang="ru-RU" sz="1800" dirty="0">
                <a:latin typeface="Times New Roman" pitchFamily="18" charset="0"/>
                <a:cs typeface="Times New Roman" pitchFamily="18" charset="0"/>
              </a:rPr>
              <a:t> «Те, кто уверяет, что имеет в голове много мыслей, но выразить их не умеет из-за отсутствия красноречия, - не научились понимать самих себя»</a:t>
            </a:r>
          </a:p>
          <a:p>
            <a:pPr marL="0" indent="0" algn="r">
              <a:buNone/>
            </a:pPr>
            <a:r>
              <a:rPr lang="ru-RU" sz="1800" dirty="0">
                <a:latin typeface="Times New Roman" pitchFamily="18" charset="0"/>
                <a:cs typeface="Times New Roman" pitchFamily="18" charset="0"/>
              </a:rPr>
              <a:t>(М .Монтень)</a:t>
            </a:r>
          </a:p>
          <a:p>
            <a:pPr marL="0" indent="0" algn="just">
              <a:buNone/>
            </a:pPr>
            <a:r>
              <a:rPr lang="ru-RU" sz="1800" dirty="0">
                <a:latin typeface="Times New Roman" pitchFamily="18" charset="0"/>
                <a:cs typeface="Times New Roman" pitchFamily="18" charset="0"/>
              </a:rPr>
              <a:t>«Кто из нас не хочет научиться говорить красноречиво и убедительно! Ведь слово сопровождает нас повсюду, а наш язык – признак ума или глупости. Всякая интеллектуальная профессия – речевая, поэтому «цветами красноречия усыпан путь в любой карьере» </a:t>
            </a:r>
          </a:p>
          <a:p>
            <a:pPr marL="0" indent="0" algn="r">
              <a:buNone/>
            </a:pPr>
            <a:r>
              <a:rPr lang="ru-RU" sz="1800" dirty="0">
                <a:latin typeface="Times New Roman" pitchFamily="18" charset="0"/>
                <a:cs typeface="Times New Roman" pitchFamily="18" charset="0"/>
              </a:rPr>
              <a:t>(А.П. Чехов)</a:t>
            </a:r>
          </a:p>
          <a:p>
            <a:pPr marL="0" indent="0" algn="just">
              <a:buNone/>
            </a:pPr>
            <a:r>
              <a:rPr lang="ru-RU" sz="1800" dirty="0">
                <a:latin typeface="Times New Roman" pitchFamily="18" charset="0"/>
                <a:cs typeface="Times New Roman" pitchFamily="18" charset="0"/>
              </a:rPr>
              <a:t>Кто хранит уста свои и язык свой, тот хранит от бед душу свою»</a:t>
            </a:r>
          </a:p>
          <a:p>
            <a:pPr marL="0" indent="0" algn="r">
              <a:buNone/>
            </a:pPr>
            <a:r>
              <a:rPr lang="ru-RU" sz="1800" dirty="0">
                <a:latin typeface="Times New Roman" pitchFamily="18" charset="0"/>
                <a:cs typeface="Times New Roman" pitchFamily="18" charset="0"/>
              </a:rPr>
              <a:t>(Из «Книги притчей Соломоновых»)</a:t>
            </a:r>
          </a:p>
          <a:p>
            <a:pPr marL="0" indent="0" algn="just">
              <a:buNone/>
            </a:pPr>
            <a:r>
              <a:rPr lang="ru-RU" sz="1800" dirty="0">
                <a:latin typeface="Times New Roman" pitchFamily="18" charset="0"/>
                <a:cs typeface="Times New Roman" pitchFamily="18" charset="0"/>
              </a:rPr>
              <a:t>«Кто не умеет говорить, карьеры не сделает»</a:t>
            </a:r>
          </a:p>
          <a:p>
            <a:pPr marL="0" indent="0" algn="r">
              <a:buNone/>
            </a:pPr>
            <a:r>
              <a:rPr lang="ru-RU" sz="1800" dirty="0">
                <a:latin typeface="Times New Roman" pitchFamily="18" charset="0"/>
                <a:cs typeface="Times New Roman" pitchFamily="18" charset="0"/>
              </a:rPr>
              <a:t>(Наполеон)</a:t>
            </a:r>
            <a:endParaRPr lang="ru-RU" sz="1800" dirty="0"/>
          </a:p>
          <a:p>
            <a:endParaRPr lang="ru-RU" sz="1800" dirty="0"/>
          </a:p>
        </p:txBody>
      </p:sp>
      <p:pic>
        <p:nvPicPr>
          <p:cNvPr id="7" name="Объект 6" descr="http://bigslide.ru/images/51/50449/960/img0.jpg"/>
          <p:cNvPicPr>
            <a:picLocks noGrp="1"/>
          </p:cNvPicPr>
          <p:nvPr>
            <p:ph sz="half" idx="2"/>
          </p:nvPr>
        </p:nvPicPr>
        <p:blipFill rotWithShape="1">
          <a:blip r:embed="rId2" cstate="print">
            <a:extLst>
              <a:ext uri="{28A0092B-C50C-407E-A947-70E740481C1C}">
                <a14:useLocalDpi xmlns:a14="http://schemas.microsoft.com/office/drawing/2010/main" val="0"/>
              </a:ext>
            </a:extLst>
          </a:blip>
          <a:srcRect t="32925" r="61033"/>
          <a:stretch/>
        </p:blipFill>
        <p:spPr bwMode="auto">
          <a:xfrm>
            <a:off x="9573152" y="451940"/>
            <a:ext cx="1282319" cy="1515883"/>
          </a:xfrm>
          <a:prstGeom prst="rect">
            <a:avLst/>
          </a:prstGeom>
          <a:noFill/>
          <a:ln>
            <a:noFill/>
          </a:ln>
          <a:extLst>
            <a:ext uri="{53640926-AAD7-44D8-BBD7-CCE9431645EC}">
              <a14:shadowObscured xmlns:a14="http://schemas.microsoft.com/office/drawing/2010/main"/>
            </a:ext>
          </a:extLst>
        </p:spPr>
      </p:pic>
      <p:pic>
        <p:nvPicPr>
          <p:cNvPr id="9" name="Рисунок 8" descr="https://www.konspekty.net/wp-content/uploads/2017/05/vyifatsuvyi-768x1071.jpg.pagespeed.ce.k9NePlugMx.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10612" y="1388131"/>
            <a:ext cx="1182546" cy="1445509"/>
          </a:xfrm>
          <a:prstGeom prst="rect">
            <a:avLst/>
          </a:prstGeom>
          <a:noFill/>
          <a:ln>
            <a:noFill/>
          </a:ln>
        </p:spPr>
      </p:pic>
      <p:pic>
        <p:nvPicPr>
          <p:cNvPr id="10" name="Рисунок 9" descr="https://www.mediastorehouse.com/p/164/montaigne-michel-1533-1592-8263981.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15360" y="2404708"/>
            <a:ext cx="1197902" cy="1372396"/>
          </a:xfrm>
          <a:prstGeom prst="rect">
            <a:avLst/>
          </a:prstGeom>
          <a:noFill/>
          <a:ln>
            <a:noFill/>
          </a:ln>
        </p:spPr>
      </p:pic>
      <p:pic>
        <p:nvPicPr>
          <p:cNvPr id="11" name="Рисунок 10" descr="https://yt3.ggpht.com/a-/AN66SAzz8sMmWQ7qdjLw3IMyaFKECn3Vv2Ws0kV62w=s900-mo-c-c0xffffffff-rj-k-no"/>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54843" y="3324639"/>
            <a:ext cx="1375194" cy="1472482"/>
          </a:xfrm>
          <a:prstGeom prst="rect">
            <a:avLst/>
          </a:prstGeom>
          <a:noFill/>
          <a:ln>
            <a:noFill/>
          </a:ln>
        </p:spPr>
      </p:pic>
      <p:pic>
        <p:nvPicPr>
          <p:cNvPr id="13" name="Рисунок 12" descr="https://i.pinimg.com/236x/84/ac/43/84ac43c329c717e2ca0b72ac908b8cce.jpg"/>
          <p:cNvPicPr/>
          <p:nvPr/>
        </p:nvPicPr>
        <p:blipFill rotWithShape="1">
          <a:blip r:embed="rId6">
            <a:extLst>
              <a:ext uri="{28A0092B-C50C-407E-A947-70E740481C1C}">
                <a14:useLocalDpi xmlns:a14="http://schemas.microsoft.com/office/drawing/2010/main" val="0"/>
              </a:ext>
            </a:extLst>
          </a:blip>
          <a:srcRect l="4573"/>
          <a:stretch/>
        </p:blipFill>
        <p:spPr bwMode="auto">
          <a:xfrm>
            <a:off x="9593269" y="4099793"/>
            <a:ext cx="1242084" cy="1592336"/>
          </a:xfrm>
          <a:prstGeom prst="rect">
            <a:avLst/>
          </a:prstGeom>
          <a:noFill/>
          <a:ln>
            <a:noFill/>
          </a:ln>
        </p:spPr>
      </p:pic>
      <p:pic>
        <p:nvPicPr>
          <p:cNvPr id="14" name="Рисунок 13" descr="https://www.washingtonpost.com/rf/image_1484w/2010-2019/WashingtonPost/2015/11/11/Interactivity/Images/9781605988726.jpg?t=20170517"/>
          <p:cNvPicPr/>
          <p:nvPr/>
        </p:nvPicPr>
        <p:blipFill rotWithShape="1">
          <a:blip r:embed="rId7" cstate="print">
            <a:extLst>
              <a:ext uri="{28A0092B-C50C-407E-A947-70E740481C1C}">
                <a14:useLocalDpi xmlns:a14="http://schemas.microsoft.com/office/drawing/2010/main" val="0"/>
              </a:ext>
            </a:extLst>
          </a:blip>
          <a:srcRect l="24869" r="10359"/>
          <a:stretch/>
        </p:blipFill>
        <p:spPr bwMode="auto">
          <a:xfrm>
            <a:off x="10807496" y="5216864"/>
            <a:ext cx="1245617" cy="1327367"/>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1881976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34113"/>
            <a:ext cx="10515600" cy="1280159"/>
          </a:xfrm>
        </p:spPr>
        <p:txBody>
          <a:bodyPr>
            <a:normAutofit/>
          </a:bodyPr>
          <a:lstStyle/>
          <a:p>
            <a:pPr algn="ctr"/>
            <a:r>
              <a:rPr lang="ru-RU" sz="4000" dirty="0" smtClean="0"/>
              <a:t>Согласно ФГОС ДО образовательная область «Развитие речи» включает в себя:</a:t>
            </a:r>
            <a:endParaRPr lang="ru-RU" sz="4000" dirty="0"/>
          </a:p>
        </p:txBody>
      </p:sp>
      <p:sp>
        <p:nvSpPr>
          <p:cNvPr id="3" name="Объект 2"/>
          <p:cNvSpPr>
            <a:spLocks noGrp="1"/>
          </p:cNvSpPr>
          <p:nvPr>
            <p:ph idx="1"/>
          </p:nvPr>
        </p:nvSpPr>
        <p:spPr>
          <a:xfrm>
            <a:off x="838200" y="1463040"/>
            <a:ext cx="10515600" cy="4713923"/>
          </a:xfrm>
        </p:spPr>
        <p:txBody>
          <a:bodyPr/>
          <a:lstStyle/>
          <a:p>
            <a:r>
              <a:rPr lang="ru-RU" dirty="0" smtClean="0"/>
              <a:t>.</a:t>
            </a:r>
            <a:endParaRPr lang="ru-RU" dirty="0"/>
          </a:p>
        </p:txBody>
      </p:sp>
      <p:sp>
        <p:nvSpPr>
          <p:cNvPr id="4" name="Овал 3"/>
          <p:cNvSpPr/>
          <p:nvPr/>
        </p:nvSpPr>
        <p:spPr>
          <a:xfrm>
            <a:off x="4840224" y="1493519"/>
            <a:ext cx="2818606" cy="184708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dirty="0">
                <a:solidFill>
                  <a:schemeClr val="tx1"/>
                </a:solidFill>
              </a:rPr>
              <a:t>Речевое развитие</a:t>
            </a:r>
          </a:p>
        </p:txBody>
      </p:sp>
      <p:sp>
        <p:nvSpPr>
          <p:cNvPr id="5" name="Овал 4"/>
          <p:cNvSpPr/>
          <p:nvPr/>
        </p:nvSpPr>
        <p:spPr>
          <a:xfrm>
            <a:off x="4980692" y="5023104"/>
            <a:ext cx="2450332" cy="1548384"/>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ru-RU" sz="1600" b="1" dirty="0">
                <a:solidFill>
                  <a:schemeClr val="tx1"/>
                </a:solidFill>
              </a:rPr>
              <a:t>Развитие речевого творчества</a:t>
            </a:r>
          </a:p>
        </p:txBody>
      </p:sp>
      <p:sp>
        <p:nvSpPr>
          <p:cNvPr id="6" name="Овал 5"/>
          <p:cNvSpPr/>
          <p:nvPr/>
        </p:nvSpPr>
        <p:spPr>
          <a:xfrm>
            <a:off x="536448" y="1377696"/>
            <a:ext cx="2779776" cy="1633728"/>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ru-RU" sz="1400" b="1" dirty="0">
                <a:solidFill>
                  <a:schemeClr val="tx1"/>
                </a:solidFill>
              </a:rPr>
              <a:t>Формирование звуковой аналитико-синтетической активности как предпосылки обучения грамоте</a:t>
            </a:r>
          </a:p>
        </p:txBody>
      </p:sp>
      <p:sp>
        <p:nvSpPr>
          <p:cNvPr id="7" name="Овал 6"/>
          <p:cNvSpPr/>
          <p:nvPr/>
        </p:nvSpPr>
        <p:spPr>
          <a:xfrm>
            <a:off x="9046464" y="1353312"/>
            <a:ext cx="2584704" cy="1633728"/>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ru-RU" sz="1400" b="1" dirty="0">
                <a:solidFill>
                  <a:schemeClr val="tx1"/>
                </a:solidFill>
              </a:rPr>
              <a:t>Владение речью, как средством общения и культуры</a:t>
            </a:r>
          </a:p>
        </p:txBody>
      </p:sp>
      <p:sp>
        <p:nvSpPr>
          <p:cNvPr id="8" name="Овал 7"/>
          <p:cNvSpPr/>
          <p:nvPr/>
        </p:nvSpPr>
        <p:spPr>
          <a:xfrm>
            <a:off x="682752" y="3182189"/>
            <a:ext cx="2755392" cy="180426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ru-RU" sz="1400" b="1" dirty="0">
                <a:solidFill>
                  <a:schemeClr val="tx1"/>
                </a:solidFill>
              </a:rPr>
              <a:t>Знакомство с книжной культурой, детской литературой, понимание на слух текстов</a:t>
            </a:r>
          </a:p>
        </p:txBody>
      </p:sp>
      <p:sp>
        <p:nvSpPr>
          <p:cNvPr id="9" name="Овал 8"/>
          <p:cNvSpPr/>
          <p:nvPr/>
        </p:nvSpPr>
        <p:spPr>
          <a:xfrm>
            <a:off x="9168384" y="3139440"/>
            <a:ext cx="2621280" cy="1726764"/>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ru-RU" b="1" dirty="0">
                <a:solidFill>
                  <a:schemeClr val="tx1"/>
                </a:solidFill>
              </a:rPr>
              <a:t>Обогащение активного словаря</a:t>
            </a:r>
          </a:p>
        </p:txBody>
      </p:sp>
      <p:sp>
        <p:nvSpPr>
          <p:cNvPr id="10" name="Овал 9"/>
          <p:cNvSpPr/>
          <p:nvPr/>
        </p:nvSpPr>
        <p:spPr>
          <a:xfrm>
            <a:off x="2084832" y="4943700"/>
            <a:ext cx="2633472" cy="1627788"/>
          </a:xfrm>
          <a:prstGeom prst="ellipse">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ru-RU" sz="1400" b="1" dirty="0">
                <a:solidFill>
                  <a:schemeClr val="tx1"/>
                </a:solidFill>
              </a:rPr>
              <a:t>Развитие звуковой и интонационной культуры речи, фонематического слуха </a:t>
            </a:r>
            <a:r>
              <a:rPr lang="ru-RU" b="1" dirty="0">
                <a:solidFill>
                  <a:schemeClr val="tx1"/>
                </a:solidFill>
              </a:rPr>
              <a:t> </a:t>
            </a:r>
          </a:p>
        </p:txBody>
      </p:sp>
      <p:sp>
        <p:nvSpPr>
          <p:cNvPr id="11" name="Овал 10"/>
          <p:cNvSpPr/>
          <p:nvPr/>
        </p:nvSpPr>
        <p:spPr>
          <a:xfrm>
            <a:off x="7821168" y="4943700"/>
            <a:ext cx="2517648" cy="1627788"/>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ru-RU" sz="1400" b="1" dirty="0">
                <a:solidFill>
                  <a:schemeClr val="tx1"/>
                </a:solidFill>
              </a:rPr>
              <a:t>Развитие</a:t>
            </a:r>
            <a:r>
              <a:rPr lang="ru-RU" b="1" dirty="0">
                <a:solidFill>
                  <a:schemeClr val="tx1"/>
                </a:solidFill>
              </a:rPr>
              <a:t> </a:t>
            </a:r>
            <a:r>
              <a:rPr lang="ru-RU" sz="1400" b="1" dirty="0">
                <a:solidFill>
                  <a:schemeClr val="tx1"/>
                </a:solidFill>
              </a:rPr>
              <a:t>связной, грамматически правильной диалогической и монологической речи</a:t>
            </a:r>
          </a:p>
        </p:txBody>
      </p:sp>
      <p:sp>
        <p:nvSpPr>
          <p:cNvPr id="13" name="Стрелка вправо 12"/>
          <p:cNvSpPr/>
          <p:nvPr/>
        </p:nvSpPr>
        <p:spPr>
          <a:xfrm>
            <a:off x="8025041" y="2005556"/>
            <a:ext cx="914400" cy="598931"/>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ru-RU"/>
          </a:p>
        </p:txBody>
      </p:sp>
      <p:sp>
        <p:nvSpPr>
          <p:cNvPr id="14" name="Стрелка вправо 13"/>
          <p:cNvSpPr/>
          <p:nvPr/>
        </p:nvSpPr>
        <p:spPr>
          <a:xfrm rot="10800000">
            <a:off x="3485159" y="2005557"/>
            <a:ext cx="1048512" cy="548640"/>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ru-RU"/>
          </a:p>
        </p:txBody>
      </p:sp>
      <p:sp>
        <p:nvSpPr>
          <p:cNvPr id="15" name="Стрелка вниз 14"/>
          <p:cNvSpPr/>
          <p:nvPr/>
        </p:nvSpPr>
        <p:spPr>
          <a:xfrm rot="17875166">
            <a:off x="8035133" y="2955326"/>
            <a:ext cx="753965" cy="1023295"/>
          </a:xfrm>
          <a:prstGeom prst="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ru-RU"/>
          </a:p>
        </p:txBody>
      </p:sp>
      <p:sp>
        <p:nvSpPr>
          <p:cNvPr id="16" name="Стрелка вниз 15"/>
          <p:cNvSpPr/>
          <p:nvPr/>
        </p:nvSpPr>
        <p:spPr>
          <a:xfrm rot="19410854">
            <a:off x="7056022" y="3576606"/>
            <a:ext cx="750003" cy="978041"/>
          </a:xfrm>
          <a:prstGeom prst="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ru-RU"/>
          </a:p>
        </p:txBody>
      </p:sp>
      <p:sp>
        <p:nvSpPr>
          <p:cNvPr id="17" name="Стрелка вниз 16"/>
          <p:cNvSpPr/>
          <p:nvPr/>
        </p:nvSpPr>
        <p:spPr>
          <a:xfrm>
            <a:off x="5849304" y="3717123"/>
            <a:ext cx="713107" cy="999744"/>
          </a:xfrm>
          <a:prstGeom prst="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ru-RU"/>
          </a:p>
        </p:txBody>
      </p:sp>
      <p:sp>
        <p:nvSpPr>
          <p:cNvPr id="18" name="Стрелка вниз 17"/>
          <p:cNvSpPr/>
          <p:nvPr/>
        </p:nvSpPr>
        <p:spPr>
          <a:xfrm rot="2446707">
            <a:off x="4622947" y="3542867"/>
            <a:ext cx="715491" cy="1024128"/>
          </a:xfrm>
          <a:prstGeom prst="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ru-RU"/>
          </a:p>
        </p:txBody>
      </p:sp>
      <p:sp>
        <p:nvSpPr>
          <p:cNvPr id="19" name="Стрелка вниз 18"/>
          <p:cNvSpPr/>
          <p:nvPr/>
        </p:nvSpPr>
        <p:spPr>
          <a:xfrm rot="3363280">
            <a:off x="3929523" y="2725073"/>
            <a:ext cx="601991" cy="1064717"/>
          </a:xfrm>
          <a:prstGeom prst="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5825434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724639"/>
          </a:xfrm>
        </p:spPr>
        <p:txBody>
          <a:bodyPr>
            <a:normAutofit/>
          </a:bodyPr>
          <a:lstStyle/>
          <a:p>
            <a:pPr algn="ctr"/>
            <a:r>
              <a:rPr lang="ru-RU" sz="4000" dirty="0" smtClean="0"/>
              <a:t>Актуальность вопроса</a:t>
            </a:r>
            <a:endParaRPr lang="ru-RU" sz="4000" dirty="0"/>
          </a:p>
        </p:txBody>
      </p:sp>
      <p:sp>
        <p:nvSpPr>
          <p:cNvPr id="3" name="Объект 2"/>
          <p:cNvSpPr>
            <a:spLocks noGrp="1"/>
          </p:cNvSpPr>
          <p:nvPr>
            <p:ph idx="1"/>
          </p:nvPr>
        </p:nvSpPr>
        <p:spPr>
          <a:xfrm>
            <a:off x="838200" y="1227551"/>
            <a:ext cx="10515600" cy="4949412"/>
          </a:xfrm>
        </p:spPr>
        <p:txBody>
          <a:bodyPr/>
          <a:lstStyle/>
          <a:p>
            <a:pPr>
              <a:buFont typeface="Wingdings" pitchFamily="2" charset="2"/>
              <a:buChar char="Ø"/>
            </a:pPr>
            <a:r>
              <a:rPr lang="ru-RU" dirty="0" smtClean="0">
                <a:latin typeface="Times New Roman" pitchFamily="18" charset="0"/>
                <a:cs typeface="Times New Roman" pitchFamily="18" charset="0"/>
              </a:rPr>
              <a:t>Современной системе дошкольного образования требуются специалисты </a:t>
            </a:r>
          </a:p>
          <a:p>
            <a:pPr>
              <a:buFont typeface="Wingdings" pitchFamily="2" charset="2"/>
              <a:buChar char="Ø"/>
            </a:pPr>
            <a:r>
              <a:rPr lang="ru-RU" dirty="0" smtClean="0">
                <a:latin typeface="Times New Roman" pitchFamily="18" charset="0"/>
                <a:cs typeface="Times New Roman" pitchFamily="18" charset="0"/>
              </a:rPr>
              <a:t>способные понимать и видеть особенности речевого развития детей; </a:t>
            </a:r>
          </a:p>
          <a:p>
            <a:pPr>
              <a:buFont typeface="Wingdings" pitchFamily="2" charset="2"/>
              <a:buChar char="Ø"/>
            </a:pPr>
            <a:r>
              <a:rPr lang="ru-RU" dirty="0" smtClean="0">
                <a:latin typeface="Times New Roman" pitchFamily="18" charset="0"/>
                <a:cs typeface="Times New Roman" pitchFamily="18" charset="0"/>
              </a:rPr>
              <a:t>изучать речь ребенка и ориентироваться в условиях общения и конкретной речевой ситуации;</a:t>
            </a:r>
          </a:p>
          <a:p>
            <a:pPr>
              <a:buFont typeface="Wingdings" pitchFamily="2" charset="2"/>
              <a:buChar char="Ø"/>
            </a:pPr>
            <a:r>
              <a:rPr lang="ru-RU" dirty="0" smtClean="0">
                <a:latin typeface="Times New Roman" pitchFamily="18" charset="0"/>
                <a:cs typeface="Times New Roman" pitchFamily="18" charset="0"/>
              </a:rPr>
              <a:t> моделировать процесс педагогического воздействия на речь и определять содержание речевой работы с детьми, учитывая его возрастные и  индивидуальные особенности. </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31871552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146220" y="965914"/>
            <a:ext cx="9646276" cy="5048519"/>
          </a:xfrm>
        </p:spPr>
        <p:txBody>
          <a:bodyPr>
            <a:normAutofit/>
          </a:bodyPr>
          <a:lstStyle/>
          <a:p>
            <a:pPr algn="ctr"/>
            <a:r>
              <a:rPr lang="ru-RU" b="1" dirty="0" smtClean="0">
                <a:latin typeface="Times New Roman" panose="02020603050405020304" pitchFamily="18" charset="0"/>
                <a:cs typeface="Times New Roman" panose="02020603050405020304" pitchFamily="18" charset="0"/>
              </a:rPr>
              <a:t>Цель: </a:t>
            </a:r>
            <a:br>
              <a:rPr lang="ru-RU" b="1" dirty="0" smtClean="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r>
              <a:rPr lang="ru-RU" sz="4000" dirty="0" smtClean="0">
                <a:latin typeface="Times New Roman" panose="02020603050405020304" pitchFamily="18" charset="0"/>
                <a:cs typeface="Times New Roman" panose="02020603050405020304" pitchFamily="18" charset="0"/>
              </a:rPr>
              <a:t>Повысить эффективность работы педагогического коллектива по развитию речевых способностей детей раннего и дошкольного возраста.</a:t>
            </a:r>
            <a:endParaRPr lang="ru-RU"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390333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213154"/>
          </a:xfrm>
        </p:spPr>
        <p:txBody>
          <a:bodyPr>
            <a:normAutofit fontScale="90000"/>
          </a:bodyPr>
          <a:lstStyle/>
          <a:p>
            <a:pPr algn="ctr"/>
            <a:r>
              <a:rPr lang="ru-RU" dirty="0" smtClean="0"/>
              <a:t>Составляющие профессиональной компетенции педагогов по вопросам речевого развития дошкольников</a:t>
            </a: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1118426019"/>
              </p:ext>
            </p:extLst>
          </p:nvPr>
        </p:nvGraphicFramePr>
        <p:xfrm>
          <a:off x="450762" y="2129424"/>
          <a:ext cx="11500833" cy="3747445"/>
        </p:xfrm>
        <a:graphic>
          <a:graphicData uri="http://schemas.openxmlformats.org/drawingml/2006/table">
            <a:tbl>
              <a:tblPr firstRow="1" bandRow="1">
                <a:tableStyleId>{21E4AEA4-8DFA-4A89-87EB-49C32662AFE0}</a:tableStyleId>
              </a:tblPr>
              <a:tblGrid>
                <a:gridCol w="3833611"/>
                <a:gridCol w="3833611"/>
                <a:gridCol w="3833611"/>
              </a:tblGrid>
              <a:tr h="818856">
                <a:tc>
                  <a:txBody>
                    <a:bodyPr/>
                    <a:lstStyle/>
                    <a:p>
                      <a:pPr algn="ctr"/>
                      <a:r>
                        <a:rPr lang="ru-RU" sz="2400" dirty="0" smtClean="0">
                          <a:solidFill>
                            <a:schemeClr val="tx1"/>
                          </a:solidFill>
                          <a:latin typeface="Times New Roman" panose="02020603050405020304" pitchFamily="18" charset="0"/>
                          <a:cs typeface="Times New Roman" panose="02020603050405020304" pitchFamily="18" charset="0"/>
                        </a:rPr>
                        <a:t>Научная</a:t>
                      </a:r>
                    </a:p>
                    <a:p>
                      <a:pPr algn="ctr"/>
                      <a:r>
                        <a:rPr lang="ru-RU" sz="2400" dirty="0" smtClean="0">
                          <a:solidFill>
                            <a:schemeClr val="tx1"/>
                          </a:solidFill>
                          <a:latin typeface="Times New Roman" panose="02020603050405020304" pitchFamily="18" charset="0"/>
                          <a:cs typeface="Times New Roman" panose="02020603050405020304" pitchFamily="18" charset="0"/>
                        </a:rPr>
                        <a:t> подготовленность</a:t>
                      </a:r>
                      <a:endParaRPr lang="ru-RU" sz="2400"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ru-RU" sz="2400" dirty="0" smtClean="0">
                          <a:solidFill>
                            <a:schemeClr val="tx1"/>
                          </a:solidFill>
                          <a:latin typeface="Times New Roman" panose="02020603050405020304" pitchFamily="18" charset="0"/>
                          <a:cs typeface="Times New Roman" panose="02020603050405020304" pitchFamily="18" charset="0"/>
                        </a:rPr>
                        <a:t>Методическая </a:t>
                      </a:r>
                    </a:p>
                    <a:p>
                      <a:pPr algn="ctr"/>
                      <a:r>
                        <a:rPr lang="ru-RU" sz="2400" dirty="0" smtClean="0">
                          <a:solidFill>
                            <a:schemeClr val="tx1"/>
                          </a:solidFill>
                          <a:latin typeface="Times New Roman" panose="02020603050405020304" pitchFamily="18" charset="0"/>
                          <a:cs typeface="Times New Roman" panose="02020603050405020304" pitchFamily="18" charset="0"/>
                        </a:rPr>
                        <a:t>подготовленность</a:t>
                      </a:r>
                      <a:endParaRPr lang="ru-RU" sz="2400"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ru-RU" sz="2400" dirty="0" smtClean="0">
                          <a:solidFill>
                            <a:schemeClr val="tx1"/>
                          </a:solidFill>
                          <a:latin typeface="Times New Roman" panose="02020603050405020304" pitchFamily="18" charset="0"/>
                          <a:cs typeface="Times New Roman" panose="02020603050405020304" pitchFamily="18" charset="0"/>
                        </a:rPr>
                        <a:t>Профессиональные </a:t>
                      </a:r>
                    </a:p>
                    <a:p>
                      <a:pPr algn="ctr"/>
                      <a:r>
                        <a:rPr lang="ru-RU" sz="2400" dirty="0" smtClean="0">
                          <a:solidFill>
                            <a:schemeClr val="tx1"/>
                          </a:solidFill>
                          <a:latin typeface="Times New Roman" panose="02020603050405020304" pitchFamily="18" charset="0"/>
                          <a:cs typeface="Times New Roman" panose="02020603050405020304" pitchFamily="18" charset="0"/>
                        </a:rPr>
                        <a:t>умения и навыки</a:t>
                      </a:r>
                      <a:endParaRPr lang="ru-RU" sz="2400" dirty="0">
                        <a:solidFill>
                          <a:schemeClr val="tx1"/>
                        </a:solidFill>
                        <a:latin typeface="Times New Roman" panose="02020603050405020304" pitchFamily="18" charset="0"/>
                        <a:cs typeface="Times New Roman" panose="02020603050405020304" pitchFamily="18" charset="0"/>
                      </a:endParaRPr>
                    </a:p>
                  </a:txBody>
                  <a:tcPr/>
                </a:tc>
              </a:tr>
              <a:tr h="2924485">
                <a:tc>
                  <a:txBody>
                    <a:bodyPr/>
                    <a:lstStyle/>
                    <a:p>
                      <a:r>
                        <a:rPr lang="ru-RU" sz="2400" dirty="0" smtClean="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информативность о теоретических основах речевого развития детей дошкольного возраста</a:t>
                      </a:r>
                      <a:r>
                        <a:rPr lang="ru-RU" sz="2400"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a:txBody>
                  <a:tcPr/>
                </a:tc>
                <a:tc>
                  <a:txBody>
                    <a:bodyPr/>
                    <a:lstStyle/>
                    <a:p>
                      <a:r>
                        <a:rPr lang="ru-RU" sz="2000" dirty="0" smtClean="0">
                          <a:latin typeface="Times New Roman" panose="02020603050405020304" pitchFamily="18" charset="0"/>
                          <a:cs typeface="Times New Roman" panose="02020603050405020304" pitchFamily="18" charset="0"/>
                        </a:rPr>
                        <a:t>-знание содержания методов, приемов обучения, методики развития речи;</a:t>
                      </a:r>
                    </a:p>
                    <a:p>
                      <a:r>
                        <a:rPr lang="ru-RU" sz="2000" dirty="0" smtClean="0">
                          <a:latin typeface="Times New Roman" panose="02020603050405020304" pitchFamily="18" charset="0"/>
                          <a:cs typeface="Times New Roman" panose="02020603050405020304" pitchFamily="18" charset="0"/>
                        </a:rPr>
                        <a:t>- информированность</a:t>
                      </a:r>
                      <a:r>
                        <a:rPr lang="ru-RU" sz="2000" baseline="0" dirty="0" smtClean="0">
                          <a:latin typeface="Times New Roman" panose="02020603050405020304" pitchFamily="18" charset="0"/>
                          <a:cs typeface="Times New Roman" panose="02020603050405020304" pitchFamily="18" charset="0"/>
                        </a:rPr>
                        <a:t> о формах работы по развитию речи;</a:t>
                      </a:r>
                    </a:p>
                    <a:p>
                      <a:r>
                        <a:rPr lang="ru-RU" sz="2000" baseline="0" dirty="0" smtClean="0">
                          <a:latin typeface="Times New Roman" panose="02020603050405020304" pitchFamily="18" charset="0"/>
                          <a:cs typeface="Times New Roman" panose="02020603050405020304" pitchFamily="18" charset="0"/>
                        </a:rPr>
                        <a:t>- и</a:t>
                      </a:r>
                      <a:r>
                        <a:rPr lang="ru-RU" sz="2000" dirty="0" smtClean="0">
                          <a:latin typeface="Times New Roman" panose="02020603050405020304" pitchFamily="18" charset="0"/>
                          <a:cs typeface="Times New Roman" panose="02020603050405020304" pitchFamily="18" charset="0"/>
                        </a:rPr>
                        <a:t>нформированность</a:t>
                      </a:r>
                      <a:r>
                        <a:rPr lang="ru-RU" sz="2000" baseline="0" dirty="0" smtClean="0">
                          <a:latin typeface="Times New Roman" panose="02020603050405020304" pitchFamily="18" charset="0"/>
                          <a:cs typeface="Times New Roman" panose="02020603050405020304" pitchFamily="18" charset="0"/>
                        </a:rPr>
                        <a:t> о средствах обучения детей родному языку.</a:t>
                      </a:r>
                      <a:endParaRPr lang="ru-RU" sz="2000" dirty="0">
                        <a:latin typeface="Times New Roman" panose="02020603050405020304" pitchFamily="18" charset="0"/>
                        <a:cs typeface="Times New Roman" panose="02020603050405020304" pitchFamily="18" charset="0"/>
                      </a:endParaRPr>
                    </a:p>
                  </a:txBody>
                  <a:tcPr/>
                </a:tc>
                <a:tc>
                  <a:txBody>
                    <a:bodyPr/>
                    <a:lstStyle/>
                    <a:p>
                      <a:pPr marL="285750" indent="-285750">
                        <a:buFontTx/>
                        <a:buChar char="-"/>
                      </a:pPr>
                      <a:r>
                        <a:rPr lang="ru-RU" sz="2000" dirty="0" smtClean="0">
                          <a:latin typeface="Times New Roman" panose="02020603050405020304" pitchFamily="18" charset="0"/>
                          <a:cs typeface="Times New Roman" panose="02020603050405020304" pitchFamily="18" charset="0"/>
                        </a:rPr>
                        <a:t>культура речи педагога;</a:t>
                      </a:r>
                    </a:p>
                    <a:p>
                      <a:pPr marL="285750" indent="-285750">
                        <a:buFontTx/>
                        <a:buChar char="-"/>
                      </a:pPr>
                      <a:r>
                        <a:rPr lang="ru-RU" sz="2000" dirty="0" smtClean="0">
                          <a:latin typeface="Times New Roman" panose="02020603050405020304" pitchFamily="18" charset="0"/>
                          <a:cs typeface="Times New Roman" panose="02020603050405020304" pitchFamily="18" charset="0"/>
                        </a:rPr>
                        <a:t>коммуникативные навыки;</a:t>
                      </a:r>
                    </a:p>
                    <a:p>
                      <a:pPr marL="285750" indent="-285750">
                        <a:buFontTx/>
                        <a:buChar char="-"/>
                      </a:pPr>
                      <a:r>
                        <a:rPr lang="ru-RU" sz="2000" dirty="0" smtClean="0">
                          <a:latin typeface="Times New Roman" panose="02020603050405020304" pitchFamily="18" charset="0"/>
                          <a:cs typeface="Times New Roman" panose="02020603050405020304" pitchFamily="18" charset="0"/>
                        </a:rPr>
                        <a:t>гностические</a:t>
                      </a:r>
                      <a:r>
                        <a:rPr lang="ru-RU" sz="2000" baseline="0" dirty="0" smtClean="0">
                          <a:latin typeface="Times New Roman" panose="02020603050405020304" pitchFamily="18" charset="0"/>
                          <a:cs typeface="Times New Roman" panose="02020603050405020304" pitchFamily="18" charset="0"/>
                        </a:rPr>
                        <a:t> навыки;</a:t>
                      </a:r>
                    </a:p>
                    <a:p>
                      <a:pPr marL="285750" indent="-285750">
                        <a:buFontTx/>
                        <a:buChar char="-"/>
                      </a:pPr>
                      <a:r>
                        <a:rPr lang="ru-RU" sz="2000" baseline="0" dirty="0" smtClean="0">
                          <a:latin typeface="Times New Roman" panose="02020603050405020304" pitchFamily="18" charset="0"/>
                          <a:cs typeface="Times New Roman" panose="02020603050405020304" pitchFamily="18" charset="0"/>
                        </a:rPr>
                        <a:t>конструктивные навыки;</a:t>
                      </a:r>
                    </a:p>
                    <a:p>
                      <a:pPr marL="285750" indent="-285750">
                        <a:buFontTx/>
                        <a:buChar char="-"/>
                      </a:pPr>
                      <a:r>
                        <a:rPr lang="ru-RU" sz="2000" baseline="0" dirty="0" smtClean="0">
                          <a:latin typeface="Times New Roman" panose="02020603050405020304" pitchFamily="18" charset="0"/>
                          <a:cs typeface="Times New Roman" panose="02020603050405020304" pitchFamily="18" charset="0"/>
                        </a:rPr>
                        <a:t>проектировочные навыки;</a:t>
                      </a:r>
                    </a:p>
                    <a:p>
                      <a:pPr marL="285750" indent="-285750">
                        <a:buFontTx/>
                        <a:buChar char="-"/>
                      </a:pPr>
                      <a:r>
                        <a:rPr lang="ru-RU" sz="2000" baseline="0" dirty="0" smtClean="0">
                          <a:latin typeface="Times New Roman" panose="02020603050405020304" pitchFamily="18" charset="0"/>
                          <a:cs typeface="Times New Roman" panose="02020603050405020304" pitchFamily="18" charset="0"/>
                        </a:rPr>
                        <a:t>организационные умения.</a:t>
                      </a:r>
                      <a:endParaRPr lang="ru-RU" sz="2000" dirty="0">
                        <a:latin typeface="Times New Roman" panose="02020603050405020304" pitchFamily="18" charset="0"/>
                        <a:cs typeface="Times New Roman" panose="02020603050405020304" pitchFamily="18" charset="0"/>
                      </a:endParaRPr>
                    </a:p>
                  </a:txBody>
                  <a:tcPr/>
                </a:tc>
              </a:tr>
            </a:tbl>
          </a:graphicData>
        </a:graphic>
      </p:graphicFrame>
    </p:spTree>
    <p:extLst>
      <p:ext uri="{BB962C8B-B14F-4D97-AF65-F5344CB8AC3E}">
        <p14:creationId xmlns:p14="http://schemas.microsoft.com/office/powerpoint/2010/main" val="39776420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838200" y="250521"/>
            <a:ext cx="10515600" cy="1139868"/>
          </a:xfrm>
        </p:spPr>
        <p:txBody>
          <a:bodyPr>
            <a:noAutofit/>
          </a:bodyPr>
          <a:lstStyle/>
          <a:p>
            <a:pPr algn="ctr"/>
            <a:r>
              <a:rPr lang="ru-RU" sz="4000" dirty="0" smtClean="0"/>
              <a:t>Задачи по работе с педагогическими кадрами</a:t>
            </a:r>
            <a:endParaRPr lang="ru-RU" sz="4000" dirty="0"/>
          </a:p>
        </p:txBody>
      </p:sp>
      <p:sp>
        <p:nvSpPr>
          <p:cNvPr id="4" name="Объект 3"/>
          <p:cNvSpPr>
            <a:spLocks noGrp="1"/>
          </p:cNvSpPr>
          <p:nvPr>
            <p:ph idx="1"/>
          </p:nvPr>
        </p:nvSpPr>
        <p:spPr>
          <a:xfrm>
            <a:off x="838200" y="1622323"/>
            <a:ext cx="10515600" cy="4554640"/>
          </a:xfrm>
        </p:spPr>
        <p:txBody>
          <a:bodyPr>
            <a:normAutofit/>
          </a:bodyPr>
          <a:lstStyle/>
          <a:p>
            <a:pPr>
              <a:buFont typeface="Wingdings" panose="05000000000000000000" pitchFamily="2" charset="2"/>
              <a:buChar char="Ø"/>
            </a:pPr>
            <a:r>
              <a:rPr lang="ru-RU" dirty="0" smtClean="0">
                <a:latin typeface="Times New Roman" panose="02020603050405020304" pitchFamily="18" charset="0"/>
                <a:cs typeface="Times New Roman" panose="02020603050405020304" pitchFamily="18" charset="0"/>
              </a:rPr>
              <a:t>Выявить состояние работы по развитию речи дошкольника.</a:t>
            </a:r>
          </a:p>
          <a:p>
            <a:pPr>
              <a:buFont typeface="Wingdings" panose="05000000000000000000" pitchFamily="2" charset="2"/>
              <a:buChar char="Ø"/>
            </a:pPr>
            <a:r>
              <a:rPr lang="ru-RU" dirty="0" smtClean="0">
                <a:latin typeface="Times New Roman" panose="02020603050405020304" pitchFamily="18" charset="0"/>
                <a:cs typeface="Times New Roman" panose="02020603050405020304" pitchFamily="18" charset="0"/>
              </a:rPr>
              <a:t>Разработать систему методических мероприятий с педагогами по повышению их профессиональной компетентность и педагогического мастерства, по активизации их работы по данному направлению.</a:t>
            </a:r>
          </a:p>
          <a:p>
            <a:pPr>
              <a:buFont typeface="Wingdings" panose="05000000000000000000" pitchFamily="2" charset="2"/>
              <a:buChar char="Ø"/>
            </a:pPr>
            <a:r>
              <a:rPr lang="ru-RU" dirty="0" smtClean="0">
                <a:latin typeface="Times New Roman" panose="02020603050405020304" pitchFamily="18" charset="0"/>
                <a:cs typeface="Times New Roman" panose="02020603050405020304" pitchFamily="18" charset="0"/>
              </a:rPr>
              <a:t>Обогатить развивающую предметно-пространственную среду в ходе реализации проектной деятельности.</a:t>
            </a:r>
          </a:p>
          <a:p>
            <a:pPr>
              <a:buFont typeface="Wingdings" panose="05000000000000000000" pitchFamily="2" charset="2"/>
              <a:buChar char="Ø"/>
            </a:pPr>
            <a:r>
              <a:rPr lang="ru-RU" dirty="0" smtClean="0">
                <a:latin typeface="Times New Roman" panose="02020603050405020304" pitchFamily="18" charset="0"/>
                <a:cs typeface="Times New Roman" panose="02020603050405020304" pitchFamily="18" charset="0"/>
              </a:rPr>
              <a:t>Развивать систему продуктивного взаимодействия с родителями на основе выявления потребностей и поддержки образовательных инициатив семьи.</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219200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24001" y="365125"/>
            <a:ext cx="9753600" cy="1325563"/>
          </a:xfrm>
        </p:spPr>
        <p:txBody>
          <a:bodyPr>
            <a:noAutofit/>
          </a:bodyPr>
          <a:lstStyle/>
          <a:p>
            <a:pPr algn="ctr"/>
            <a:r>
              <a:rPr lang="ru-RU" sz="4000" dirty="0" smtClean="0"/>
              <a:t>Традиционные формы работы по  повышению профессиональной компетентности  кадров </a:t>
            </a:r>
            <a:endParaRPr lang="ru-RU" sz="4000" dirty="0"/>
          </a:p>
        </p:txBody>
      </p:sp>
      <p:sp>
        <p:nvSpPr>
          <p:cNvPr id="3" name="Объект 2"/>
          <p:cNvSpPr>
            <a:spLocks noGrp="1"/>
          </p:cNvSpPr>
          <p:nvPr>
            <p:ph idx="1"/>
          </p:nvPr>
        </p:nvSpPr>
        <p:spPr>
          <a:xfrm>
            <a:off x="838200" y="2220686"/>
            <a:ext cx="10515600" cy="4310743"/>
          </a:xfrm>
        </p:spPr>
        <p:txBody>
          <a:bodyPr/>
          <a:lstStyle/>
          <a:p>
            <a:pPr>
              <a:buFont typeface="Wingdings" panose="05000000000000000000" pitchFamily="2" charset="2"/>
              <a:buChar char="Ø"/>
            </a:pPr>
            <a:r>
              <a:rPr lang="ru-RU" dirty="0" smtClean="0">
                <a:latin typeface="Times New Roman" panose="02020603050405020304" pitchFamily="18" charset="0"/>
                <a:cs typeface="Times New Roman" panose="02020603050405020304" pitchFamily="18" charset="0"/>
              </a:rPr>
              <a:t> Семинары – практикумы;</a:t>
            </a:r>
          </a:p>
          <a:p>
            <a:pPr>
              <a:buFont typeface="Wingdings" panose="05000000000000000000" pitchFamily="2" charset="2"/>
              <a:buChar char="Ø"/>
            </a:pPr>
            <a:r>
              <a:rPr lang="ru-RU" dirty="0" smtClean="0">
                <a:latin typeface="Times New Roman" panose="02020603050405020304" pitchFamily="18" charset="0"/>
                <a:cs typeface="Times New Roman" panose="02020603050405020304" pitchFamily="18" charset="0"/>
              </a:rPr>
              <a:t> консультации;</a:t>
            </a:r>
          </a:p>
          <a:p>
            <a:pPr>
              <a:buFont typeface="Wingdings" panose="05000000000000000000" pitchFamily="2" charset="2"/>
              <a:buChar char="Ø"/>
            </a:pPr>
            <a:r>
              <a:rPr lang="ru-RU" dirty="0" smtClean="0">
                <a:latin typeface="Times New Roman" panose="02020603050405020304" pitchFamily="18" charset="0"/>
                <a:cs typeface="Times New Roman" panose="02020603050405020304" pitchFamily="18" charset="0"/>
              </a:rPr>
              <a:t> выставки;</a:t>
            </a:r>
          </a:p>
          <a:p>
            <a:pPr>
              <a:buFont typeface="Wingdings" panose="05000000000000000000" pitchFamily="2" charset="2"/>
              <a:buChar char="Ø"/>
            </a:pPr>
            <a:r>
              <a:rPr lang="ru-RU" dirty="0" smtClean="0">
                <a:latin typeface="Times New Roman" panose="02020603050405020304" pitchFamily="18" charset="0"/>
                <a:cs typeface="Times New Roman" panose="02020603050405020304" pitchFamily="18" charset="0"/>
              </a:rPr>
              <a:t> открытые просмотры непосредственно образовательной деятельности;</a:t>
            </a:r>
          </a:p>
          <a:p>
            <a:pPr>
              <a:buFont typeface="Wingdings" panose="05000000000000000000" pitchFamily="2" charset="2"/>
              <a:buChar char="Ø"/>
            </a:pPr>
            <a:r>
              <a:rPr lang="ru-RU" dirty="0" smtClean="0">
                <a:latin typeface="Times New Roman" panose="02020603050405020304" pitchFamily="18" charset="0"/>
                <a:cs typeface="Times New Roman" panose="02020603050405020304" pitchFamily="18" charset="0"/>
              </a:rPr>
              <a:t> смотры – конкурсы;</a:t>
            </a:r>
          </a:p>
          <a:p>
            <a:pPr>
              <a:buFont typeface="Wingdings" panose="05000000000000000000" pitchFamily="2" charset="2"/>
              <a:buChar char="Ø"/>
            </a:pPr>
            <a:r>
              <a:rPr lang="ru-RU" dirty="0" smtClean="0">
                <a:latin typeface="Times New Roman" panose="02020603050405020304" pitchFamily="18" charset="0"/>
                <a:cs typeface="Times New Roman" panose="02020603050405020304" pitchFamily="18" charset="0"/>
              </a:rPr>
              <a:t> педагогические советы.</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822011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fontScale="90000"/>
          </a:bodyPr>
          <a:lstStyle/>
          <a:p>
            <a:pPr algn="ctr"/>
            <a:r>
              <a:rPr lang="ru-RU" dirty="0"/>
              <a:t>Инновационные методы работы по повышению профессиональной компетентности кадров </a:t>
            </a:r>
          </a:p>
        </p:txBody>
      </p:sp>
      <p:sp>
        <p:nvSpPr>
          <p:cNvPr id="5" name="Объект 4"/>
          <p:cNvSpPr>
            <a:spLocks noGrp="1"/>
          </p:cNvSpPr>
          <p:nvPr>
            <p:ph idx="1"/>
          </p:nvPr>
        </p:nvSpPr>
        <p:spPr/>
        <p:txBody>
          <a:bodyPr/>
          <a:lstStyle/>
          <a:p>
            <a:pPr>
              <a:buFont typeface="Wingdings" pitchFamily="2" charset="2"/>
              <a:buChar char="Ø"/>
            </a:pPr>
            <a:r>
              <a:rPr lang="ru-RU" dirty="0"/>
              <a:t> </a:t>
            </a:r>
            <a:r>
              <a:rPr lang="ru-RU" dirty="0">
                <a:latin typeface="Times New Roman" pitchFamily="18" charset="0"/>
                <a:cs typeface="Times New Roman" pitchFamily="18" charset="0"/>
              </a:rPr>
              <a:t>тренинги;</a:t>
            </a:r>
          </a:p>
          <a:p>
            <a:pPr>
              <a:buFont typeface="Wingdings" pitchFamily="2" charset="2"/>
              <a:buChar char="Ø"/>
            </a:pPr>
            <a:r>
              <a:rPr lang="ru-RU" dirty="0">
                <a:latin typeface="Times New Roman" pitchFamily="18" charset="0"/>
                <a:cs typeface="Times New Roman" pitchFamily="18" charset="0"/>
              </a:rPr>
              <a:t> педагогический марафон;</a:t>
            </a:r>
          </a:p>
          <a:p>
            <a:pPr>
              <a:buFont typeface="Wingdings" pitchFamily="2" charset="2"/>
              <a:buChar char="Ø"/>
            </a:pPr>
            <a:r>
              <a:rPr lang="ru-RU" dirty="0">
                <a:latin typeface="Times New Roman" pitchFamily="18" charset="0"/>
                <a:cs typeface="Times New Roman" pitchFamily="18" charset="0"/>
              </a:rPr>
              <a:t> аукцион педагогических идей;</a:t>
            </a:r>
          </a:p>
          <a:p>
            <a:pPr>
              <a:buFont typeface="Wingdings" pitchFamily="2" charset="2"/>
              <a:buChar char="Ø"/>
            </a:pPr>
            <a:r>
              <a:rPr lang="ru-RU" dirty="0">
                <a:latin typeface="Times New Roman" pitchFamily="18" charset="0"/>
                <a:cs typeface="Times New Roman" pitchFamily="18" charset="0"/>
              </a:rPr>
              <a:t> банк педагогических идей;</a:t>
            </a:r>
          </a:p>
          <a:p>
            <a:pPr>
              <a:buFont typeface="Wingdings" pitchFamily="2" charset="2"/>
              <a:buChar char="Ø"/>
            </a:pPr>
            <a:r>
              <a:rPr lang="ru-RU" dirty="0">
                <a:latin typeface="Times New Roman" pitchFamily="18" charset="0"/>
                <a:cs typeface="Times New Roman" pitchFamily="18" charset="0"/>
              </a:rPr>
              <a:t> электронные рассылки материалов;</a:t>
            </a:r>
          </a:p>
          <a:p>
            <a:pPr>
              <a:buFont typeface="Wingdings" pitchFamily="2" charset="2"/>
              <a:buChar char="Ø"/>
            </a:pP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вебинары</a:t>
            </a:r>
            <a:r>
              <a:rPr lang="ru-RU" dirty="0">
                <a:latin typeface="Times New Roman" pitchFamily="18" charset="0"/>
                <a:cs typeface="Times New Roman" pitchFamily="18" charset="0"/>
              </a:rPr>
              <a:t>;</a:t>
            </a:r>
          </a:p>
          <a:p>
            <a:pPr>
              <a:buFont typeface="Wingdings" pitchFamily="2" charset="2"/>
              <a:buChar char="Ø"/>
            </a:pPr>
            <a:r>
              <a:rPr lang="ru-RU" dirty="0">
                <a:latin typeface="Times New Roman" pitchFamily="18" charset="0"/>
                <a:cs typeface="Times New Roman" pitchFamily="18" charset="0"/>
              </a:rPr>
              <a:t> презентации на собственных сайтах педагогов</a:t>
            </a:r>
            <a:endParaRPr lang="ru-RU" dirty="0"/>
          </a:p>
        </p:txBody>
      </p:sp>
    </p:spTree>
    <p:extLst>
      <p:ext uri="{BB962C8B-B14F-4D97-AF65-F5344CB8AC3E}">
        <p14:creationId xmlns:p14="http://schemas.microsoft.com/office/powerpoint/2010/main" val="4142349485"/>
      </p:ext>
    </p:extLst>
  </p:cSld>
  <p:clrMapOvr>
    <a:masterClrMapping/>
  </p:clrMapOvr>
</p:sld>
</file>

<file path=ppt/theme/theme1.xml><?xml version="1.0" encoding="utf-8"?>
<a:theme xmlns:a="http://schemas.openxmlformats.org/drawingml/2006/main" name="Тема Office">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1673</TotalTime>
  <Words>947</Words>
  <Application>Microsoft Office PowerPoint</Application>
  <PresentationFormat>Произвольный</PresentationFormat>
  <Paragraphs>128</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Тема Office</vt:lpstr>
      <vt:lpstr>Муниципальное бюджетное дошкольное образовательное учреждение  «Детский сад № 55»        СИСТЕМА МЕТОДИЧЕСКОЙ РАБОТЫ ПО РЕЧЕВОМУ РАЗВИТИЮ В ДОУ</vt:lpstr>
      <vt:lpstr>Высказывания великих людей о речи</vt:lpstr>
      <vt:lpstr>Согласно ФГОС ДО образовательная область «Развитие речи» включает в себя:</vt:lpstr>
      <vt:lpstr>Актуальность вопроса</vt:lpstr>
      <vt:lpstr>Цель:   Повысить эффективность работы педагогического коллектива по развитию речевых способностей детей раннего и дошкольного возраста.</vt:lpstr>
      <vt:lpstr>Составляющие профессиональной компетенции педагогов по вопросам речевого развития дошкольников</vt:lpstr>
      <vt:lpstr>Задачи по работе с педагогическими кадрами</vt:lpstr>
      <vt:lpstr>Традиционные формы работы по  повышению профессиональной компетентности  кадров </vt:lpstr>
      <vt:lpstr>Инновационные методы работы по повышению профессиональной компетентности кадров </vt:lpstr>
      <vt:lpstr>Хорошая речь – важнейшее условие всестороннего полноценного развития детей. Подлинно творческое развитие ребенка дошкольного возраста наиболее успешно осуществляется в условиях обогащенной предметной развивающей среды. Под речевой развивающей средой понимается не только предметное окружение. Важно чтобы она была особым образом организована, чтобы наиболее эффективно влиять на развитие разных сторон речи каждого ребенка. </vt:lpstr>
      <vt:lpstr>В соответствии с ФГОС ДО  создана развивающая речевая предметно-пространственная среда, отвечающая принципам:</vt:lpstr>
      <vt:lpstr>Презентация PowerPoint</vt:lpstr>
      <vt:lpstr>Презентация PowerPoint</vt:lpstr>
      <vt:lpstr>Презентация PowerPoint</vt:lpstr>
      <vt:lpstr>Формы работы с детьми</vt:lpstr>
      <vt:lpstr>Взаимодействие с семьями воспитанников</vt:lpstr>
      <vt:lpstr>Результативность</vt:lpstr>
      <vt:lpstr>Задачи на будущее</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dc:title>
  <dc:creator>Кит</dc:creator>
  <cp:lastModifiedBy>Admin</cp:lastModifiedBy>
  <cp:revision>281</cp:revision>
  <dcterms:created xsi:type="dcterms:W3CDTF">2018-12-25T15:06:54Z</dcterms:created>
  <dcterms:modified xsi:type="dcterms:W3CDTF">2019-02-28T09:14:46Z</dcterms:modified>
</cp:coreProperties>
</file>