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6" r:id="rId1"/>
  </p:sldMasterIdLst>
  <p:sldIdLst>
    <p:sldId id="257" r:id="rId2"/>
    <p:sldId id="258" r:id="rId3"/>
    <p:sldId id="260" r:id="rId4"/>
    <p:sldId id="266" r:id="rId5"/>
    <p:sldId id="265"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8" autoAdjust="0"/>
    <p:restoredTop sz="94660"/>
  </p:normalViewPr>
  <p:slideViewPr>
    <p:cSldViewPr>
      <p:cViewPr varScale="1">
        <p:scale>
          <a:sx n="83" d="100"/>
          <a:sy n="83" d="100"/>
        </p:scale>
        <p:origin x="1464"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9FA5233E-A121-41AF-BE7F-FECFF7FD1A3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A5233E-A121-41AF-BE7F-FECFF7FD1A3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A5233E-A121-41AF-BE7F-FECFF7FD1A3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9FA5233E-A121-41AF-BE7F-FECFF7FD1A3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9FA5233E-A121-41AF-BE7F-FECFF7FD1A3E}"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FA5233E-A121-41AF-BE7F-FECFF7FD1A3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9FA5233E-A121-41AF-BE7F-FECFF7FD1A3E}"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A5233E-A121-41AF-BE7F-FECFF7FD1A3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A5233E-A121-41AF-BE7F-FECFF7FD1A3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A5233E-A121-41AF-BE7F-FECFF7FD1A3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0D0A2FFA-7B6E-48D9-9B59-5F815CD43FBB}" type="datetimeFigureOut">
              <a:rPr lang="ru-RU" smtClean="0"/>
              <a:pPr/>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FA5233E-A121-41AF-BE7F-FECFF7FD1A3E}"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D0A2FFA-7B6E-48D9-9B59-5F815CD43FBB}" type="datetimeFigureOut">
              <a:rPr lang="ru-RU" smtClean="0"/>
              <a:pPr/>
              <a:t>05.02.2019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FA5233E-A121-41AF-BE7F-FECFF7FD1A3E}"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14282" y="1500174"/>
            <a:ext cx="878687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b="1" dirty="0" smtClean="0">
                <a:solidFill>
                  <a:srgbClr val="00B050"/>
                </a:solidFill>
                <a:latin typeface="Times New Roman" pitchFamily="18" charset="0"/>
                <a:cs typeface="Times New Roman" pitchFamily="18" charset="0"/>
              </a:rPr>
              <a:t>«Формирование познавательной активности через ознакомление дошкольников с явлениями и объектами неживой природы»</a:t>
            </a:r>
            <a:endParaRPr lang="ru-RU" sz="2400" dirty="0">
              <a:solidFill>
                <a:srgbClr val="00B050"/>
              </a:solidFill>
              <a:latin typeface="Times New Roman" pitchFamily="18" charset="0"/>
              <a:cs typeface="Times New Roman" pitchFamily="18" charset="0"/>
            </a:endParaRPr>
          </a:p>
        </p:txBody>
      </p:sp>
      <p:sp>
        <p:nvSpPr>
          <p:cNvPr id="3" name="Прямоугольник 2"/>
          <p:cNvSpPr/>
          <p:nvPr/>
        </p:nvSpPr>
        <p:spPr>
          <a:xfrm>
            <a:off x="4857752" y="4357695"/>
            <a:ext cx="4286248" cy="2585323"/>
          </a:xfrm>
          <a:prstGeom prst="rect">
            <a:avLst/>
          </a:prstGeom>
        </p:spPr>
        <p:txBody>
          <a:bodyPr wrap="square">
            <a:spAutoFit/>
          </a:bodyPr>
          <a:lstStyle/>
          <a:p>
            <a:pPr algn="r"/>
            <a:r>
              <a:rPr lang="ru-RU" b="1" dirty="0" smtClean="0">
                <a:latin typeface="Times New Roman" pitchFamily="18" charset="0"/>
                <a:cs typeface="Times New Roman" pitchFamily="18" charset="0"/>
              </a:rPr>
              <a:t>Подготовила воспитатель:</a:t>
            </a:r>
          </a:p>
          <a:p>
            <a:pPr algn="r"/>
            <a:r>
              <a:rPr lang="ru-RU" b="1" dirty="0" smtClean="0">
                <a:latin typeface="Times New Roman" pitchFamily="18" charset="0"/>
                <a:cs typeface="Times New Roman" pitchFamily="18" charset="0"/>
              </a:rPr>
              <a:t>Антонова  Светлана Евгеньевна</a:t>
            </a:r>
          </a:p>
          <a:p>
            <a:pPr algn="r"/>
            <a:r>
              <a:rPr lang="ru-RU" b="1" dirty="0" smtClean="0">
                <a:latin typeface="Times New Roman" pitchFamily="18" charset="0"/>
                <a:cs typeface="Times New Roman" pitchFamily="18" charset="0"/>
              </a:rPr>
              <a:t>МДОУ детский сад №26</a:t>
            </a:r>
          </a:p>
          <a:p>
            <a:pPr algn="r"/>
            <a:r>
              <a:rPr lang="ru-RU" b="1" dirty="0" smtClean="0">
                <a:latin typeface="Times New Roman" pitchFamily="18" charset="0"/>
                <a:cs typeface="Times New Roman" pitchFamily="18" charset="0"/>
              </a:rPr>
              <a:t>п.Саперное</a:t>
            </a:r>
          </a:p>
          <a:p>
            <a:endParaRPr lang="ru-RU" dirty="0" smtClean="0">
              <a:solidFill>
                <a:srgbClr val="000066"/>
              </a:solidFill>
            </a:endParaRPr>
          </a:p>
          <a:p>
            <a:endParaRPr lang="ru-RU" dirty="0" smtClean="0"/>
          </a:p>
          <a:p>
            <a:endParaRPr lang="ru-RU" dirty="0" smtClean="0"/>
          </a:p>
          <a:p>
            <a:pPr algn="ctr"/>
            <a:endParaRPr lang="ru-RU"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2018год</a:t>
            </a:r>
            <a:endParaRPr lang="ru-RU" dirty="0"/>
          </a:p>
        </p:txBody>
      </p:sp>
      <p:pic>
        <p:nvPicPr>
          <p:cNvPr id="2" name="Picture 2" descr="C:\Users\Светлана\Desktop\мимоза\zd-pRbio2qA.jpg"/>
          <p:cNvPicPr>
            <a:picLocks noChangeAspect="1" noChangeArrowheads="1"/>
          </p:cNvPicPr>
          <p:nvPr/>
        </p:nvPicPr>
        <p:blipFill>
          <a:blip r:embed="rId2"/>
          <a:srcRect/>
          <a:stretch>
            <a:fillRect/>
          </a:stretch>
        </p:blipFill>
        <p:spPr bwMode="auto">
          <a:xfrm>
            <a:off x="500034" y="3143248"/>
            <a:ext cx="4786346" cy="35897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214282" y="0"/>
            <a:ext cx="878687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eaLnBrk="0" fontAlgn="base" hangingPunct="0">
              <a:spcBef>
                <a:spcPct val="0"/>
              </a:spcBef>
              <a:spcAft>
                <a:spcPct val="0"/>
              </a:spcAft>
            </a:pPr>
            <a:endParaRPr lang="ru-RU" sz="2000" dirty="0" smtClean="0">
              <a:solidFill>
                <a:srgbClr val="333333"/>
              </a:solidFill>
              <a:latin typeface="Arial" pitchFamily="34" charset="0"/>
              <a:ea typeface="Calibri" pitchFamily="34"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214282" y="1028343"/>
            <a:ext cx="8501122" cy="2585323"/>
          </a:xfrm>
          <a:prstGeom prst="rect">
            <a:avLst/>
          </a:prstGeom>
        </p:spPr>
        <p:txBody>
          <a:bodyPr wrap="square">
            <a:spAutoFit/>
          </a:bodyPr>
          <a:lstStyle/>
          <a:p>
            <a:r>
              <a:rPr lang="ru-RU" dirty="0" smtClean="0"/>
              <a:t>Особое значение для развития личности ребенка имеет ознакомление с окружающей действительностью, когда она предстает перед ним во всем многообразии и ребенок приобщается ко всему, чем живет общество.</a:t>
            </a:r>
          </a:p>
          <a:p>
            <a:r>
              <a:rPr lang="ru-RU" dirty="0" smtClean="0"/>
              <a:t>Ребенок стремится понять, как устроены предметы, узнать что - то новое о мире, получить представления о разных сторонах жизни.</a:t>
            </a:r>
          </a:p>
          <a:p>
            <a:r>
              <a:rPr lang="ru-RU" dirty="0" smtClean="0"/>
              <a:t>Формируя познавательную активность можно поддержать и развить в ребенке интерес к исследованиям, приобретению опыта успешной собственной исследовательской деятельности, развитию восприятия, мышления, а главное – речи (умению размышлять, рассуждать и анализировать).</a:t>
            </a:r>
            <a:endParaRPr lang="ru-RU" dirty="0"/>
          </a:p>
        </p:txBody>
      </p:sp>
      <p:sp>
        <p:nvSpPr>
          <p:cNvPr id="5" name="Прямоугольник 4"/>
          <p:cNvSpPr/>
          <p:nvPr/>
        </p:nvSpPr>
        <p:spPr>
          <a:xfrm>
            <a:off x="214282" y="3500438"/>
            <a:ext cx="8715436" cy="2308324"/>
          </a:xfrm>
          <a:prstGeom prst="rect">
            <a:avLst/>
          </a:prstGeom>
        </p:spPr>
        <p:txBody>
          <a:bodyPr wrap="square">
            <a:spAutoFit/>
          </a:bodyPr>
          <a:lstStyle/>
          <a:p>
            <a:endParaRPr lang="ru-RU" dirty="0" smtClean="0"/>
          </a:p>
          <a:p>
            <a:r>
              <a:rPr lang="ru-RU" dirty="0" smtClean="0"/>
              <a:t>Умозаключения детей основываются на собственном практическом опыте, а не на словесной информации, которую они получают от воспитателя. Следовательно, необходимо использовать практические методы. Задача моей работы – помочь детям в проведении этих исследований, сделать их полезными: при выборе объекта исследования; при поиске метода его изучения; при сборе и обобщении материала; при доведении полученного продукта до логического завершения – представление результатов, полученных в исследовании.</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357166"/>
            <a:ext cx="8572560" cy="5355312"/>
          </a:xfrm>
          <a:prstGeom prst="rect">
            <a:avLst/>
          </a:prstGeom>
        </p:spPr>
        <p:txBody>
          <a:bodyPr wrap="square">
            <a:spAutoFit/>
          </a:bodyPr>
          <a:lstStyle/>
          <a:p>
            <a:r>
              <a:rPr lang="ru-RU" dirty="0" smtClean="0"/>
              <a:t>При выборе темы опытов, </a:t>
            </a:r>
            <a:r>
              <a:rPr lang="ru-RU" dirty="0" smtClean="0"/>
              <a:t>проектов, исследований, </a:t>
            </a:r>
            <a:r>
              <a:rPr lang="ru-RU" dirty="0" smtClean="0"/>
              <a:t>руководствовалась определенными правилами:</a:t>
            </a:r>
          </a:p>
          <a:p>
            <a:pPr lvl="0"/>
            <a:r>
              <a:rPr lang="ru-RU" dirty="0" smtClean="0"/>
              <a:t>Тема должна быть интересна ребёнку, должна увлекать его.</a:t>
            </a:r>
          </a:p>
          <a:p>
            <a:pPr lvl="0"/>
            <a:r>
              <a:rPr lang="ru-RU" dirty="0" smtClean="0"/>
              <a:t>Тема должна быть выполнима, решение её должно принести реальную пользу участникам исследования (ребёнок должен раскрыть лучшие стороны своего интеллекта, получить новые знания, умения, навыки). Вот почему  при разработке любого занятия, точно формулировались вопросы, задачи, последовательность действий так, чтобы каждый ребёнок мог действовать осмысленно.</a:t>
            </a:r>
          </a:p>
          <a:p>
            <a:pPr lvl="0"/>
            <a:r>
              <a:rPr lang="ru-RU" dirty="0" smtClean="0"/>
              <a:t>Тема должна быть оригинальной, в ней необходим элемент неожиданности, необычности.</a:t>
            </a:r>
          </a:p>
          <a:p>
            <a:pPr lvl="0"/>
            <a:r>
              <a:rPr lang="ru-RU" dirty="0" smtClean="0"/>
              <a:t>Тема должна быть такой, чтобы работа могла быть выполнена относительно быстро. Учитывая особенность детской природы, дети среднего дошкольного возраста, а иногда старшего не способны концентрировать собственное внимание на одном объекте долговременно, поэтому следует стремиться к тому, чтобы первые исследовательские опыты не требовали длительного времени.</a:t>
            </a:r>
          </a:p>
          <a:p>
            <a:pPr lvl="0"/>
            <a:r>
              <a:rPr lang="ru-RU" dirty="0" smtClean="0"/>
              <a:t> Для достижения результатов применялись следующие формы работы: опыты в исследовательском уголке ,осуществление исследовательских проектов, коллекционирование, наблюдения, эксперименты .</a:t>
            </a:r>
          </a:p>
          <a:p>
            <a:pPr lvl="0"/>
            <a:endParaRPr lang="ru-RU" dirty="0"/>
          </a:p>
        </p:txBody>
      </p:sp>
      <p:sp>
        <p:nvSpPr>
          <p:cNvPr id="3" name="Прямоугольник 2"/>
          <p:cNvSpPr/>
          <p:nvPr/>
        </p:nvSpPr>
        <p:spPr>
          <a:xfrm>
            <a:off x="285720" y="5429264"/>
            <a:ext cx="8429684" cy="646331"/>
          </a:xfrm>
          <a:prstGeom prst="rect">
            <a:avLst/>
          </a:prstGeom>
        </p:spPr>
        <p:txBody>
          <a:bodyPr wrap="square">
            <a:spAutoFit/>
          </a:bodyPr>
          <a:lstStyle/>
          <a:p>
            <a:r>
              <a:rPr lang="ru-RU" dirty="0" smtClean="0"/>
              <a:t>Для реализации поставленных задач созданы условия в предметно-пространственной  среде группы (уголок экспериментирования)</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14282" y="214290"/>
            <a:ext cx="828677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Основное оборудование мини-лаборатории: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приборы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помощники</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лабораторная посуда, весы, объекты неживой природы, ёмкости для игр с водой разного объёма и формы;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природный материал: камешки, глина, песок, ракушки и т.д.;</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утилизированный материал: проволока, кусочки кожи, меха, ткани, пробки;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разные виды бумаги;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красители: гуашь, акварельные краски;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Дополнительное оборудование: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детские халаты, клеенчатые фартуки,</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полотенца,</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контейнеры для хранения сыпучих</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мелких предметов.</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descr="C:\Users\Светлана\Desktop\мимоза\dLriFEEck6s.jpg"/>
          <p:cNvPicPr>
            <a:picLocks noChangeAspect="1" noChangeArrowheads="1"/>
          </p:cNvPicPr>
          <p:nvPr/>
        </p:nvPicPr>
        <p:blipFill>
          <a:blip r:embed="rId2"/>
          <a:srcRect/>
          <a:stretch>
            <a:fillRect/>
          </a:stretch>
        </p:blipFill>
        <p:spPr bwMode="auto">
          <a:xfrm>
            <a:off x="5715008" y="2857496"/>
            <a:ext cx="2786082" cy="371477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64122"/>
            <a:ext cx="9144000" cy="707886"/>
          </a:xfrm>
          <a:prstGeom prst="rect">
            <a:avLst/>
          </a:prstGeom>
          <a:noFill/>
        </p:spPr>
        <p:txBody>
          <a:bodyPr wrap="square" rtlCol="0">
            <a:spAutoFit/>
          </a:bodyPr>
          <a:lstStyle/>
          <a:p>
            <a:pPr algn="ctr"/>
            <a:r>
              <a:rPr lang="ru-RU" sz="4000" b="1" dirty="0" smtClean="0"/>
              <a:t>СПАСИБО ЗА ВНИМАНИЕ!</a:t>
            </a:r>
            <a:endParaRPr lang="ru-RU" sz="4000" b="1" dirty="0"/>
          </a:p>
        </p:txBody>
      </p:sp>
      <p:pic>
        <p:nvPicPr>
          <p:cNvPr id="5" name="Рисунок 4" descr="sun.png"/>
          <p:cNvPicPr>
            <a:picLocks noChangeAspect="1"/>
          </p:cNvPicPr>
          <p:nvPr/>
        </p:nvPicPr>
        <p:blipFill>
          <a:blip r:embed="rId2" cstate="print"/>
          <a:stretch>
            <a:fillRect/>
          </a:stretch>
        </p:blipFill>
        <p:spPr>
          <a:xfrm>
            <a:off x="2143108" y="357166"/>
            <a:ext cx="4026416" cy="370332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130</TotalTime>
  <Words>463</Words>
  <Application>Microsoft Office PowerPoint</Application>
  <PresentationFormat>Экран (4:3)</PresentationFormat>
  <Paragraphs>34</Paragraphs>
  <Slides>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5</vt:i4>
      </vt:variant>
    </vt:vector>
  </HeadingPairs>
  <TitlesOfParts>
    <vt:vector size="12" baseType="lpstr">
      <vt:lpstr>Arial</vt:lpstr>
      <vt:lpstr>Calibri</vt:lpstr>
      <vt:lpstr>Franklin Gothic Book</vt:lpstr>
      <vt:lpstr>Franklin Gothic Medium</vt:lpstr>
      <vt:lpstr>Times New Roman</vt:lpstr>
      <vt:lpstr>Wingdings 2</vt:lpstr>
      <vt:lpstr>Трек</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Надежда</dc:creator>
  <cp:lastModifiedBy>RePack by Diakov</cp:lastModifiedBy>
  <cp:revision>47</cp:revision>
  <dcterms:created xsi:type="dcterms:W3CDTF">2017-10-13T08:42:52Z</dcterms:created>
  <dcterms:modified xsi:type="dcterms:W3CDTF">2019-02-05T15:35:18Z</dcterms:modified>
</cp:coreProperties>
</file>