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9" r:id="rId2"/>
    <p:sldId id="281" r:id="rId3"/>
    <p:sldId id="282" r:id="rId4"/>
    <p:sldId id="283" r:id="rId5"/>
    <p:sldId id="292" r:id="rId6"/>
    <p:sldId id="284" r:id="rId7"/>
    <p:sldId id="286" r:id="rId8"/>
    <p:sldId id="289" r:id="rId9"/>
    <p:sldId id="29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2FF7D-4859-4AE2-8DC3-CCE5CF88DE44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1B823-B6C9-4FA6-A881-A1DB5D691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36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084EC-F6CD-47D8-938A-A41D01705EFF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0F5CB-7F0C-41ED-9731-8C9C512589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27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FEB19F-3B6E-47A0-8191-06F80957E5ED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0698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629DD7E-860C-402D-9D5B-58AC27CE2BA2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74091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3E1DB4-E7B5-4402-A044-F6FCA56E7682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3160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E385E8-D37A-4C3E-B728-F354D0B79472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68593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361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2111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8481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29229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02805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143263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26279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758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2924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4104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0509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2182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62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2486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119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140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DCF4D-CFA2-4189-8A96-50C8B4B26B8E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1D6026-5BEE-449A-A6EC-CF06487D4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8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17" y="265968"/>
            <a:ext cx="8660422" cy="64953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52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88" y="1743807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Трудности с которыми сталкиваются учителя и родители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34247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ophrase.ru/wp-content/uploads/2017/11/3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018" y="1027617"/>
            <a:ext cx="4826977" cy="301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401768" y="5280910"/>
            <a:ext cx="4026877" cy="1143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Негативистская </a:t>
            </a:r>
            <a:r>
              <a:rPr lang="ru-RU" b="1" dirty="0" err="1" smtClean="0">
                <a:solidFill>
                  <a:srgbClr val="FF0000"/>
                </a:solidFill>
              </a:rPr>
              <a:t>демонстративность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502" y="1764606"/>
            <a:ext cx="4308205" cy="2886498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412" y="4609086"/>
            <a:ext cx="3269588" cy="19072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5581" y="588508"/>
            <a:ext cx="2351926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Вербализм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28806" y="1776851"/>
            <a:ext cx="4026877" cy="1143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Уход от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1767" y="194742"/>
            <a:ext cx="4026877" cy="1143000"/>
          </a:xfrm>
          <a:ln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Хроническая </a:t>
            </a:r>
            <a:r>
              <a:rPr lang="ru-RU" b="1" dirty="0" err="1" smtClean="0">
                <a:solidFill>
                  <a:srgbClr val="FF0000"/>
                </a:solidFill>
              </a:rPr>
              <a:t>неуспешность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9804" y="4718423"/>
            <a:ext cx="2946640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Детская лень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43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016" y="257908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Несколько советов психолога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1055076"/>
            <a:ext cx="10454054" cy="5732585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2900" dirty="0">
                <a:solidFill>
                  <a:srgbClr val="0070C0"/>
                </a:solidFill>
              </a:rPr>
              <a:t>Будите ребёнка спокойно. Проснувшись, он должен увидеть Вашу улыбку и услышать ваш голос.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Не торопитесь. Умение рассчитать время – </a:t>
            </a:r>
            <a:r>
              <a:rPr lang="ru-RU" sz="2900" b="1" dirty="0">
                <a:solidFill>
                  <a:srgbClr val="0070C0"/>
                </a:solidFill>
              </a:rPr>
              <a:t>Ваша задача</a:t>
            </a:r>
            <a:r>
              <a:rPr lang="ru-RU" sz="2900" dirty="0">
                <a:solidFill>
                  <a:srgbClr val="0070C0"/>
                </a:solidFill>
              </a:rPr>
              <a:t>. Если вам это плохо удаётся, вины ребёнка в этом нет.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Не прощайтесь, предупреждая и направляя: </a:t>
            </a:r>
            <a:r>
              <a:rPr lang="ru-RU" sz="2900" b="1" dirty="0">
                <a:solidFill>
                  <a:srgbClr val="0070C0"/>
                </a:solidFill>
              </a:rPr>
              <a:t>«Смотри, не балуйся!», «Чтобы сегодня</a:t>
            </a:r>
            <a:r>
              <a:rPr lang="ru-RU" sz="2900" dirty="0">
                <a:solidFill>
                  <a:srgbClr val="0070C0"/>
                </a:solidFill>
              </a:rPr>
              <a:t> </a:t>
            </a:r>
            <a:r>
              <a:rPr lang="ru-RU" sz="2900" b="1" dirty="0">
                <a:solidFill>
                  <a:srgbClr val="0070C0"/>
                </a:solidFill>
              </a:rPr>
              <a:t>не было отметок!».</a:t>
            </a:r>
            <a:r>
              <a:rPr lang="ru-RU" sz="2900" dirty="0">
                <a:solidFill>
                  <a:srgbClr val="0070C0"/>
                </a:solidFill>
              </a:rPr>
              <a:t> Пожелайте удачи, найдите несколько ласковых слов.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Забудьте фразу: «Что ты сегодня получил?». Встречая ребёнка после школы, не обрушивайте на него тысячу вопросов, дайте немного расслабиться, вспомните, как Вы сами чувствуете себя после рабочего дня.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Если Вы видите, что ребёнок огорчён, молчит – не допытывайтесь; пусть успокоится и тогда расскажет всё сам.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Выслушав замечания учителя, не торопитесь устраивать взбучку. Постарайтесь, чтобы Ваш разговор с учителем проходил без ребёнка.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После школы не торопитесь садиться за уроки. Ребёнку необходимо 2 часа отдыха. Занятия вечерами </a:t>
            </a:r>
            <a:r>
              <a:rPr lang="ru-RU" sz="2900" b="1" dirty="0">
                <a:solidFill>
                  <a:srgbClr val="0070C0"/>
                </a:solidFill>
              </a:rPr>
              <a:t>бесполезны.</a:t>
            </a:r>
            <a:endParaRPr lang="ru-RU" sz="2900" dirty="0">
              <a:solidFill>
                <a:srgbClr val="0070C0"/>
              </a:solidFill>
            </a:endParaRP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Не заставляйте делать все упражнения сразу: </a:t>
            </a:r>
            <a:r>
              <a:rPr lang="ru-RU" sz="2900" b="1" dirty="0">
                <a:solidFill>
                  <a:srgbClr val="0070C0"/>
                </a:solidFill>
              </a:rPr>
              <a:t>20 минут занятий – 10 минут перерыв.</a:t>
            </a:r>
            <a:endParaRPr lang="ru-RU" sz="2900" dirty="0">
              <a:solidFill>
                <a:srgbClr val="0070C0"/>
              </a:solidFill>
            </a:endParaRP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Во время приготовления уроков не сидите </a:t>
            </a:r>
            <a:r>
              <a:rPr lang="ru-RU" sz="2900" b="1" dirty="0">
                <a:solidFill>
                  <a:srgbClr val="0070C0"/>
                </a:solidFill>
              </a:rPr>
              <a:t>«над душой».</a:t>
            </a:r>
            <a:r>
              <a:rPr lang="ru-RU" sz="2900" dirty="0">
                <a:solidFill>
                  <a:srgbClr val="0070C0"/>
                </a:solidFill>
              </a:rPr>
              <a:t> Дайте ребёнку работать самому. Если нужна Ваша помощь – наберитесь терпения: спокойный тон, поддержка необходимы.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В общении с ребёнком старайтесь избегать условий: </a:t>
            </a:r>
            <a:r>
              <a:rPr lang="ru-RU" sz="2900" b="1" dirty="0">
                <a:solidFill>
                  <a:srgbClr val="0070C0"/>
                </a:solidFill>
              </a:rPr>
              <a:t>«Если ты сделаешь, то..».</a:t>
            </a:r>
            <a:endParaRPr lang="ru-RU" sz="2900" dirty="0">
              <a:solidFill>
                <a:srgbClr val="0070C0"/>
              </a:solidFill>
            </a:endParaRP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Найдите в течение дня хотя бы </a:t>
            </a:r>
            <a:r>
              <a:rPr lang="ru-RU" sz="2900" b="1" dirty="0">
                <a:solidFill>
                  <a:srgbClr val="0070C0"/>
                </a:solidFill>
              </a:rPr>
              <a:t>полчаса,</a:t>
            </a:r>
            <a:r>
              <a:rPr lang="ru-RU" sz="2900" dirty="0">
                <a:solidFill>
                  <a:srgbClr val="0070C0"/>
                </a:solidFill>
              </a:rPr>
              <a:t> когда будете принадлежать </a:t>
            </a:r>
            <a:r>
              <a:rPr lang="ru-RU" sz="2900" b="1" dirty="0">
                <a:solidFill>
                  <a:srgbClr val="0070C0"/>
                </a:solidFill>
              </a:rPr>
              <a:t>только ребёнку</a:t>
            </a:r>
            <a:r>
              <a:rPr lang="ru-RU" sz="2900" dirty="0">
                <a:solidFill>
                  <a:srgbClr val="0070C0"/>
                </a:solidFill>
              </a:rPr>
              <a:t>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Выбирайте </a:t>
            </a:r>
            <a:r>
              <a:rPr lang="ru-RU" sz="2900" b="1" dirty="0">
                <a:solidFill>
                  <a:srgbClr val="0070C0"/>
                </a:solidFill>
              </a:rPr>
              <a:t>единую тактику</a:t>
            </a:r>
            <a:r>
              <a:rPr lang="ru-RU" sz="2900" dirty="0">
                <a:solidFill>
                  <a:srgbClr val="0070C0"/>
                </a:solidFill>
              </a:rPr>
              <a:t> общения с ребёнком </a:t>
            </a:r>
            <a:r>
              <a:rPr lang="ru-RU" sz="2900" b="1" dirty="0">
                <a:solidFill>
                  <a:srgbClr val="0070C0"/>
                </a:solidFill>
              </a:rPr>
              <a:t>всех </a:t>
            </a:r>
            <a:r>
              <a:rPr lang="ru-RU" sz="2900" dirty="0">
                <a:solidFill>
                  <a:srgbClr val="0070C0"/>
                </a:solidFill>
              </a:rPr>
              <a:t>взрослых в семье. Все</a:t>
            </a:r>
            <a:r>
              <a:rPr lang="ru-RU" sz="2900" b="1" dirty="0">
                <a:solidFill>
                  <a:srgbClr val="0070C0"/>
                </a:solidFill>
              </a:rPr>
              <a:t> разногласия</a:t>
            </a:r>
            <a:r>
              <a:rPr lang="ru-RU" sz="2900" dirty="0">
                <a:solidFill>
                  <a:srgbClr val="0070C0"/>
                </a:solidFill>
              </a:rPr>
              <a:t> по поводу </a:t>
            </a:r>
            <a:r>
              <a:rPr lang="ru-RU" sz="2900" dirty="0" err="1">
                <a:solidFill>
                  <a:srgbClr val="0070C0"/>
                </a:solidFill>
              </a:rPr>
              <a:t>педтактики</a:t>
            </a:r>
            <a:r>
              <a:rPr lang="ru-RU" sz="2900" dirty="0">
                <a:solidFill>
                  <a:srgbClr val="0070C0"/>
                </a:solidFill>
              </a:rPr>
              <a:t> решайте </a:t>
            </a:r>
            <a:r>
              <a:rPr lang="ru-RU" sz="2900" b="1" dirty="0">
                <a:solidFill>
                  <a:srgbClr val="0070C0"/>
                </a:solidFill>
              </a:rPr>
              <a:t>без него</a:t>
            </a:r>
            <a:r>
              <a:rPr lang="ru-RU" sz="2900" dirty="0">
                <a:solidFill>
                  <a:srgbClr val="0070C0"/>
                </a:solidFill>
              </a:rPr>
              <a:t>.</a:t>
            </a: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Будьте внимательны к жалобам ребёнка на головную боль, усталость, плохое самочувствие. Чаще всего это объективные показатели </a:t>
            </a:r>
            <a:r>
              <a:rPr lang="ru-RU" sz="2900" b="1" dirty="0">
                <a:solidFill>
                  <a:srgbClr val="0070C0"/>
                </a:solidFill>
              </a:rPr>
              <a:t>переутомления.</a:t>
            </a:r>
            <a:endParaRPr lang="ru-RU" sz="2900" dirty="0">
              <a:solidFill>
                <a:srgbClr val="0070C0"/>
              </a:solidFill>
            </a:endParaRPr>
          </a:p>
          <a:p>
            <a:pPr lvl="0"/>
            <a:r>
              <a:rPr lang="ru-RU" sz="2900" dirty="0">
                <a:solidFill>
                  <a:srgbClr val="0070C0"/>
                </a:solidFill>
              </a:rPr>
              <a:t>Учтите, что даже </a:t>
            </a:r>
            <a:r>
              <a:rPr lang="ru-RU" sz="2900" b="1" dirty="0">
                <a:solidFill>
                  <a:srgbClr val="0070C0"/>
                </a:solidFill>
              </a:rPr>
              <a:t>«большие дети»</a:t>
            </a:r>
            <a:r>
              <a:rPr lang="ru-RU" sz="2900" dirty="0">
                <a:solidFill>
                  <a:srgbClr val="0070C0"/>
                </a:solidFill>
              </a:rPr>
              <a:t> очень любят сказку перед сном, песенку, ласковое поглаживание. Всё это успокоит ребёнка и поможет снять напряжение, накопившееся за день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911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>
                <a:solidFill>
                  <a:srgbClr val="FF0000"/>
                </a:solidFill>
              </a:rPr>
              <a:t>Домашнее задание для </a:t>
            </a:r>
            <a:r>
              <a:rPr lang="ru-RU" altLang="ru-RU" dirty="0" smtClean="0">
                <a:solidFill>
                  <a:srgbClr val="FF0000"/>
                </a:solidFill>
              </a:rPr>
              <a:t>родител</a:t>
            </a:r>
            <a:r>
              <a:rPr lang="ru-RU" altLang="ru-RU" dirty="0">
                <a:solidFill>
                  <a:srgbClr val="FF0000"/>
                </a:solidFill>
              </a:rPr>
              <a:t>ей</a:t>
            </a:r>
            <a:br>
              <a:rPr lang="ru-RU" altLang="ru-RU" dirty="0">
                <a:solidFill>
                  <a:srgbClr val="FF0000"/>
                </a:solidFill>
              </a:rPr>
            </a:br>
            <a:endParaRPr lang="ru-RU" altLang="ru-RU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6768" y="1538654"/>
            <a:ext cx="8499231" cy="477007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dirty="0">
              <a:solidFill>
                <a:srgbClr val="000066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solidFill>
                  <a:srgbClr val="000066"/>
                </a:solidFill>
              </a:rPr>
              <a:t>Выберите один из трех ответов: 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solidFill>
                  <a:srgbClr val="000066"/>
                </a:solidFill>
              </a:rPr>
              <a:t>почти всегда, 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solidFill>
                  <a:srgbClr val="000066"/>
                </a:solidFill>
              </a:rPr>
              <a:t>иногда, 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solidFill>
                  <a:srgbClr val="000066"/>
                </a:solidFill>
              </a:rPr>
              <a:t>Никогда</a:t>
            </a:r>
          </a:p>
          <a:p>
            <a:pPr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За каждый ответ </a:t>
            </a:r>
          </a:p>
          <a:p>
            <a:pPr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«почти всегда» 4 балла</a:t>
            </a:r>
          </a:p>
          <a:p>
            <a:pPr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«иногда» - 2 балла</a:t>
            </a:r>
          </a:p>
          <a:p>
            <a:pPr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«никогда»  - 0 . </a:t>
            </a:r>
          </a:p>
          <a:p>
            <a:pPr algn="ctr" eaLnBrk="1" hangingPunct="1">
              <a:buFontTx/>
              <a:buNone/>
            </a:pPr>
            <a:endParaRPr lang="ru-RU" altLang="ru-RU" sz="2800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49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1239714" y="476250"/>
            <a:ext cx="8034287" cy="1333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476250"/>
            <a:ext cx="7989888" cy="6192838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altLang="ru-RU" sz="2400" dirty="0" smtClean="0">
                <a:solidFill>
                  <a:srgbClr val="000066"/>
                </a:solidFill>
              </a:rPr>
              <a:t>Нравится ли вам ваш ребенок?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2400" dirty="0" smtClean="0">
                <a:solidFill>
                  <a:srgbClr val="000066"/>
                </a:solidFill>
              </a:rPr>
              <a:t>Слушаете ли вы, что ребенок говорит?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2400" dirty="0" smtClean="0">
                <a:solidFill>
                  <a:srgbClr val="000066"/>
                </a:solidFill>
              </a:rPr>
              <a:t>Стараетесь ли вы создать у ребенка ощущение значимости того, что он говорит?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2400" dirty="0" smtClean="0">
                <a:solidFill>
                  <a:srgbClr val="000066"/>
                </a:solidFill>
              </a:rPr>
              <a:t>Поправляете ли вы речь ребенка?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2400" dirty="0" smtClean="0">
                <a:solidFill>
                  <a:srgbClr val="000066"/>
                </a:solidFill>
              </a:rPr>
              <a:t>Позволяете ли вы ребенку совершать ошибки?</a:t>
            </a:r>
          </a:p>
          <a:p>
            <a:pPr marL="514350" indent="-514350">
              <a:buFontTx/>
              <a:buAutoNum type="arabicPeriod" startAt="6"/>
            </a:pPr>
            <a:r>
              <a:rPr lang="ru-RU" altLang="ru-RU" sz="2400" dirty="0">
                <a:solidFill>
                  <a:srgbClr val="000066"/>
                </a:solidFill>
              </a:rPr>
              <a:t>Хвалите ли вы ребенка, обнимаете ли его?</a:t>
            </a:r>
          </a:p>
          <a:p>
            <a:pPr marL="514350" indent="-514350">
              <a:buFontTx/>
              <a:buAutoNum type="arabicPeriod" startAt="6"/>
            </a:pPr>
            <a:r>
              <a:rPr lang="ru-RU" altLang="ru-RU" sz="2400" dirty="0">
                <a:solidFill>
                  <a:srgbClr val="000066"/>
                </a:solidFill>
              </a:rPr>
              <a:t>Смеетесь ли вместе с ребенком?</a:t>
            </a:r>
          </a:p>
          <a:p>
            <a:pPr marL="514350" indent="-514350">
              <a:buFontTx/>
              <a:buAutoNum type="arabicPeriod" startAt="6"/>
            </a:pPr>
            <a:r>
              <a:rPr lang="ru-RU" altLang="ru-RU" sz="2400" dirty="0">
                <a:solidFill>
                  <a:srgbClr val="000066"/>
                </a:solidFill>
              </a:rPr>
              <a:t>Отводите ли вы каждый время для чтения ребенку и для бесед с ним?</a:t>
            </a:r>
          </a:p>
          <a:p>
            <a:pPr marL="514350" indent="-514350">
              <a:buFontTx/>
              <a:buAutoNum type="arabicPeriod" startAt="6"/>
            </a:pPr>
            <a:r>
              <a:rPr lang="ru-RU" altLang="ru-RU" sz="2400" dirty="0">
                <a:solidFill>
                  <a:srgbClr val="000066"/>
                </a:solidFill>
              </a:rPr>
              <a:t>Играете ли вы с ребенком в какие – либо игры?</a:t>
            </a:r>
          </a:p>
          <a:p>
            <a:pPr marL="514350" indent="-514350">
              <a:buFontTx/>
              <a:buAutoNum type="arabicPeriod" startAt="6"/>
            </a:pPr>
            <a:r>
              <a:rPr lang="ru-RU" altLang="ru-RU" sz="2400" dirty="0">
                <a:solidFill>
                  <a:srgbClr val="000066"/>
                </a:solidFill>
              </a:rPr>
              <a:t>Поощряете ли вы ребенка в его интересах и увлечениях?</a:t>
            </a:r>
          </a:p>
          <a:p>
            <a:pPr marL="514350" indent="-514350"/>
            <a:endParaRPr lang="ru-RU" altLang="ru-RU" dirty="0">
              <a:solidFill>
                <a:srgbClr val="000066"/>
              </a:solidFill>
            </a:endParaRPr>
          </a:p>
          <a:p>
            <a:pPr marL="514350" indent="-514350">
              <a:buFontTx/>
              <a:buAutoNum type="arabicPeriod"/>
            </a:pPr>
            <a:endParaRPr lang="ru-RU" altLang="ru-RU" dirty="0" smtClean="0">
              <a:solidFill>
                <a:srgbClr val="000066"/>
              </a:solidFill>
            </a:endParaRPr>
          </a:p>
          <a:p>
            <a:pPr marL="514350" indent="-514350"/>
            <a:endParaRPr lang="ru-RU" altLang="ru-RU" dirty="0" smtClean="0">
              <a:solidFill>
                <a:srgbClr val="000066"/>
              </a:solidFill>
            </a:endParaRPr>
          </a:p>
          <a:p>
            <a:pPr marL="514350" indent="-514350"/>
            <a:endParaRPr lang="ru-RU" altLang="ru-RU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74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476250"/>
            <a:ext cx="7918450" cy="6381750"/>
          </a:xfrm>
        </p:spPr>
        <p:txBody>
          <a:bodyPr/>
          <a:lstStyle/>
          <a:p>
            <a:pPr marL="514350" indent="-514350">
              <a:buFontTx/>
              <a:buAutoNum type="arabicPeriod" startAt="11"/>
            </a:pPr>
            <a:r>
              <a:rPr lang="ru-RU" altLang="ru-RU" dirty="0" smtClean="0">
                <a:solidFill>
                  <a:srgbClr val="000066"/>
                </a:solidFill>
              </a:rPr>
              <a:t>Есть ли у ребенка дома место, которое отведено только ему?</a:t>
            </a:r>
          </a:p>
          <a:p>
            <a:pPr marL="514350" indent="-514350">
              <a:buFontTx/>
              <a:buAutoNum type="arabicPeriod" startAt="11"/>
            </a:pPr>
            <a:r>
              <a:rPr lang="ru-RU" altLang="ru-RU" dirty="0" smtClean="0">
                <a:solidFill>
                  <a:srgbClr val="000066"/>
                </a:solidFill>
              </a:rPr>
              <a:t>Стараетесь ли вы подать ребенку пример, читая газеты, журналы и книги?</a:t>
            </a:r>
          </a:p>
          <a:p>
            <a:pPr marL="514350" indent="-514350">
              <a:buFontTx/>
              <a:buAutoNum type="arabicPeriod" startAt="11"/>
            </a:pPr>
            <a:r>
              <a:rPr lang="ru-RU" altLang="ru-RU" dirty="0" smtClean="0">
                <a:solidFill>
                  <a:srgbClr val="000066"/>
                </a:solidFill>
              </a:rPr>
              <a:t>Обсуждаете ли вы что-нибудь интересное из прочитанного вами с семьей и с ребенком?</a:t>
            </a:r>
          </a:p>
          <a:p>
            <a:pPr marL="514350" indent="-514350">
              <a:buFontTx/>
              <a:buAutoNum type="arabicPeriod" startAt="11"/>
            </a:pPr>
            <a:r>
              <a:rPr lang="ru-RU" altLang="ru-RU" dirty="0" smtClean="0">
                <a:solidFill>
                  <a:srgbClr val="000066"/>
                </a:solidFill>
              </a:rPr>
              <a:t>Стараетесь ли вы сказать все за ребенка, прежде чем он успеет раскрыть рот: у зубного врача или в магазине?</a:t>
            </a:r>
          </a:p>
          <a:p>
            <a:pPr marL="514350" indent="-514350">
              <a:buFontTx/>
              <a:buAutoNum type="arabicPeriod" startAt="15"/>
            </a:pPr>
            <a:r>
              <a:rPr lang="ru-RU" altLang="ru-RU" dirty="0">
                <a:solidFill>
                  <a:srgbClr val="000066"/>
                </a:solidFill>
              </a:rPr>
              <a:t>Смотрите ли вы телевизор вместе с ребенком?</a:t>
            </a:r>
          </a:p>
          <a:p>
            <a:pPr marL="514350" indent="-514350">
              <a:buFontTx/>
              <a:buAutoNum type="arabicPeriod" startAt="15"/>
            </a:pPr>
            <a:r>
              <a:rPr lang="ru-RU" altLang="ru-RU" dirty="0">
                <a:solidFill>
                  <a:srgbClr val="000066"/>
                </a:solidFill>
              </a:rPr>
              <a:t>Задаете ли вы ребенку вопросы о просмотренном по телевизору?</a:t>
            </a:r>
          </a:p>
          <a:p>
            <a:pPr marL="514350" indent="-514350">
              <a:buFontTx/>
              <a:buAutoNum type="arabicPeriod" startAt="15"/>
            </a:pPr>
            <a:r>
              <a:rPr lang="ru-RU" altLang="ru-RU" dirty="0">
                <a:solidFill>
                  <a:srgbClr val="000066"/>
                </a:solidFill>
              </a:rPr>
              <a:t>Ограничиваете ли вы возможность ребенка смотреть телевизор?</a:t>
            </a:r>
          </a:p>
          <a:p>
            <a:pPr marL="514350" indent="-514350">
              <a:buFontTx/>
              <a:buAutoNum type="arabicPeriod" startAt="15"/>
            </a:pPr>
            <a:r>
              <a:rPr lang="ru-RU" altLang="ru-RU" dirty="0">
                <a:solidFill>
                  <a:srgbClr val="000066"/>
                </a:solidFill>
              </a:rPr>
              <a:t>Есть ли у ребенка возможность проявлять свои эмоции в рамках общепринятого поведения («возиться» в играх, обнимать, тискать мягкие игрушки и т.п</a:t>
            </a:r>
            <a:r>
              <a:rPr lang="ru-RU" altLang="ru-RU" dirty="0" smtClean="0">
                <a:solidFill>
                  <a:srgbClr val="000066"/>
                </a:solidFill>
              </a:rPr>
              <a:t>.)</a:t>
            </a:r>
          </a:p>
          <a:p>
            <a:pPr marL="514350" indent="-514350">
              <a:lnSpc>
                <a:spcPct val="90000"/>
              </a:lnSpc>
              <a:buFontTx/>
              <a:buAutoNum type="arabicPeriod" startAt="19"/>
            </a:pPr>
            <a:r>
              <a:rPr lang="ru-RU" altLang="ru-RU" dirty="0">
                <a:solidFill>
                  <a:srgbClr val="000066"/>
                </a:solidFill>
              </a:rPr>
              <a:t>Стараетесь ли вы выезжать с ребенком на прогулки в лес, на озеро и т.д.</a:t>
            </a:r>
          </a:p>
          <a:p>
            <a:pPr marL="514350" indent="-514350">
              <a:lnSpc>
                <a:spcPct val="90000"/>
              </a:lnSpc>
              <a:buFontTx/>
              <a:buAutoNum type="arabicPeriod" startAt="19"/>
            </a:pPr>
            <a:r>
              <a:rPr lang="ru-RU" altLang="ru-RU" dirty="0">
                <a:solidFill>
                  <a:srgbClr val="000066"/>
                </a:solidFill>
              </a:rPr>
              <a:t>Ходите ли вы вместе с ребенком в музей, театр и т.д.?</a:t>
            </a:r>
          </a:p>
          <a:p>
            <a:pPr marL="514350" indent="-514350">
              <a:lnSpc>
                <a:spcPct val="90000"/>
              </a:lnSpc>
              <a:buFontTx/>
              <a:buAutoNum type="arabicPeriod" startAt="19"/>
            </a:pPr>
            <a:r>
              <a:rPr lang="ru-RU" altLang="ru-RU" dirty="0">
                <a:solidFill>
                  <a:srgbClr val="000066"/>
                </a:solidFill>
              </a:rPr>
              <a:t>Есть ли у ребенка собственные книги?</a:t>
            </a:r>
          </a:p>
          <a:p>
            <a:pPr marL="514350" indent="-514350">
              <a:buFontTx/>
              <a:buAutoNum type="arabicPeriod" startAt="15"/>
            </a:pPr>
            <a:endParaRPr lang="ru-RU" altLang="ru-RU" dirty="0">
              <a:solidFill>
                <a:srgbClr val="000066"/>
              </a:solidFill>
            </a:endParaRPr>
          </a:p>
          <a:p>
            <a:pPr marL="514350" indent="-514350">
              <a:buFontTx/>
              <a:buAutoNum type="arabicPeriod" startAt="11"/>
            </a:pPr>
            <a:endParaRPr lang="ru-RU" altLang="ru-RU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47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Подсчет баллов</a:t>
            </a:r>
            <a:br>
              <a:rPr lang="ru-RU" altLang="ru-RU" b="1" dirty="0">
                <a:solidFill>
                  <a:srgbClr val="FF0000"/>
                </a:solidFill>
              </a:rPr>
            </a:br>
            <a:endParaRPr lang="ru-RU" altLang="ru-RU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6577" y="1485900"/>
            <a:ext cx="8279423" cy="50387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Полученные балы сложите.</a:t>
            </a:r>
          </a:p>
          <a:p>
            <a:pPr algn="ctr" eaLnBrk="1" hangingPunct="1">
              <a:buFontTx/>
              <a:buNone/>
            </a:pPr>
            <a:endParaRPr lang="ru-RU" altLang="ru-RU" sz="2800" dirty="0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Ключ</a:t>
            </a:r>
            <a:r>
              <a:rPr lang="ru-RU" altLang="ru-RU" sz="2800" b="1" dirty="0">
                <a:solidFill>
                  <a:srgbClr val="FF0000"/>
                </a:solidFill>
              </a:rPr>
              <a:t>:</a:t>
            </a:r>
          </a:p>
          <a:p>
            <a:pPr algn="ctr"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88 баллов – здорово!</a:t>
            </a:r>
          </a:p>
          <a:p>
            <a:pPr algn="ctr"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44 балла – неплохо.</a:t>
            </a:r>
          </a:p>
          <a:p>
            <a:pPr algn="ctr">
              <a:buNone/>
            </a:pPr>
            <a:r>
              <a:rPr lang="ru-RU" altLang="ru-RU" sz="2800" dirty="0">
                <a:solidFill>
                  <a:srgbClr val="000066"/>
                </a:solidFill>
              </a:rPr>
              <a:t>Меньше 22 баллов – стоит задуматься</a:t>
            </a:r>
          </a:p>
          <a:p>
            <a:pPr eaLnBrk="1" hangingPunct="1">
              <a:buFontTx/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9459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442" y="1052759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Быть родителем – особое искусство. 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Хочется пожелать Вам, родителям, радостных минут гордости за успехи и достижения своих детей!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646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371</Words>
  <Application>Microsoft Office PowerPoint</Application>
  <PresentationFormat>Широкоэкранный</PresentationFormat>
  <Paragraphs>68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Трудности с которыми сталкиваются учителя и родители</vt:lpstr>
      <vt:lpstr>Хроническая неуспешность</vt:lpstr>
      <vt:lpstr>Несколько советов психолога</vt:lpstr>
      <vt:lpstr>Домашнее задание для родителей </vt:lpstr>
      <vt:lpstr>Презентация PowerPoint</vt:lpstr>
      <vt:lpstr>Презентация PowerPoint</vt:lpstr>
      <vt:lpstr>Подсчет баллов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первоклассников. Трудности и рекомендации.</dc:title>
  <dc:creator>Романова</dc:creator>
  <cp:lastModifiedBy>Романова</cp:lastModifiedBy>
  <cp:revision>18</cp:revision>
  <cp:lastPrinted>2018-09-20T12:13:44Z</cp:lastPrinted>
  <dcterms:created xsi:type="dcterms:W3CDTF">2018-09-20T09:32:17Z</dcterms:created>
  <dcterms:modified xsi:type="dcterms:W3CDTF">2019-03-01T12:51:20Z</dcterms:modified>
</cp:coreProperties>
</file>