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68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940158" y="880075"/>
            <a:ext cx="6890197" cy="258532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МАСЛЕНИЦА</a:t>
            </a:r>
          </a:p>
          <a:p>
            <a:pPr algn="ctr"/>
            <a:r>
              <a:rPr lang="ru-RU" sz="54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ИСТОРИЯ ВОЗНИКНОВЕНИЯ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96063" y="2339757"/>
            <a:ext cx="4691450" cy="2178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пункт первый презентации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 пункт второй презентации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 пункт третий презентации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 пункт четвертый презентации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 пункт пятый презентации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7674" y="1334701"/>
            <a:ext cx="56882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Название презентации</a:t>
            </a:r>
            <a:endParaRPr lang="ru-RU" sz="36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28" y="611102"/>
            <a:ext cx="7044744" cy="563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984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2667" y="553792"/>
            <a:ext cx="865460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400" b="1" i="1" dirty="0" smtClean="0">
                <a:ln>
                  <a:solidFill>
                    <a:prstClr val="white">
                      <a:lumMod val="75000"/>
                    </a:prstClr>
                  </a:solidFill>
                </a:ln>
                <a:solidFill>
                  <a:srgbClr val="C00000"/>
                </a:solidFill>
                <a:effectLst>
                  <a:glow rad="127000">
                    <a:prstClr val="white"/>
                  </a:glow>
                </a:effectLst>
                <a:latin typeface="Ralenta" pitchFamily="2" charset="0"/>
                <a:cs typeface="Arial" panose="020B0604020202020204" pitchFamily="34" charset="0"/>
              </a:rPr>
              <a:t>Это </a:t>
            </a:r>
            <a:r>
              <a:rPr lang="ru-RU" sz="3400" b="1" i="1" dirty="0">
                <a:ln>
                  <a:solidFill>
                    <a:prstClr val="white">
                      <a:lumMod val="75000"/>
                    </a:prstClr>
                  </a:solidFill>
                </a:ln>
                <a:solidFill>
                  <a:srgbClr val="C00000"/>
                </a:solidFill>
                <a:effectLst>
                  <a:glow rad="127000">
                    <a:prstClr val="white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последняя приготовительная седмица перед подвигом Великого поста. «Масленица» – название народное. В богослужебных книгах и календаре она называется сырной седмицей, потому что по уставу можно вкушать только сыро-молочную пищу и рыбу. Воздерживаясь от мяса, мы </a:t>
            </a:r>
            <a:r>
              <a:rPr lang="ru-RU" sz="3400" b="1" i="1" dirty="0" err="1">
                <a:ln>
                  <a:solidFill>
                    <a:prstClr val="white">
                      <a:lumMod val="75000"/>
                    </a:prstClr>
                  </a:solidFill>
                </a:ln>
                <a:solidFill>
                  <a:srgbClr val="C00000"/>
                </a:solidFill>
                <a:effectLst>
                  <a:glow rad="127000">
                    <a:prstClr val="white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предочищаем</a:t>
            </a:r>
            <a:r>
              <a:rPr lang="ru-RU" sz="3400" b="1" i="1" dirty="0">
                <a:ln>
                  <a:solidFill>
                    <a:prstClr val="white">
                      <a:lumMod val="75000"/>
                    </a:prstClr>
                  </a:solidFill>
                </a:ln>
                <a:solidFill>
                  <a:srgbClr val="C00000"/>
                </a:solidFill>
                <a:effectLst>
                  <a:glow rad="127000">
                    <a:prstClr val="white"/>
                  </a:glow>
                </a:effectLst>
                <a:latin typeface="Ralenta" pitchFamily="2" charset="0"/>
                <a:cs typeface="Arial" panose="020B0604020202020204" pitchFamily="34" charset="0"/>
              </a:rPr>
              <a:t> себя телесно и постепенно проникаемся светлым предчувствием поста.</a:t>
            </a:r>
          </a:p>
        </p:txBody>
      </p:sp>
    </p:spTree>
    <p:extLst>
      <p:ext uri="{BB962C8B-B14F-4D97-AF65-F5344CB8AC3E}">
        <p14:creationId xmlns:p14="http://schemas.microsoft.com/office/powerpoint/2010/main" val="3048799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96063" y="2339757"/>
            <a:ext cx="4691450" cy="2178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пункт первый презентации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 пункт второй презентации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 пункт третий презентации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 пункт четвертый презентации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b="1" i="1" dirty="0">
                <a:solidFill>
                  <a:srgbClr val="C00000"/>
                </a:solidFill>
                <a:latin typeface="Ralenta" pitchFamily="2" charset="0"/>
                <a:cs typeface="Arial" panose="020B0604020202020204" pitchFamily="34" charset="0"/>
              </a:rPr>
              <a:t> пункт пятый презентации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7674" y="1334701"/>
            <a:ext cx="56882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Название презентации</a:t>
            </a:r>
            <a:endParaRPr lang="ru-RU" sz="36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44" y="560719"/>
            <a:ext cx="7428970" cy="538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48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3183" y="206062"/>
            <a:ext cx="870611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Богослужебные особенности сырной седмицы и история церковного устава полностью опровергает ложное мнение, что масленица восходит к некоторым языческим обычаям. Как повествуется в Синаксаре (в субботу сыропустную), византийский император Ираклий (610 -640) после шестилетней изнурительной войны с персидским царем </a:t>
            </a:r>
            <a:r>
              <a:rPr lang="ru-RU" sz="3200" b="1" i="1" dirty="0" err="1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Хозроем</a:t>
            </a:r>
            <a:r>
              <a:rPr lang="ru-RU" sz="3200" b="1" i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 дал обет не вкушать мясо в последнюю седмицу перед Великим постом. Была одержана победа. Приняв благочестивый обет и ходатайство царя, Церковь ввела это в свой </a:t>
            </a:r>
            <a:r>
              <a:rPr lang="ru-RU" sz="32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устав.</a:t>
            </a:r>
            <a:endParaRPr lang="ru-RU" sz="32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188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6062" y="193183"/>
            <a:ext cx="8744755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Будучи </a:t>
            </a:r>
            <a:r>
              <a:rPr lang="ru-RU" sz="2700" b="1" i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приготовительной, сырная седмица исключает всякую неумеренность в еде. Её значению противоречит объедение и пьянство. На пороге тихих великопостных дней душа переживает радостный подъем, чтобы потом полнее испытать покаянное настроение. На сырной седмице уже не совершаются таинства венчания. </a:t>
            </a:r>
            <a:r>
              <a:rPr lang="ru-RU" sz="27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 Вечером </a:t>
            </a:r>
            <a:r>
              <a:rPr lang="ru-RU" sz="2700" b="1" i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воскресного дня совершается чин прощения, чтобы войти в спасительные дни поста, находясь со всеми в мире. Родился этот обычай среди древних египетских пустынников, которые собирались в последний день перед постом для совместной молитвы. Испросив друг у друга прощение, они расходились в уединенные места обширной пустыни и проводили св. </a:t>
            </a:r>
            <a:r>
              <a:rPr lang="ru-RU" sz="2700" b="1" i="1" dirty="0" err="1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Четыредесятницу</a:t>
            </a:r>
            <a:r>
              <a:rPr lang="ru-RU" sz="2700" b="1" i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 в великих аскетических подвигах. </a:t>
            </a:r>
          </a:p>
        </p:txBody>
      </p:sp>
    </p:spTree>
    <p:extLst>
      <p:ext uri="{BB962C8B-B14F-4D97-AF65-F5344CB8AC3E}">
        <p14:creationId xmlns:p14="http://schemas.microsoft.com/office/powerpoint/2010/main" val="17740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767" y="878983"/>
            <a:ext cx="6671256" cy="500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5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4700" y="180304"/>
            <a:ext cx="860308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Сложившийся </a:t>
            </a:r>
            <a:r>
              <a:rPr lang="ru-RU" sz="3600" b="1" i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на Руси обычай проводить масленую седмицу с блинами вполне соответствует особенностям национального благочестия. В эти дни слабели сословные, имущественные, должностные различия. К столу могли быть приглашены люди незнатные, странники, нищие. </a:t>
            </a:r>
            <a:r>
              <a:rPr lang="ru-RU" sz="36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 Хождение </a:t>
            </a:r>
            <a:r>
              <a:rPr lang="ru-RU" sz="3600" b="1" i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друг к другу на блины родственников сближало их, давало удобный повод забыть обиды и недовольства, которые накопились за год.</a:t>
            </a:r>
          </a:p>
        </p:txBody>
      </p:sp>
    </p:spTree>
    <p:extLst>
      <p:ext uri="{BB962C8B-B14F-4D97-AF65-F5344CB8AC3E}">
        <p14:creationId xmlns:p14="http://schemas.microsoft.com/office/powerpoint/2010/main" val="1311123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0305" y="589010"/>
            <a:ext cx="42951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Так давайте же будем печь блины, прощать обиды, ходить друг к другу в гости и просить прощения!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334" y="956157"/>
            <a:ext cx="4877666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15" y="4005331"/>
            <a:ext cx="8385681" cy="2366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0975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361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Наташа</cp:lastModifiedBy>
  <cp:revision>30</cp:revision>
  <dcterms:created xsi:type="dcterms:W3CDTF">2013-11-19T05:52:05Z</dcterms:created>
  <dcterms:modified xsi:type="dcterms:W3CDTF">2019-03-01T18:41:37Z</dcterms:modified>
</cp:coreProperties>
</file>