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073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85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8117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77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1701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307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49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34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88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28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6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97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3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63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82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2A2B0-0CF9-44E1-8E75-12C9DDE369A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B207C8F-F480-4B8B-9DD9-047F5911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15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lumMod val="47000"/>
              </a:srgb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3320" y="396240"/>
            <a:ext cx="82143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ОЛИМПИАДНЫЙ МАТЕРИАЛ В ПОВСЕДНЕВНОЙ РАБОТЕ ПРЕПОДАВАТЕЛЯ</a:t>
            </a:r>
            <a:endParaRPr lang="ru-RU" sz="5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5520" y="5654040"/>
            <a:ext cx="585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Герасимова Т.С. МБОУ СОШ № 2 МО «</a:t>
            </a:r>
            <a:r>
              <a:rPr lang="ru-RU" dirty="0" err="1" smtClean="0">
                <a:solidFill>
                  <a:srgbClr val="FF0000"/>
                </a:solidFill>
              </a:rPr>
              <a:t>Ахтубинский</a:t>
            </a:r>
            <a:r>
              <a:rPr lang="ru-RU" dirty="0" smtClean="0">
                <a:solidFill>
                  <a:srgbClr val="FF0000"/>
                </a:solidFill>
              </a:rPr>
              <a:t> район»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871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955" y="259307"/>
            <a:ext cx="11764370" cy="6153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</a:t>
            </a:r>
            <a:endParaRPr lang="ru-RU" sz="1400" i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Два малыша Петя и Вася решили устроить гонки на движущемся вниз эскалаторе. Начав одновременно, они побежали из одной точки, расположенной точно посередине эскалатора, в разные стороны: Петя - вниз, а Вася - вверх по эскалатору. Время, затраченное на дистанцию Васей, оказалось в 3 раза больше Петиного. С какой скоростью движется эскалатор, если друзья на последних соревнованиях показали одинаковый результат, пробежав такую же дистанцию со скоростью 2,1 м/с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16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ДОПУСТИМОЕ РЕШЕНИЕ</a:t>
            </a:r>
          </a:p>
          <a:p>
            <a:pPr marL="342900" indent="-342900" algn="just">
              <a:spcAft>
                <a:spcPts val="750"/>
              </a:spcAft>
              <a:buAutoNum type="arabicPeriod"/>
            </a:pP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Петя 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Вася пробежали равные пути, но за разное время. Из формулы скорости следует, что раз Петино время в 3 раза меньше, то его скорость в 3 раза больше 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Васиной </a:t>
            </a:r>
          </a:p>
          <a:p>
            <a:pPr marL="342900" indent="-342900" algn="just">
              <a:spcAft>
                <a:spcPts val="750"/>
              </a:spcAft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Вася бежит вниз, эскалатор движется вниз, поэтому его скорость относительно земли равна сумме этих 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скоростей</a:t>
            </a:r>
          </a:p>
          <a:p>
            <a:pPr marL="342900" indent="-342900" algn="just">
              <a:spcAft>
                <a:spcPts val="750"/>
              </a:spcAft>
              <a:buAutoNum type="arabicPeriod"/>
            </a:pPr>
            <a:endParaRPr lang="ru-RU" sz="1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750"/>
              </a:spcAft>
              <a:buAutoNum type="arabicPeriod"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Петя бежит вверх, а эскалатор движется вниз, поэтому его скорость относительно земли равна разности этих скоростей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750"/>
              </a:spcAft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Следовательно</a:t>
            </a:r>
          </a:p>
          <a:p>
            <a:pPr algn="just">
              <a:spcAft>
                <a:spcPts val="750"/>
              </a:spcAft>
            </a:pPr>
            <a:endParaRPr lang="ru-RU" sz="1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Расчеты</a:t>
            </a:r>
          </a:p>
          <a:p>
            <a:pPr algn="just">
              <a:spcAft>
                <a:spcPts val="750"/>
              </a:spcAft>
            </a:pPr>
            <a:endParaRPr lang="ru-RU" sz="1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16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600" b="1" i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324" y="2868331"/>
            <a:ext cx="1140051" cy="4389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02" y="3562369"/>
            <a:ext cx="1601483" cy="408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02" y="4284381"/>
            <a:ext cx="1505949" cy="3840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8239" y="4711023"/>
            <a:ext cx="2071498" cy="341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5251" y="5182963"/>
            <a:ext cx="1579001" cy="6096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62567" y="4476421"/>
            <a:ext cx="772463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оценивания: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Запись скорости движения Васи по эскалатору относительно земли – 2 балла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Запись скорости движения Пети по эскалатору относительно земли – 2 балла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Соотношение скоростей и времени движения мальчиков по эскалатору из условия задачи – 2 балла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системы двух уравнений, решение системы - 3 балла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Математические вычисления – 1 балл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Максимальный балл 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 баллов</a:t>
            </a:r>
            <a:endParaRPr lang="ru-RU" sz="1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078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845" y="109182"/>
            <a:ext cx="105360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8 класс</a:t>
            </a:r>
          </a:p>
          <a:p>
            <a:pPr algn="ctr"/>
            <a:endParaRPr lang="ru-RU" dirty="0"/>
          </a:p>
          <a:p>
            <a:r>
              <a:rPr lang="ru-RU" b="1" i="1" u="sng" dirty="0" smtClean="0">
                <a:solidFill>
                  <a:schemeClr val="accent1"/>
                </a:solidFill>
              </a:rPr>
              <a:t>ЗАДАНИЕ</a:t>
            </a:r>
          </a:p>
          <a:p>
            <a:endParaRPr lang="ru-RU" b="1" i="1" u="sng" dirty="0">
              <a:solidFill>
                <a:schemeClr val="accent1"/>
              </a:solidFill>
            </a:endParaRPr>
          </a:p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воду массой 1 кг, температура которой 10</a:t>
            </a:r>
            <a:r>
              <a:rPr lang="ru-RU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С, вливают 800г кипятка. Какой станет конечная температура смеси? Удельная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теплоёмкость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воды </a:t>
            </a:r>
            <a:endParaRPr lang="ru-RU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i="1" u="sng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ДОПУСТИМОЕ РЕШЕНИЕ </a:t>
            </a:r>
          </a:p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теплообмене участвуют два тела: холодная вода получает количество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теплоты</a:t>
            </a:r>
          </a:p>
          <a:p>
            <a:endParaRPr lang="ru-RU" b="1" i="1" u="sng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Горячая вода отдает количество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теплоты</a:t>
            </a:r>
          </a:p>
          <a:p>
            <a:endParaRPr lang="ru-RU" b="1" i="1" u="sng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уравнению теплового баланса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Следовательно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i="1" u="sng" dirty="0">
              <a:solidFill>
                <a:schemeClr val="accent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i="1" u="sng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872" y="1501960"/>
            <a:ext cx="1303587" cy="469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1969" y="2306002"/>
            <a:ext cx="1967766" cy="4644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1319" y="2770496"/>
            <a:ext cx="2629133" cy="593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2404" y="3364171"/>
            <a:ext cx="948328" cy="4350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0382" y="3957846"/>
            <a:ext cx="5537347" cy="435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2343" y="4546314"/>
            <a:ext cx="2829447" cy="7998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91790" y="4546314"/>
            <a:ext cx="74001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13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оценивания:</a:t>
            </a: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уравнения количества теплоты, полученного холодной водой – 1 балл</a:t>
            </a: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уравнения количества теплоты, отданного горячей водой – 1балл</a:t>
            </a: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Запись уравнения теплового баланса – 2балла</a:t>
            </a: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уравнения теплового баланса (запись формулы в общем виде, без промежуточных вычислений) – 5 баллов</a:t>
            </a: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Математические расчеты – 1 балл</a:t>
            </a: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Максимальный балл за задание </a:t>
            </a:r>
            <a:r>
              <a:rPr lang="ru-RU" sz="13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ru-RU" sz="1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баллов</a:t>
            </a:r>
            <a:endParaRPr lang="ru-RU" sz="13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064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2196" y="204716"/>
            <a:ext cx="1045418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реке плавает плоская льдина толщиной 0,3 м. Какова высота выступающей над водой части льдины? Плотность воды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кг/м3  плотность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900 кг/м3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ДОПУСТИМОЕ РЕШЕНИЕ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1.Условия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льдины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2.Масса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льдины: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погруженной части льдины (объем вытесненной воды):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3.Поскольку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Решаем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двух уравнений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796" y="1655551"/>
            <a:ext cx="1092741" cy="4462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071" y="2101754"/>
            <a:ext cx="1316850" cy="4450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2900" y="2409356"/>
            <a:ext cx="1463167" cy="3718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7204" y="2696738"/>
            <a:ext cx="1186663" cy="4695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3867" y="2776103"/>
            <a:ext cx="1633870" cy="3901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7982" y="3316218"/>
            <a:ext cx="1862565" cy="5244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4523" y="3300973"/>
            <a:ext cx="2652144" cy="47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0166" y="3905664"/>
            <a:ext cx="1147804" cy="63903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05265" y="3905664"/>
            <a:ext cx="2069463" cy="5817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28630" y="4655422"/>
            <a:ext cx="2446866" cy="8641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5920" y="5971719"/>
            <a:ext cx="2973639" cy="64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46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618" y="464024"/>
            <a:ext cx="102494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КЛАСС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 мотоциклист проехал половину пути со скоростью v1, а другую половину пути со скоростью v2. Другой мотоциклист этот же путь проехал половину времени со скоростью v1, а другую половину времени со скоростью v2. Определите отношение средних скоростей мотоциклистов.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316995"/>
              </p:ext>
            </p:extLst>
          </p:nvPr>
        </p:nvGraphicFramePr>
        <p:xfrm>
          <a:off x="1842448" y="2494341"/>
          <a:ext cx="9840036" cy="4180688"/>
        </p:xfrm>
        <a:graphic>
          <a:graphicData uri="http://schemas.openxmlformats.org/drawingml/2006/table">
            <a:tbl>
              <a:tblPr firstRow="1" firstCol="1" bandRow="1"/>
              <a:tblGrid>
                <a:gridCol w="1542197"/>
                <a:gridCol w="7110483"/>
                <a:gridCol w="1187356"/>
              </a:tblGrid>
              <a:tr h="741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Этапы решения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   Решение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Средняя скорость движения мотоциклистов на всем пути равна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,где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весь путь,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-все время движения.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5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второго мотоциклиста :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’’=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)/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/2=(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/2*(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))/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)/2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’’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+v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6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Отношение средних скоростей будет равна: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’’/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р’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)/2/2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)=(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)/4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=(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20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/4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2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979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913" y="204716"/>
            <a:ext cx="10126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системе, изображенной на рисунке, брусок массой M может скользить по рельсам без трения.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Груз отводят на угол a от вертикали и отпускают.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массу груза m, если угол a при движении системы не меняется.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912" y="1744425"/>
            <a:ext cx="3712191" cy="20905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254389" y="2017380"/>
                <a:ext cx="6769289" cy="4527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Пусть T - сила натяжения нити, a</a:t>
                </a:r>
                <a:r>
                  <a:rPr lang="ru-RU" baseline="-25000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1</a:t>
                </a:r>
                <a:r>
                  <a:rPr lang="ru-RU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 и a</a:t>
                </a:r>
                <a:r>
                  <a:rPr lang="ru-RU" baseline="-25000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2</a:t>
                </a:r>
                <a:r>
                  <a:rPr lang="ru-RU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 - ускорения тел массами M и m</a:t>
                </a:r>
                <a:r>
                  <a:rPr lang="ru-RU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.</a:t>
                </a:r>
              </a:p>
              <a:p>
                <a:r>
                  <a:rPr lang="ru-RU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Записав уравнения движения для каждого из тел вдоль оси x, получим </a:t>
                </a:r>
              </a:p>
              <a:p>
                <a:r>
                  <a:rPr lang="ru-RU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а</a:t>
                </a:r>
                <a:r>
                  <a:rPr lang="ru-RU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1*M </a:t>
                </a:r>
                <a:r>
                  <a:rPr lang="ru-RU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= </a:t>
                </a:r>
                <a:r>
                  <a:rPr lang="ru-RU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T*(1-sina</a:t>
                </a:r>
                <a:r>
                  <a:rPr lang="ru-RU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),  </a:t>
                </a:r>
                <a:r>
                  <a:rPr lang="ru-RU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a*2m </a:t>
                </a:r>
                <a:r>
                  <a:rPr lang="ru-RU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= </a:t>
                </a:r>
                <a:r>
                  <a:rPr lang="ru-RU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T*</a:t>
                </a:r>
                <a:r>
                  <a:rPr lang="ru-RU" dirty="0" err="1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sina</a:t>
                </a:r>
                <a:endParaRPr lang="ru-RU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  <a:p>
                <a:endParaRPr lang="ru-RU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r>
                  <a:rPr lang="ru-RU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Поскольку при движении угол </a:t>
                </a:r>
                <a:r>
                  <a:rPr lang="ru-RU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a</a:t>
                </a:r>
                <a:r>
                  <a:rPr lang="ru-RU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не меняется, то </a:t>
                </a:r>
                <a:r>
                  <a:rPr lang="ru-RU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a2</a:t>
                </a:r>
                <a:r>
                  <a:rPr lang="ru-RU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= </a:t>
                </a:r>
                <a:r>
                  <a:rPr lang="ru-RU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a1(1-sina). </a:t>
                </a:r>
                <a:r>
                  <a:rPr lang="ru-RU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Легко видеть, </a:t>
                </a:r>
                <a:r>
                  <a:rPr lang="ru-RU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что: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5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а1</m:t>
                        </m:r>
                      </m:num>
                      <m:den>
                        <m:r>
                          <a:rPr lang="ru-RU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а2</m:t>
                        </m:r>
                      </m:den>
                    </m:f>
                    <m:r>
                      <a:rPr lang="ru-RU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5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d>
                          <m:dPr>
                            <m:ctrlPr>
                              <a:rPr lang="en-US" sz="25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5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𝑠𝑖𝑛𝑎</m:t>
                            </m:r>
                          </m:e>
                        </m:d>
                      </m:num>
                      <m:den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𝑠𝑖𝑛𝑎</m:t>
                        </m:r>
                      </m:den>
                    </m:f>
                    <m:r>
                      <a:rPr lang="en-US" sz="25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5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5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5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5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5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𝑠𝑖𝑛𝑎</m:t>
                        </m:r>
                      </m:den>
                    </m:f>
                  </m:oMath>
                </a14:m>
                <a:endParaRPr lang="ru-RU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endParaRPr lang="ru-RU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r>
                  <a:rPr lang="ru-RU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Отсюда получаем: </a:t>
                </a:r>
                <a:r>
                  <a:rPr lang="en-US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m</a:t>
                </a:r>
                <a14:m>
                  <m:oMath xmlns:m="http://schemas.openxmlformats.org/officeDocument/2006/math">
                    <m:r>
                      <a:rPr lang="en-US" sz="25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5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𝑠𝑖𝑛𝑎</m:t>
                        </m:r>
                      </m:num>
                      <m:den>
                        <m:d>
                          <m:dPr>
                            <m:ctrlPr>
                              <a:rPr lang="en-US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25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𝑠𝑖𝑛𝑎</m:t>
                            </m:r>
                          </m:e>
                        </m:d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5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endParaRPr lang="en-US" sz="2500" dirty="0" smtClean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r>
                  <a:rPr lang="en-US" sz="14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(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задание оценивается в 10 баллов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)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389" y="2017380"/>
                <a:ext cx="6769289" cy="4527330"/>
              </a:xfrm>
              <a:prstGeom prst="rect">
                <a:avLst/>
              </a:prstGeom>
              <a:blipFill rotWithShape="0">
                <a:blip r:embed="rId3"/>
                <a:stretch>
                  <a:fillRect l="-811" t="-8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14" y="4174401"/>
            <a:ext cx="3968420" cy="251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7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9493" y="191069"/>
            <a:ext cx="10194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ЗАДАНИЕ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изображены два замкнутых процесса с одним и тем же идеальным газом 1 - 2 - 3 - 1 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- 2 - 4 -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Определите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каком из них газ совершил большую работу.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1243130"/>
            <a:ext cx="3533335" cy="2742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0113" y="1243130"/>
            <a:ext cx="741073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задачи необходимо построить графики круговых процессов в координатах P-V,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площадь под кривой в таких координатах равна работе.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такого построения приведен на рисунке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Поскольку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изотерма 2-4 на графике является вогнутой кривой,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то площадь фигуры 1-2-4-1 меньше площади фигуры 3-2-4-3.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Отсюда следует, что в круговом процессе 1-2-4-1 газ совершает меньшую 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работу.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113" y="2693486"/>
            <a:ext cx="4080680" cy="217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01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2824" y="395785"/>
            <a:ext cx="84616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100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412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280" y="1447800"/>
            <a:ext cx="112471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ФИЗИКА</a:t>
            </a:r>
            <a:endParaRPr lang="ru-RU" sz="20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1272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3140" y="450376"/>
            <a:ext cx="95943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>
                <a:solidFill>
                  <a:srgbClr val="FF0000"/>
                </a:solidFill>
              </a:rPr>
              <a:t>Цель проведения олимпиад:</a:t>
            </a:r>
            <a:endParaRPr lang="ru-RU" sz="4000" b="1" i="1" dirty="0">
              <a:solidFill>
                <a:srgbClr val="FF0000"/>
              </a:solidFill>
            </a:endParaRPr>
          </a:p>
          <a:p>
            <a:r>
              <a:rPr lang="ru-RU" sz="4000" b="1" i="1" dirty="0">
                <a:solidFill>
                  <a:srgbClr val="FF0000"/>
                </a:solidFill>
              </a:rPr>
              <a:t> </a:t>
            </a:r>
          </a:p>
          <a:p>
            <a:pPr lvl="0"/>
            <a:r>
              <a:rPr lang="ru-RU" sz="4000" b="1" i="1" dirty="0" smtClean="0">
                <a:solidFill>
                  <a:srgbClr val="FF0000"/>
                </a:solidFill>
              </a:rPr>
              <a:t>- создание </a:t>
            </a:r>
            <a:r>
              <a:rPr lang="ru-RU" sz="4000" b="1" i="1" dirty="0">
                <a:solidFill>
                  <a:srgbClr val="FF0000"/>
                </a:solidFill>
              </a:rPr>
              <a:t>необходимых условий для поддержки одаренных </a:t>
            </a:r>
            <a:r>
              <a:rPr lang="ru-RU" sz="4000" b="1" i="1" dirty="0" smtClean="0">
                <a:solidFill>
                  <a:srgbClr val="FF0000"/>
                </a:solidFill>
              </a:rPr>
              <a:t>детей;</a:t>
            </a:r>
            <a:endParaRPr lang="ru-RU" sz="4000" b="1" i="1" dirty="0">
              <a:solidFill>
                <a:srgbClr val="FF0000"/>
              </a:solidFill>
            </a:endParaRPr>
          </a:p>
          <a:p>
            <a:r>
              <a:rPr lang="ru-RU" sz="4000" b="1" i="1" dirty="0">
                <a:solidFill>
                  <a:srgbClr val="FF0000"/>
                </a:solidFill>
              </a:rPr>
              <a:t> 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- пропаганда </a:t>
            </a:r>
            <a:r>
              <a:rPr lang="ru-RU" sz="4000" b="1" i="1" dirty="0">
                <a:solidFill>
                  <a:srgbClr val="FF0000"/>
                </a:solidFill>
              </a:rPr>
              <a:t>научных знаний.</a:t>
            </a:r>
          </a:p>
        </p:txBody>
      </p:sp>
    </p:spTree>
    <p:extLst>
      <p:ext uri="{BB962C8B-B14F-4D97-AF65-F5344CB8AC3E}">
        <p14:creationId xmlns:p14="http://schemas.microsoft.com/office/powerpoint/2010/main" val="3717784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491" y="464024"/>
            <a:ext cx="1150506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ОСНОВНЫМИ ЗАДАЧАМИ ОЛИМПИАДЫ ЯВЛЯЮТСЯ:</a:t>
            </a:r>
          </a:p>
          <a:p>
            <a:r>
              <a:rPr lang="ru-RU" sz="2500" dirty="0" smtClean="0"/>
              <a:t>1</a:t>
            </a:r>
            <a:r>
              <a:rPr lang="ru-RU" sz="2500" dirty="0"/>
              <a:t>.	</a:t>
            </a:r>
            <a:r>
              <a:rPr lang="ru-RU" sz="2500" b="1" dirty="0" smtClean="0">
                <a:latin typeface="TruthCYR Bold" panose="02000503060000020004" pitchFamily="50" charset="-52"/>
              </a:rPr>
              <a:t>Выявление </a:t>
            </a:r>
            <a:r>
              <a:rPr lang="ru-RU" sz="2500" b="1" dirty="0">
                <a:latin typeface="TruthCYR Bold" panose="02000503060000020004" pitchFamily="50" charset="-52"/>
              </a:rPr>
              <a:t>одаренных и талантливых учащихся с целью их дальнейшего интеллектуального роста</a:t>
            </a:r>
            <a:r>
              <a:rPr lang="ru-RU" sz="2500" b="1" dirty="0" smtClean="0">
                <a:latin typeface="TruthCYR Bold" panose="02000503060000020004" pitchFamily="50" charset="-52"/>
              </a:rPr>
              <a:t>;</a:t>
            </a:r>
            <a:endParaRPr lang="ru-RU" sz="2500" b="1" dirty="0">
              <a:latin typeface="TruthCYR Bold" panose="02000503060000020004" pitchFamily="50" charset="-52"/>
            </a:endParaRPr>
          </a:p>
          <a:p>
            <a:r>
              <a:rPr lang="ru-RU" sz="2500" b="1" dirty="0">
                <a:latin typeface="TruthCYR Bold" panose="02000503060000020004" pitchFamily="50" charset="-52"/>
              </a:rPr>
              <a:t>2.	Р</a:t>
            </a:r>
            <a:r>
              <a:rPr lang="ru-RU" sz="2500" b="1" dirty="0" smtClean="0">
                <a:latin typeface="TruthCYR Bold" panose="02000503060000020004" pitchFamily="50" charset="-52"/>
              </a:rPr>
              <a:t>азвитие </a:t>
            </a:r>
            <a:r>
              <a:rPr lang="ru-RU" sz="2500" b="1" dirty="0">
                <a:latin typeface="TruthCYR Bold" panose="02000503060000020004" pitchFamily="50" charset="-52"/>
              </a:rPr>
              <a:t>познавательных интересов школьников к углубленному изучению предметов</a:t>
            </a:r>
            <a:r>
              <a:rPr lang="ru-RU" sz="2500" b="1" dirty="0" smtClean="0">
                <a:latin typeface="TruthCYR Bold" panose="02000503060000020004" pitchFamily="50" charset="-52"/>
              </a:rPr>
              <a:t>;</a:t>
            </a:r>
            <a:endParaRPr lang="ru-RU" sz="2500" b="1" dirty="0">
              <a:latin typeface="TruthCYR Bold" panose="02000503060000020004" pitchFamily="50" charset="-52"/>
            </a:endParaRPr>
          </a:p>
          <a:p>
            <a:r>
              <a:rPr lang="ru-RU" sz="2500" b="1" dirty="0">
                <a:latin typeface="TruthCYR Bold" panose="02000503060000020004" pitchFamily="50" charset="-52"/>
              </a:rPr>
              <a:t>3.	</a:t>
            </a:r>
            <a:r>
              <a:rPr lang="ru-RU" sz="2500" b="1" dirty="0" smtClean="0">
                <a:latin typeface="TruthCYR Bold" panose="02000503060000020004" pitchFamily="50" charset="-52"/>
              </a:rPr>
              <a:t>Всестороннее </a:t>
            </a:r>
            <a:r>
              <a:rPr lang="ru-RU" sz="2500" b="1" dirty="0">
                <a:latin typeface="TruthCYR Bold" panose="02000503060000020004" pitchFamily="50" charset="-52"/>
              </a:rPr>
              <a:t>развитие способностей и интересов учащихся подведение итогов работы факультативов, активизация всех форм внеклассной и внешкольной работы по предметам</a:t>
            </a:r>
            <a:r>
              <a:rPr lang="ru-RU" sz="2500" b="1" dirty="0" smtClean="0">
                <a:latin typeface="TruthCYR Bold" panose="02000503060000020004" pitchFamily="50" charset="-52"/>
              </a:rPr>
              <a:t>;</a:t>
            </a:r>
            <a:endParaRPr lang="ru-RU" sz="2500" b="1" dirty="0">
              <a:latin typeface="TruthCYR Bold" panose="02000503060000020004" pitchFamily="50" charset="-52"/>
            </a:endParaRPr>
          </a:p>
          <a:p>
            <a:r>
              <a:rPr lang="ru-RU" sz="2500" b="1" dirty="0">
                <a:latin typeface="TruthCYR Bold" panose="02000503060000020004" pitchFamily="50" charset="-52"/>
              </a:rPr>
              <a:t>4.	</a:t>
            </a:r>
            <a:r>
              <a:rPr lang="ru-RU" sz="2500" b="1" dirty="0" smtClean="0">
                <a:latin typeface="TruthCYR Bold" panose="02000503060000020004" pitchFamily="50" charset="-52"/>
              </a:rPr>
              <a:t>Проведение </a:t>
            </a:r>
            <a:r>
              <a:rPr lang="ru-RU" sz="2500" b="1" dirty="0" err="1">
                <a:latin typeface="TruthCYR Bold" panose="02000503060000020004" pitchFamily="50" charset="-52"/>
              </a:rPr>
              <a:t>профориентационной</a:t>
            </a:r>
            <a:r>
              <a:rPr lang="ru-RU" sz="2500" b="1" dirty="0">
                <a:latin typeface="TruthCYR Bold" panose="02000503060000020004" pitchFamily="50" charset="-52"/>
              </a:rPr>
              <a:t> работы с целью дальнейшего профессионального </a:t>
            </a:r>
            <a:r>
              <a:rPr lang="ru-RU" sz="2500" b="1" dirty="0" smtClean="0">
                <a:latin typeface="TruthCYR Bold" panose="02000503060000020004" pitchFamily="50" charset="-52"/>
              </a:rPr>
              <a:t>самоопределения</a:t>
            </a:r>
            <a:endParaRPr lang="ru-RU" sz="2500" b="1" dirty="0">
              <a:latin typeface="TruthCYR Bold" panose="02000503060000020004" pitchFamily="50" charset="-52"/>
            </a:endParaRPr>
          </a:p>
          <a:p>
            <a:r>
              <a:rPr lang="ru-RU" sz="2500" b="1" dirty="0">
                <a:latin typeface="TruthCYR Bold" panose="02000503060000020004" pitchFamily="50" charset="-52"/>
              </a:rPr>
              <a:t>5.	</a:t>
            </a:r>
            <a:r>
              <a:rPr lang="ru-RU" sz="2500" b="1" dirty="0" smtClean="0">
                <a:latin typeface="TruthCYR Bold" panose="02000503060000020004" pitchFamily="50" charset="-52"/>
              </a:rPr>
              <a:t>Отбор </a:t>
            </a:r>
            <a:r>
              <a:rPr lang="ru-RU" sz="2500" b="1" dirty="0">
                <a:latin typeface="TruthCYR Bold" panose="02000503060000020004" pitchFamily="50" charset="-52"/>
              </a:rPr>
              <a:t>участников второго (муниципального) этапа Всероссийской олимпиады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619611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9743" y="559558"/>
            <a:ext cx="9485194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УЧИТЕЛЯ </a:t>
            </a:r>
          </a:p>
          <a:p>
            <a:endParaRPr lang="ru-RU" sz="40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состоит 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удержании интереса молодежи к естествознанию и распространения в обществе основных физических представлении.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1504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2322" y="177421"/>
            <a:ext cx="10085696" cy="5759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ОЛИМПИАДНЫЕ ЗАДАЧИ МОЖНО РАЗДЕЛИТЬ НА: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000" b="1" i="1" u="sng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Поучительные </a:t>
            </a:r>
            <a:r>
              <a:rPr lang="ru-RU" sz="2000" b="1" i="1" u="sng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простые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решения с красивыми парадоксальными ответами. Они совершенствуют, а подчас вносят и серьезные коррективы в мировоззрения ученика и, нередко, учителя. Иногда такая задача кажется внепрограммной, но решается и в пределах программы. Ярким примерам могут служить задачи прошедших уже олимпиад. Высокое мастерство композиторов делает такие задачи произведениями искусства, которыми восхищаются даже отстающие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b="1" i="1" u="sng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Элегантные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с, казалось бы, ограниченным набором данных или с избыточным числом переменных. Их назначение – шлифовка техники решения и анализа. 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3. </a:t>
            </a:r>
            <a:r>
              <a:rPr lang="ru-RU" sz="2000" b="1" i="1" u="sng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Внепрограммные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 таких практических не бывает, только на международных олимпиадах. Связано это не столько с желанием «срезать» участников, сколько с необходимостью уменьшить влияния разницы в программах разницы в программах различных стран и школ преподавания. С одной стороны, условия таких задач всегда сопровождаются подробным ведением , с другой – содержат несколько вопросов разной степени сложности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1442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1504" y="491319"/>
            <a:ext cx="9921923" cy="292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sz="2000" b="1" i="1" u="sng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Громоздкие и достаточно </a:t>
            </a:r>
            <a:r>
              <a:rPr lang="ru-RU" sz="2000" b="1" i="1" u="sng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сложные вычислительные </a:t>
            </a:r>
            <a:r>
              <a:rPr lang="ru-RU" sz="2000" b="1" i="1" u="sng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задачи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Они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малоинтересны после предварительного обсуждения, требуют много времени для решения, но важны для тренировки выносливости «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олимпиадников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», если таковые появились у преподавателя.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5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000" b="1" i="1" u="sng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Задачи-ловушки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задачи с неясным условием, подразумевающим, что ответ известен лишь автору. Эти задачи все-таки привлекают внимания, как старинное «А и Б сидели на трубе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»….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17256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624084" y="204716"/>
            <a:ext cx="101948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НЕКОТОРЫЕ ОЛИМПИАДНЫЕ ЗАДАНИЯ</a:t>
            </a:r>
            <a:endParaRPr lang="ru-RU" sz="5000" b="1" i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327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0686" y="409433"/>
            <a:ext cx="10281313" cy="697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7 класс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УСЛОВИЕ</a:t>
            </a:r>
            <a:endParaRPr lang="ru-RU" sz="1400" b="1" i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Таракан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Митрофан совершает прогулку по кухне. Первые 10 с он шел со скоростью 1 см/с в направлении на север, затем повернул на запад и прошел 50 см за 10с, 5 с постоял, а затем в направлении на северо-восток со скоростью 2 см/с, проделал путь длиной 20 см.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его настигла нога человека. Сколько времени гулял по кухне таракан Митрофан? Какова средняя скорость движения таракана Митрофана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ДОПУСТИМОЕ РЕШЕНИЕ</a:t>
            </a:r>
          </a:p>
          <a:p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Нахождение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времени движения на третьем этапе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Нахождение всего времени движения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таракана</a:t>
            </a:r>
          </a:p>
          <a:p>
            <a:pPr marL="342900" indent="-342900">
              <a:buAutoNum type="arabicPeriod"/>
            </a:pPr>
            <a:endParaRPr lang="ru-RU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Нахождение средней скорости движения </a:t>
            </a:r>
            <a:endParaRPr lang="ru-RU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endParaRPr lang="ru-RU" dirty="0"/>
          </a:p>
          <a:p>
            <a:pPr algn="ctr">
              <a:spcAft>
                <a:spcPts val="75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оценивания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Нахождение времени движения на третьем этапе движения: – 1балл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Нахождение пройденного пути на первом этапе движения таракана – 1 балл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Запись формулы нахождения средней скорости движения таракана – 2балла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Математические расчеты – 1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балл                                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Максимальный балл за задание 5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844" y="2591184"/>
            <a:ext cx="2355296" cy="986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80" y="3318460"/>
            <a:ext cx="1836681" cy="4450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8631" y="3998676"/>
            <a:ext cx="5267130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0049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291</TotalTime>
  <Words>940</Words>
  <Application>Microsoft Office PowerPoint</Application>
  <PresentationFormat>Широкоэкранный</PresentationFormat>
  <Paragraphs>162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Cambria Math</vt:lpstr>
      <vt:lpstr>Century Gothic</vt:lpstr>
      <vt:lpstr>Symbol</vt:lpstr>
      <vt:lpstr>Tahoma</vt:lpstr>
      <vt:lpstr>Times New Roman</vt:lpstr>
      <vt:lpstr>TruthCYR Bold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23</cp:revision>
  <dcterms:created xsi:type="dcterms:W3CDTF">2018-03-18T04:25:21Z</dcterms:created>
  <dcterms:modified xsi:type="dcterms:W3CDTF">2018-03-26T20:14:09Z</dcterms:modified>
</cp:coreProperties>
</file>