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76" r:id="rId3"/>
    <p:sldId id="310" r:id="rId4"/>
    <p:sldId id="277" r:id="rId5"/>
    <p:sldId id="284" r:id="rId6"/>
    <p:sldId id="281" r:id="rId7"/>
    <p:sldId id="311" r:id="rId8"/>
    <p:sldId id="313" r:id="rId9"/>
    <p:sldId id="312" r:id="rId10"/>
    <p:sldId id="282" r:id="rId11"/>
    <p:sldId id="306" r:id="rId12"/>
    <p:sldId id="307" r:id="rId13"/>
    <p:sldId id="291" r:id="rId14"/>
    <p:sldId id="308" r:id="rId15"/>
    <p:sldId id="274" r:id="rId16"/>
    <p:sldId id="280" r:id="rId1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2584" autoAdjust="0"/>
  </p:normalViewPr>
  <p:slideViewPr>
    <p:cSldViewPr>
      <p:cViewPr varScale="1">
        <p:scale>
          <a:sx n="36" d="100"/>
          <a:sy n="36" d="100"/>
        </p:scale>
        <p:origin x="-70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3D745-D701-44B2-B2E9-94E57388CE28}" type="datetimeFigureOut">
              <a:rPr lang="ru-RU"/>
              <a:pPr>
                <a:defRPr/>
              </a:pPr>
              <a:t>01.03.2019</a:t>
            </a:fld>
            <a:endParaRPr lang="ru-RU"/>
          </a:p>
        </p:txBody>
      </p:sp>
      <p:sp>
        <p:nvSpPr>
          <p:cNvPr id="7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2D57EB-2B28-4FCC-B5D6-4558419C906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2D9F4-1D8A-4382-83EE-37F81F9D2732}" type="datetimeFigureOut">
              <a:rPr lang="ru-RU"/>
              <a:pPr>
                <a:defRPr/>
              </a:pPr>
              <a:t>01.03.2019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14E681-9787-4753-AC57-765A33CEAA9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05808-39FF-4F47-B639-15589ED7D9ED}" type="datetimeFigureOut">
              <a:rPr lang="ru-RU"/>
              <a:pPr>
                <a:defRPr/>
              </a:pPr>
              <a:t>01.03.2019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932761-0878-4F8A-9DAC-DD141194AE0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1B547-E065-4097-930B-F80AB49066DA}" type="datetimeFigureOut">
              <a:rPr lang="ru-RU"/>
              <a:pPr>
                <a:defRPr/>
              </a:pPr>
              <a:t>01.03.2019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45677-7D70-4ED2-A2BF-B079E6C472A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7467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7467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BB25F-DC9A-41DF-BA7C-D10E2DC04794}" type="datetimeFigureOut">
              <a:rPr lang="ru-RU"/>
              <a:pPr>
                <a:defRPr/>
              </a:pPr>
              <a:t>01.03.2019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B89EA6-ED93-4A2F-ADB0-F03B808303A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3B2D8-CB8F-44F7-BAD1-156EBE11FF47}" type="datetimeFigureOut">
              <a:rPr lang="ru-RU"/>
              <a:pPr>
                <a:defRPr/>
              </a:pPr>
              <a:t>01.03.2019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7D9A2F-35F2-4B5A-A496-CDC7C449DA6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689FF-7648-49ED-9B19-DC4A9BE8261F}" type="datetimeFigureOut">
              <a:rPr lang="ru-RU"/>
              <a:pPr>
                <a:defRPr/>
              </a:pPr>
              <a:t>01.03.2019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FD2FF8-314D-4C1B-938D-8317C8C0BB6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0D207-8F5E-43DA-A829-B09194F99EA9}" type="datetimeFigureOut">
              <a:rPr lang="ru-RU"/>
              <a:pPr>
                <a:defRPr/>
              </a:pPr>
              <a:t>01.03.2019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9C232D-8C5E-49AB-AF40-CB95632E0ED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DAA22-E123-4A75-BB5D-FB73756934C0}" type="datetimeFigureOut">
              <a:rPr lang="ru-RU"/>
              <a:pPr>
                <a:defRPr/>
              </a:pPr>
              <a:t>01.03.2019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DAD46B-C21E-4BF3-9323-443F7EE694C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13A73-36C2-445B-95F5-5559E751FE9C}" type="datetimeFigureOut">
              <a:rPr lang="ru-RU"/>
              <a:pPr>
                <a:defRPr/>
              </a:pPr>
              <a:t>01.03.2019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ADF99-5BBE-437C-9107-D01E8BA3DB4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58095-F726-412A-9140-D1403465D70F}" type="datetimeFigureOut">
              <a:rPr lang="ru-RU"/>
              <a:pPr>
                <a:defRPr/>
              </a:pPr>
              <a:t>01.03.2019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01F2F6-4FD1-407B-BDA3-88E6D8C2C91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1C9E1-67B4-4F85-B709-AD95448DB1DE}" type="datetimeFigureOut">
              <a:rPr lang="ru-RU"/>
              <a:pPr>
                <a:defRPr/>
              </a:pPr>
              <a:t>01.03.2019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fld id="{72CBD746-A5A6-4036-B50A-02F341C5A69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4D4D7-CA1D-4178-878D-88128A5D59D6}" type="datetimeFigureOut">
              <a:rPr lang="ru-RU"/>
              <a:pPr>
                <a:defRPr/>
              </a:pPr>
              <a:t>01.03.2019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365E70-4E4B-4BE4-8D4B-5ADC6955B52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909C9F"/>
            </a:gs>
            <a:gs pos="30000">
              <a:srgbClr val="ADBBBF"/>
            </a:gs>
            <a:gs pos="100000">
              <a:srgbClr val="DDF1F5"/>
            </a:gs>
          </a:gsLst>
          <a:lin ang="1296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3262929-8A70-410E-A329-38EA81715937}" type="datetimeFigureOut">
              <a:rPr lang="ru-RU"/>
              <a:pPr>
                <a:defRPr/>
              </a:pPr>
              <a:t>01.03.2019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1313B"/>
                </a:solidFill>
              </a:defRPr>
            </a:lvl1pPr>
          </a:lstStyle>
          <a:p>
            <a:fld id="{A90ADB79-8DEC-446F-BCC4-68039FD65B0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53" r:id="rId2"/>
    <p:sldLayoutId id="2147483862" r:id="rId3"/>
    <p:sldLayoutId id="2147483854" r:id="rId4"/>
    <p:sldLayoutId id="2147483863" r:id="rId5"/>
    <p:sldLayoutId id="2147483855" r:id="rId6"/>
    <p:sldLayoutId id="2147483856" r:id="rId7"/>
    <p:sldLayoutId id="2147483864" r:id="rId8"/>
    <p:sldLayoutId id="2147483865" r:id="rId9"/>
    <p:sldLayoutId id="2147483857" r:id="rId10"/>
    <p:sldLayoutId id="2147483858" r:id="rId11"/>
    <p:sldLayoutId id="2147483859" r:id="rId12"/>
    <p:sldLayoutId id="2147483860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pitchFamily="34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ChangeArrowheads="1"/>
          </p:cNvSpPr>
          <p:nvPr/>
        </p:nvSpPr>
        <p:spPr bwMode="auto">
          <a:xfrm>
            <a:off x="357188" y="3832225"/>
            <a:ext cx="83581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/>
            <a:r>
              <a:rPr lang="ru-RU" altLang="ru-RU" sz="3600" b="1">
                <a:solidFill>
                  <a:srgbClr val="C00000"/>
                </a:solidFill>
              </a:rPr>
              <a:t>«Особенности работы учителя при реализации ФГОС НОО»</a:t>
            </a:r>
          </a:p>
        </p:txBody>
      </p:sp>
      <p:pic>
        <p:nvPicPr>
          <p:cNvPr id="7171" name="Picture 5"/>
          <p:cNvPicPr>
            <a:picLocks noChangeAspect="1" noChangeArrowheads="1"/>
          </p:cNvPicPr>
          <p:nvPr/>
        </p:nvPicPr>
        <p:blipFill>
          <a:blip r:embed="rId2"/>
          <a:srcRect l="33434" t="-4277"/>
          <a:stretch>
            <a:fillRect/>
          </a:stretch>
        </p:blipFill>
        <p:spPr bwMode="auto">
          <a:xfrm>
            <a:off x="3357563" y="500063"/>
            <a:ext cx="3157537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4293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Rectangle 7"/>
          <p:cNvSpPr>
            <a:spLocks noChangeArrowheads="1"/>
          </p:cNvSpPr>
          <p:nvPr/>
        </p:nvSpPr>
        <p:spPr bwMode="auto">
          <a:xfrm>
            <a:off x="0" y="500063"/>
            <a:ext cx="642938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r>
              <a:rPr lang="ru-RU" altLang="ru-RU" b="1"/>
              <a:t>              </a:t>
            </a:r>
            <a:endParaRPr lang="ru-RU" altLang="ru-RU" sz="1200" b="1"/>
          </a:p>
          <a:p>
            <a:pPr eaLnBrk="1" hangingPunct="1"/>
            <a:r>
              <a:rPr lang="ru-RU" altLang="ru-RU" sz="1200" b="1"/>
              <a:t>ФГОС</a:t>
            </a:r>
            <a:r>
              <a:rPr lang="ru-RU" altLang="ru-RU" sz="1200"/>
              <a:t> </a:t>
            </a:r>
            <a:endParaRPr lang="ru-RU" altLang="ru-RU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5857875" y="5100638"/>
            <a:ext cx="31432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altLang="ru-RU" b="1"/>
              <a:t>Оськина С. С.</a:t>
            </a:r>
          </a:p>
          <a:p>
            <a:r>
              <a:rPr lang="ru-RU" altLang="ru-RU" b="1"/>
              <a:t>Учитель начальных классов</a:t>
            </a:r>
          </a:p>
          <a:p>
            <a:r>
              <a:rPr lang="ru-RU" altLang="ru-RU" b="1"/>
              <a:t>МОУ Тумская СОШ № 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14375" y="214313"/>
          <a:ext cx="8143876" cy="5942012"/>
        </p:xfrm>
        <a:graphic>
          <a:graphicData uri="http://schemas.openxmlformats.org/drawingml/2006/table">
            <a:tbl>
              <a:tblPr/>
              <a:tblGrid>
                <a:gridCol w="1785938"/>
                <a:gridCol w="3214688"/>
                <a:gridCol w="3143250"/>
              </a:tblGrid>
              <a:tr h="2453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0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Требования к уроку</a:t>
                      </a:r>
                      <a:endParaRPr lang="ru-RU" sz="1400" i="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0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Традиционный урок</a:t>
                      </a:r>
                      <a:endParaRPr lang="ru-RU" sz="1400" i="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0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Урок современного типа</a:t>
                      </a:r>
                      <a:endParaRPr lang="ru-RU" sz="1400" i="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7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Объявление темы урока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Учитель сообщает учащимся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Формулируют сами учащиеся 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7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Сообщение целей и задач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Учитель формулирует и сообщает учащимся, чему должны научиться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Формулируют сами учащиеся, определив границы знания и незнания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9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Планирование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Учитель сообщает учащимся, какую работу они должны выполнить, чтобы достичь цели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Планирование учащимися способов достижения намеченной цели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2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Практическая деятельность учащихся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Под руководством учителя учащиеся выполняют ряд практических задач (чаще применяется фронтальный метод организации деятельности)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Учащиеся осуществляют учебные действия по намеченному плану (применяется групповой, индивидуальный методы)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9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Осуществление контроля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Учитель осуществляет контроль за выполнением учащимися практической работы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Учащиеся осуществляют контроль (применяются формы самоконтроля, взаимоконтроля)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9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Осуществление коррекции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Учитель в ходе выполнения и по итогам выполненной работы учащимися осуществляет коррекцию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Учащиеся формулируют затруднения и осуществляют коррекцию самостоятельно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2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Оценивание учащихся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Учитель осуществляет оценивание учащихся за работу на уроке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Учащиеся дают оценку деятельности по её результатам (</a:t>
                      </a:r>
                      <a:r>
                        <a:rPr lang="ru-RU" sz="1400" dirty="0" err="1">
                          <a:latin typeface="Calibri"/>
                          <a:ea typeface="Calibri"/>
                          <a:cs typeface="Times New Roman"/>
                        </a:rPr>
                        <a:t>самооценивание</a:t>
                      </a: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, оценивание результатов деятельности товарищей)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Итог урока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Учитель выясняет у учащихся, что они запомнили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Проводится рефлексия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9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Домашнее задание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Учитель объявляет и комментирует (чаще – задание одно для всех)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Учащиеся могут выбирать задание из предложенных учителем с учётом индивидуальных возможностей</a:t>
                      </a: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432" name="Прямоугольник 3"/>
          <p:cNvSpPr>
            <a:spLocks noChangeArrowheads="1"/>
          </p:cNvSpPr>
          <p:nvPr/>
        </p:nvSpPr>
        <p:spPr bwMode="auto">
          <a:xfrm>
            <a:off x="0" y="714375"/>
            <a:ext cx="6429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200" b="1"/>
              <a:t>ФГОС</a:t>
            </a:r>
            <a:r>
              <a:rPr lang="ru-RU" altLang="ru-RU" sz="1600"/>
              <a:t> </a:t>
            </a:r>
          </a:p>
        </p:txBody>
      </p:sp>
      <p:pic>
        <p:nvPicPr>
          <p:cNvPr id="16433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4293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Характеристика изменений в деятельности педагога, работающего по ФГОС</a:t>
            </a:r>
            <a:endParaRPr lang="ru-RU" altLang="ru-RU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750" y="369888"/>
          <a:ext cx="8104188" cy="6345237"/>
        </p:xfrm>
        <a:graphic>
          <a:graphicData uri="http://schemas.openxmlformats.org/drawingml/2006/table">
            <a:tbl>
              <a:tblPr/>
              <a:tblGrid>
                <a:gridCol w="2060772"/>
                <a:gridCol w="3022600"/>
                <a:gridCol w="3021013"/>
              </a:tblGrid>
              <a:tr h="2413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Предмет изменений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Традиционная деятельность учителя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 учителя, работающего по ФГОС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2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Подготовка к уроку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Учитель пользуется жестко структурированным конспектом урока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Учитель пользуется сценарным планом урока, предоставляющим ему свободу в выборе форм, способов и приемов обучения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16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 подготовке к уроку учитель использует учебник и методические рекомендации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 подготовке к уроку учитель использует учебник и методические рекомендации, интернет-ресурсы, материалы коллег. Обменивается конспектами с коллегами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Основные этапы урока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Объяснение и закрепление учебного материала. Большое количество времени занимает речь учителя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Самостоятельная деятельность обучающихся (более половины времени урока)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86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Главная цель учителя на уроке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Успеть выполнить все, что запланировано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Организовать деятельность детей: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• по поиску и обработке информации;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• обобщению способов действия;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• постановке учебной задачи и т. д.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0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33F3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Формулирование заданий для обучающихся (определение деятельности детей)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33F3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Формулировки: решите, спишите, сравните, найдите, выпишите, выполните и т. д.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33F3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Формулировки: проанализируйте, докажите (объясните), сравните, выразите символом, создайте схему или модель, продолжите, обобщите (сделайте вывод), выберите решение или способ решения, исследуйте, оцените, измените, придумайте и т. д.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Форма урока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Преимущественно фронтальная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Преимущественно групповая и/или индивидуальная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23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73D54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Нестандартное ведение уроков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73D54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73D54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Учитель ведет урок в параллельном классе, урок ведут два педагога (совместно с учителями информатики, психологами и логопедами), урок проходит в присутствии родителей обучающихся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23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Взаимодействие с родителями обучающихся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Происходит в виде лекций, родители не включены в образовательный процесс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Информированность родителей обучающихся. Они имеют возможность участвовать в образовательном процессе. Общение учителя с родителями школьников может осуществляться при помощи Интернета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Образовательная среда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Создается учителем. Выставки работ обучающихся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Создается обучающимися (дети изготавливают учебный материал, проводят презентации).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34"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Результаты обучения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Предметные результаты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только предметные результаты, но и личностные, </a:t>
                      </a:r>
                      <a:r>
                        <a:rPr kumimoji="0" lang="ru-RU" sz="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метапредметные</a:t>
                      </a: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 портфолио обучающегося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Создание портфолио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Основная оценка – оценка учителя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Ориентир на самооценку обучающегося, формирование адекватной самооценки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Важны положительные оценки учеников по итогам контрольных работ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Учет динамики результатов обучения детей относительно самих себя. Оценка промежуточных результатов обучения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745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86475"/>
            <a:ext cx="64293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51" name="Прямоугольник 5"/>
          <p:cNvSpPr>
            <a:spLocks noChangeArrowheads="1"/>
          </p:cNvSpPr>
          <p:nvPr/>
        </p:nvSpPr>
        <p:spPr bwMode="auto">
          <a:xfrm>
            <a:off x="0" y="5786438"/>
            <a:ext cx="714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400" b="1"/>
              <a:t>ФГОС</a:t>
            </a:r>
            <a:endParaRPr lang="ru-RU" altLang="ru-RU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ChangeArrowheads="1"/>
          </p:cNvSpPr>
          <p:nvPr/>
        </p:nvSpPr>
        <p:spPr bwMode="auto">
          <a:xfrm>
            <a:off x="285750" y="428625"/>
            <a:ext cx="8643938" cy="5554663"/>
          </a:xfrm>
          <a:prstGeom prst="rect">
            <a:avLst/>
          </a:prstGeom>
          <a:solidFill>
            <a:srgbClr val="FFF0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altLang="ru-RU" sz="1300" b="1">
              <a:solidFill>
                <a:srgbClr val="000000"/>
              </a:solidFill>
              <a:cs typeface="Times New Roman" pitchFamily="18" charset="0"/>
            </a:endParaRPr>
          </a:p>
          <a:p>
            <a:pPr algn="ctr"/>
            <a:r>
              <a:rPr lang="ru-RU" altLang="ru-RU" sz="2000" b="1">
                <a:solidFill>
                  <a:srgbClr val="FF0000"/>
                </a:solidFill>
                <a:cs typeface="Times New Roman" pitchFamily="18" charset="0"/>
              </a:rPr>
              <a:t>Как же построить урок, чтобы реализовать требования ФГОС?</a:t>
            </a:r>
            <a:endParaRPr lang="ru-RU" altLang="ru-RU" sz="2000">
              <a:solidFill>
                <a:srgbClr val="FF0000"/>
              </a:solidFill>
              <a:cs typeface="Times New Roman" pitchFamily="18" charset="0"/>
            </a:endParaRPr>
          </a:p>
          <a:p>
            <a:pPr algn="just"/>
            <a:r>
              <a:rPr lang="ru-RU" altLang="ru-RU" sz="1400" b="1">
                <a:solidFill>
                  <a:srgbClr val="0070C0"/>
                </a:solidFill>
                <a:cs typeface="Times New Roman" pitchFamily="18" charset="0"/>
              </a:rPr>
              <a:t>Для построения урока в рамках ФГОС важно понять, какими должны быть критерии результативности урока.</a:t>
            </a:r>
            <a:endParaRPr lang="ru-RU" altLang="ru-RU" sz="1400">
              <a:solidFill>
                <a:srgbClr val="0070C0"/>
              </a:solidFill>
              <a:cs typeface="Times New Roman" pitchFamily="18" charset="0"/>
            </a:endParaRPr>
          </a:p>
          <a:p>
            <a:pPr algn="just"/>
            <a:r>
              <a:rPr lang="ru-RU" altLang="ru-RU" sz="1400" b="1">
                <a:solidFill>
                  <a:srgbClr val="000000"/>
                </a:solidFill>
                <a:cs typeface="Times New Roman" pitchFamily="18" charset="0"/>
              </a:rPr>
              <a:t>1. Цели урока задаются с тенденцией передачи функции от учителя к ученику.</a:t>
            </a:r>
            <a:endParaRPr lang="ru-RU" altLang="ru-RU" sz="1400">
              <a:cs typeface="Times New Roman" pitchFamily="18" charset="0"/>
            </a:endParaRPr>
          </a:p>
          <a:p>
            <a:pPr algn="just"/>
            <a:r>
              <a:rPr lang="ru-RU" altLang="ru-RU" sz="1400" b="1">
                <a:solidFill>
                  <a:srgbClr val="000000"/>
                </a:solidFill>
                <a:cs typeface="Times New Roman" pitchFamily="18" charset="0"/>
              </a:rPr>
              <a:t>2. Учитель систематически обучает детей осуществлять рефлексивное действие (оценивать свою готовность, обнаруживать незнание, находить причины затруднений и т.п.)</a:t>
            </a:r>
            <a:endParaRPr lang="ru-RU" altLang="ru-RU" sz="1400">
              <a:cs typeface="Times New Roman" pitchFamily="18" charset="0"/>
            </a:endParaRPr>
          </a:p>
          <a:p>
            <a:pPr algn="just"/>
            <a:r>
              <a:rPr lang="ru-RU" altLang="ru-RU" sz="1400" b="1">
                <a:solidFill>
                  <a:srgbClr val="000000"/>
                </a:solidFill>
                <a:cs typeface="Times New Roman" pitchFamily="18" charset="0"/>
              </a:rPr>
              <a:t>3. Используются разнообразные формы, методы и приемы обучения, повышающие степень активности учащихся в учебном процессе.</a:t>
            </a:r>
            <a:endParaRPr lang="ru-RU" altLang="ru-RU" sz="1400">
              <a:cs typeface="Times New Roman" pitchFamily="18" charset="0"/>
            </a:endParaRPr>
          </a:p>
          <a:p>
            <a:pPr algn="just"/>
            <a:r>
              <a:rPr lang="ru-RU" altLang="ru-RU" sz="1400" b="1">
                <a:solidFill>
                  <a:srgbClr val="000000"/>
                </a:solidFill>
                <a:cs typeface="Times New Roman" pitchFamily="18" charset="0"/>
              </a:rPr>
              <a:t>4. Учитель владеет технологией диалога, обучает учащихся ставить и адресовать вопросы.</a:t>
            </a:r>
            <a:endParaRPr lang="ru-RU" altLang="ru-RU" sz="1400">
              <a:cs typeface="Times New Roman" pitchFamily="18" charset="0"/>
            </a:endParaRPr>
          </a:p>
          <a:p>
            <a:pPr algn="just"/>
            <a:r>
              <a:rPr lang="ru-RU" altLang="ru-RU" sz="1400" b="1">
                <a:solidFill>
                  <a:srgbClr val="000000"/>
                </a:solidFill>
                <a:cs typeface="Times New Roman" pitchFamily="18" charset="0"/>
              </a:rPr>
              <a:t>5. Учитель эффективно (адекватно цели урока) сочетает репродуктивную и проблемную формы обучения, учит детей работать по правилу и творчески.</a:t>
            </a:r>
            <a:endParaRPr lang="ru-RU" altLang="ru-RU" sz="1400">
              <a:cs typeface="Times New Roman" pitchFamily="18" charset="0"/>
            </a:endParaRPr>
          </a:p>
          <a:p>
            <a:pPr algn="just"/>
            <a:r>
              <a:rPr lang="ru-RU" altLang="ru-RU" sz="1400" b="1">
                <a:solidFill>
                  <a:srgbClr val="000000"/>
                </a:solidFill>
                <a:cs typeface="Times New Roman" pitchFamily="18" charset="0"/>
              </a:rPr>
              <a:t>6. На уроке задаются задачи и четкие критерии самоконтроля и самооценки (происходит специальное формирование контрольно-оценочной деятельности у обучающихся).</a:t>
            </a:r>
            <a:endParaRPr lang="ru-RU" altLang="ru-RU" sz="1400">
              <a:cs typeface="Times New Roman" pitchFamily="18" charset="0"/>
            </a:endParaRPr>
          </a:p>
          <a:p>
            <a:pPr algn="just"/>
            <a:r>
              <a:rPr lang="ru-RU" altLang="ru-RU" sz="1400" b="1">
                <a:solidFill>
                  <a:srgbClr val="000000"/>
                </a:solidFill>
                <a:cs typeface="Times New Roman" pitchFamily="18" charset="0"/>
              </a:rPr>
              <a:t>7. Учитель добивается осмысления учебного материала всеми учащимися, используя для этого специальные приемы.</a:t>
            </a:r>
            <a:endParaRPr lang="ru-RU" altLang="ru-RU" sz="1400">
              <a:cs typeface="Times New Roman" pitchFamily="18" charset="0"/>
            </a:endParaRPr>
          </a:p>
          <a:p>
            <a:pPr algn="just"/>
            <a:r>
              <a:rPr lang="ru-RU" altLang="ru-RU" sz="1400" b="1">
                <a:solidFill>
                  <a:srgbClr val="000000"/>
                </a:solidFill>
                <a:cs typeface="Times New Roman" pitchFamily="18" charset="0"/>
              </a:rPr>
              <a:t>8. Учитель стремиться оценивать реальное продвижение каждого ученика, поощряет и поддерживает минимальные успехи.</a:t>
            </a:r>
            <a:endParaRPr lang="ru-RU" altLang="ru-RU" sz="1400">
              <a:cs typeface="Times New Roman" pitchFamily="18" charset="0"/>
            </a:endParaRPr>
          </a:p>
          <a:p>
            <a:pPr algn="just"/>
            <a:r>
              <a:rPr lang="ru-RU" altLang="ru-RU" sz="1400" b="1">
                <a:solidFill>
                  <a:srgbClr val="000000"/>
                </a:solidFill>
                <a:cs typeface="Times New Roman" pitchFamily="18" charset="0"/>
              </a:rPr>
              <a:t>9. Учитель специально планирует коммуникативные задачи урока.</a:t>
            </a:r>
            <a:endParaRPr lang="ru-RU" altLang="ru-RU" sz="1400">
              <a:cs typeface="Times New Roman" pitchFamily="18" charset="0"/>
            </a:endParaRPr>
          </a:p>
          <a:p>
            <a:pPr algn="just"/>
            <a:r>
              <a:rPr lang="ru-RU" altLang="ru-RU" sz="1400" b="1">
                <a:solidFill>
                  <a:srgbClr val="000000"/>
                </a:solidFill>
                <a:cs typeface="Times New Roman" pitchFamily="18" charset="0"/>
              </a:rPr>
              <a:t>10. Учитель принимает и поощряет, выражаемую учеником, собственную позицию, иное мнение, обучает корректным формам их выражения.</a:t>
            </a:r>
            <a:endParaRPr lang="ru-RU" altLang="ru-RU" sz="1400">
              <a:cs typeface="Times New Roman" pitchFamily="18" charset="0"/>
            </a:endParaRPr>
          </a:p>
          <a:p>
            <a:pPr algn="just"/>
            <a:r>
              <a:rPr lang="ru-RU" altLang="ru-RU" sz="1400" b="1">
                <a:solidFill>
                  <a:srgbClr val="000000"/>
                </a:solidFill>
                <a:cs typeface="Times New Roman" pitchFamily="18" charset="0"/>
              </a:rPr>
              <a:t>11. Стиль, тон отношений, задаваемый на уроке, создают атмосферу сотрудничества, сотворчества, психологического комфорта.</a:t>
            </a:r>
            <a:endParaRPr lang="ru-RU" altLang="ru-RU" sz="1400">
              <a:cs typeface="Times New Roman" pitchFamily="18" charset="0"/>
            </a:endParaRPr>
          </a:p>
          <a:p>
            <a:pPr algn="just"/>
            <a:r>
              <a:rPr lang="ru-RU" altLang="ru-RU" sz="1400" b="1">
                <a:solidFill>
                  <a:srgbClr val="000000"/>
                </a:solidFill>
                <a:cs typeface="Times New Roman" pitchFamily="18" charset="0"/>
              </a:rPr>
              <a:t>12. На уроке осуществляется глубокое личностное воздействие «учитель – ученик» (через отношения, совместную деятельность и т.д.)</a:t>
            </a:r>
            <a:endParaRPr lang="ru-RU" altLang="ru-RU" sz="1400"/>
          </a:p>
        </p:txBody>
      </p:sp>
      <p:pic>
        <p:nvPicPr>
          <p:cNvPr id="18435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857875"/>
            <a:ext cx="64293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Прямоугольник 3"/>
          <p:cNvSpPr>
            <a:spLocks noChangeArrowheads="1"/>
          </p:cNvSpPr>
          <p:nvPr/>
        </p:nvSpPr>
        <p:spPr bwMode="auto">
          <a:xfrm>
            <a:off x="0" y="6572250"/>
            <a:ext cx="714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400" b="1"/>
              <a:t>ФГОС</a:t>
            </a:r>
            <a:endParaRPr lang="ru-RU" altLang="ru-RU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071563" y="1824038"/>
            <a:ext cx="59293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r>
              <a:rPr lang="ru-RU" altLang="ru-RU">
                <a:latin typeface="Calibri" pitchFamily="34" charset="0"/>
                <a:cs typeface="Times New Roman" pitchFamily="18" charset="0"/>
              </a:rPr>
              <a:t> </a:t>
            </a:r>
            <a:endParaRPr lang="ru-RU" altLang="ru-RU" sz="2800"/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/>
          <a:srcRect r="8524"/>
          <a:stretch>
            <a:fillRect/>
          </a:stretch>
        </p:blipFill>
        <p:spPr bwMode="auto">
          <a:xfrm>
            <a:off x="6786563" y="4214813"/>
            <a:ext cx="2235200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4293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Прямоугольник 8"/>
          <p:cNvSpPr>
            <a:spLocks noChangeArrowheads="1"/>
          </p:cNvSpPr>
          <p:nvPr/>
        </p:nvSpPr>
        <p:spPr bwMode="auto">
          <a:xfrm>
            <a:off x="0" y="714375"/>
            <a:ext cx="6429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200" b="1"/>
              <a:t>ФГОС</a:t>
            </a:r>
            <a:r>
              <a:rPr lang="ru-RU" altLang="ru-RU" sz="1600"/>
              <a:t> </a:t>
            </a:r>
          </a:p>
        </p:txBody>
      </p:sp>
      <p:sp>
        <p:nvSpPr>
          <p:cNvPr id="19462" name="Rectang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 b="1" smtClean="0"/>
              <a:t>Какие требования предъявляются к современному уроку:</a:t>
            </a:r>
          </a:p>
        </p:txBody>
      </p:sp>
      <p:sp>
        <p:nvSpPr>
          <p:cNvPr id="19463" name="Rectangle 7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18488" cy="49974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sz="2600" smtClean="0"/>
              <a:t>минимум репродукции и максимум творчества и сотворчества;</a:t>
            </a:r>
          </a:p>
          <a:p>
            <a:pPr>
              <a:lnSpc>
                <a:spcPct val="90000"/>
              </a:lnSpc>
            </a:pPr>
            <a:r>
              <a:rPr lang="ru-RU" altLang="ru-RU" sz="2600" smtClean="0"/>
              <a:t>времясбережение и здоровьесбережение;</a:t>
            </a:r>
          </a:p>
          <a:p>
            <a:pPr>
              <a:lnSpc>
                <a:spcPct val="90000"/>
              </a:lnSpc>
            </a:pPr>
            <a:r>
              <a:rPr lang="ru-RU" altLang="ru-RU" sz="2600" smtClean="0"/>
              <a:t>в центре внимания урока - дети;</a:t>
            </a:r>
          </a:p>
          <a:p>
            <a:pPr>
              <a:lnSpc>
                <a:spcPct val="90000"/>
              </a:lnSpc>
            </a:pPr>
            <a:r>
              <a:rPr lang="ru-RU" altLang="ru-RU" sz="2600" smtClean="0"/>
              <a:t>учет уровня и возможностей учащихся, в котором учтены  такие аспекты, как профиль класса, стремление учащихся, настроение детей;</a:t>
            </a:r>
          </a:p>
          <a:p>
            <a:pPr>
              <a:lnSpc>
                <a:spcPct val="90000"/>
              </a:lnSpc>
            </a:pPr>
            <a:r>
              <a:rPr lang="ru-RU" altLang="ru-RU" sz="2600" smtClean="0"/>
              <a:t> умение демонстрировать методическое искусство учителя;</a:t>
            </a:r>
          </a:p>
          <a:p>
            <a:pPr>
              <a:lnSpc>
                <a:spcPct val="90000"/>
              </a:lnSpc>
            </a:pPr>
            <a:r>
              <a:rPr lang="ru-RU" altLang="ru-RU" sz="2600" smtClean="0"/>
              <a:t>планирование обратной связи;</a:t>
            </a:r>
          </a:p>
          <a:p>
            <a:pPr>
              <a:lnSpc>
                <a:spcPct val="90000"/>
              </a:lnSpc>
            </a:pPr>
            <a:r>
              <a:rPr lang="ru-RU" altLang="ru-RU" sz="2600" smtClean="0"/>
              <a:t> урок должен быть добрым.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3" descr="C:\Users\Сергей и Ирина\Downloads\Картинки\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090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1"/>
          <p:cNvSpPr>
            <a:spLocks noChangeArrowheads="1"/>
          </p:cNvSpPr>
          <p:nvPr/>
        </p:nvSpPr>
        <p:spPr bwMode="auto">
          <a:xfrm>
            <a:off x="357188" y="285750"/>
            <a:ext cx="8429625" cy="535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altLang="ru-RU" b="1">
                <a:solidFill>
                  <a:srgbClr val="333333"/>
                </a:solidFill>
                <a:latin typeface="Helvetica" charset="-52"/>
                <a:cs typeface="Times New Roman" pitchFamily="18" charset="0"/>
              </a:rPr>
              <a:t>В условиях введения в практику работы</a:t>
            </a:r>
            <a:r>
              <a:rPr lang="ru-RU" altLang="ru-RU" b="1">
                <a:solidFill>
                  <a:srgbClr val="333333"/>
                </a:solidFill>
                <a:latin typeface="Calibri" pitchFamily="34" charset="0"/>
                <a:cs typeface="Times New Roman" pitchFamily="18" charset="0"/>
              </a:rPr>
              <a:t> </a:t>
            </a:r>
            <a:r>
              <a:rPr lang="ru-RU" altLang="ru-RU" b="1">
                <a:solidFill>
                  <a:srgbClr val="333333"/>
                </a:solidFill>
                <a:latin typeface="Helvetica" charset="-52"/>
                <a:cs typeface="Times New Roman" pitchFamily="18" charset="0"/>
              </a:rPr>
              <a:t> школы ФГОС НОО и ООО учителю необходимо научиться планировать и проводить уроки, направленные на формирование не только предметных, но и метапредметных результатов. Системно-деятельностный подход, лежащий в основе стандарта, предполагает проведение уроков нового типа. Учителям ещё предстоит овладеть технологией проведения таких уроков. Сегодня же учитель, используя возможности традиционного урока, также может успешно формировать у учащихся и предметные, и метапредметные результаты. Для этого необходимо пересмотреть урок с позиции эффективности применения методов, приёмов обучения и способов организации учебной деятельности учащихся на уроке.</a:t>
            </a:r>
            <a:endParaRPr lang="ru-RU" altLang="ru-RU" b="1"/>
          </a:p>
          <a:p>
            <a:pPr algn="just"/>
            <a:r>
              <a:rPr lang="ru-RU" altLang="ru-RU" b="1">
                <a:solidFill>
                  <a:srgbClr val="333333"/>
                </a:solidFill>
                <a:latin typeface="Helvetica" charset="-52"/>
                <a:cs typeface="Times New Roman" pitchFamily="18" charset="0"/>
              </a:rPr>
              <a:t>Учитель призван быть творцом своих уроков. Новый стандарт, обозначив требования к образовательным результатам, предоставляет почву для новых идей и новых творческих находок. Но если учитель знает, что прежние методы работы помогают реализовать требования нового стандарта, не стоит отбрасывать их совсем. Необходимо найти им применение наряду с новыми педагогическими технологиями в новой образовательной среде.</a:t>
            </a:r>
            <a:endParaRPr lang="ru-RU" altLang="ru-RU" b="1"/>
          </a:p>
        </p:txBody>
      </p:sp>
      <p:pic>
        <p:nvPicPr>
          <p:cNvPr id="2048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01063" y="6086475"/>
            <a:ext cx="642937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Прямоугольник 4"/>
          <p:cNvSpPr>
            <a:spLocks noChangeArrowheads="1"/>
          </p:cNvSpPr>
          <p:nvPr/>
        </p:nvSpPr>
        <p:spPr bwMode="auto">
          <a:xfrm>
            <a:off x="8501063" y="5786438"/>
            <a:ext cx="6429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200" b="1"/>
              <a:t>ФГОС</a:t>
            </a:r>
            <a:endParaRPr lang="ru-RU" altLang="ru-RU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6" descr="C:\Users\Сергей и Ирина\Downloads\Картинки\0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463" y="0"/>
            <a:ext cx="91090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Rectangle 1"/>
          <p:cNvSpPr>
            <a:spLocks noChangeArrowheads="1"/>
          </p:cNvSpPr>
          <p:nvPr/>
        </p:nvSpPr>
        <p:spPr bwMode="auto">
          <a:xfrm>
            <a:off x="3929063" y="714375"/>
            <a:ext cx="5000625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algn="just" eaLnBrk="1" hangingPunct="1"/>
            <a:r>
              <a:rPr lang="ru-RU" altLang="ru-RU" sz="280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Учитель,</a:t>
            </a:r>
            <a:r>
              <a:rPr lang="ru-RU" altLang="ru-RU" sz="2000">
                <a:latin typeface="Calibri" pitchFamily="34" charset="0"/>
                <a:cs typeface="Times New Roman" pitchFamily="18" charset="0"/>
              </a:rPr>
              <a:t> его отношение к учебному процессу, его творчество и профессионализм, его желание раскрыть способности каждого ребенка – вот это всё и есть главный ресурс, без которого невозможно воплощение новых стандартов школьного образования. </a:t>
            </a:r>
            <a:endParaRPr lang="ru-RU" altLang="ru-RU" sz="2800"/>
          </a:p>
        </p:txBody>
      </p:sp>
      <p:sp>
        <p:nvSpPr>
          <p:cNvPr id="21508" name="Прямоугольник 2"/>
          <p:cNvSpPr>
            <a:spLocks noChangeArrowheads="1"/>
          </p:cNvSpPr>
          <p:nvPr/>
        </p:nvSpPr>
        <p:spPr bwMode="auto">
          <a:xfrm>
            <a:off x="0" y="714375"/>
            <a:ext cx="6429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200" b="1"/>
              <a:t>ФГОС</a:t>
            </a:r>
            <a:r>
              <a:rPr lang="ru-RU" altLang="ru-RU" sz="1600"/>
              <a:t> </a:t>
            </a:r>
          </a:p>
        </p:txBody>
      </p:sp>
      <p:pic>
        <p:nvPicPr>
          <p:cNvPr id="21509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4293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5" y="3571875"/>
            <a:ext cx="3495675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7" descr="C:\Users\Сергей и Ирина\Downloads\Картинки\0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463" y="0"/>
            <a:ext cx="91090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Rectangle 2"/>
          <p:cNvSpPr>
            <a:spLocks noChangeArrowheads="1"/>
          </p:cNvSpPr>
          <p:nvPr/>
        </p:nvSpPr>
        <p:spPr bwMode="auto">
          <a:xfrm>
            <a:off x="1071563" y="1824038"/>
            <a:ext cx="59293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r>
              <a:rPr lang="ru-RU" altLang="ru-RU">
                <a:latin typeface="Calibri" pitchFamily="34" charset="0"/>
                <a:cs typeface="Times New Roman" pitchFamily="18" charset="0"/>
              </a:rPr>
              <a:t> </a:t>
            </a:r>
            <a:endParaRPr lang="ru-RU" altLang="ru-RU" sz="2800"/>
          </a:p>
        </p:txBody>
      </p:sp>
      <p:pic>
        <p:nvPicPr>
          <p:cNvPr id="2253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4293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Прямоугольник 8"/>
          <p:cNvSpPr>
            <a:spLocks noChangeArrowheads="1"/>
          </p:cNvSpPr>
          <p:nvPr/>
        </p:nvSpPr>
        <p:spPr bwMode="auto">
          <a:xfrm>
            <a:off x="0" y="714375"/>
            <a:ext cx="6429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200" b="1"/>
              <a:t>ФГОС</a:t>
            </a:r>
            <a:r>
              <a:rPr lang="ru-RU" altLang="ru-RU" sz="1600"/>
              <a:t> </a:t>
            </a: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1143000" y="1071563"/>
            <a:ext cx="7786688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/>
            <a:r>
              <a:rPr lang="ru-RU" altLang="ru-RU" sz="3200" b="1"/>
              <a:t>Уильям Уорд (философ):</a:t>
            </a:r>
          </a:p>
          <a:p>
            <a:pPr algn="r"/>
            <a:r>
              <a:rPr lang="ru-RU" altLang="ru-RU" sz="3200" b="1"/>
              <a:t> «Посредственный учитель излагает.</a:t>
            </a:r>
          </a:p>
          <a:p>
            <a:pPr algn="r"/>
            <a:r>
              <a:rPr lang="ru-RU" altLang="ru-RU" sz="3200" b="1"/>
              <a:t> Хороший учитель объясняет. </a:t>
            </a:r>
          </a:p>
          <a:p>
            <a:pPr algn="r"/>
            <a:r>
              <a:rPr lang="ru-RU" altLang="ru-RU" sz="3200" b="1"/>
              <a:t>Выдающийся учитель показывает.</a:t>
            </a:r>
          </a:p>
          <a:p>
            <a:pPr algn="r"/>
            <a:r>
              <a:rPr lang="ru-RU" altLang="ru-RU" sz="3200" b="1"/>
              <a:t> Великий учитель вдохновляет».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071563" y="1824038"/>
            <a:ext cx="59293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r>
              <a:rPr lang="ru-RU" altLang="ru-RU">
                <a:latin typeface="Calibri" pitchFamily="34" charset="0"/>
                <a:cs typeface="Times New Roman" pitchFamily="18" charset="0"/>
              </a:rPr>
              <a:t> </a:t>
            </a:r>
            <a:endParaRPr lang="ru-RU" altLang="ru-RU" sz="2800"/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2"/>
          <a:srcRect r="8524"/>
          <a:stretch>
            <a:fillRect/>
          </a:stretch>
        </p:blipFill>
        <p:spPr bwMode="auto">
          <a:xfrm>
            <a:off x="6786563" y="4214813"/>
            <a:ext cx="2235200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4293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Прямоугольник 8"/>
          <p:cNvSpPr>
            <a:spLocks noChangeArrowheads="1"/>
          </p:cNvSpPr>
          <p:nvPr/>
        </p:nvSpPr>
        <p:spPr bwMode="auto">
          <a:xfrm>
            <a:off x="0" y="714375"/>
            <a:ext cx="6429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200" b="1"/>
              <a:t>ФГОС</a:t>
            </a:r>
            <a:r>
              <a:rPr lang="ru-RU" altLang="ru-RU" sz="1600"/>
              <a:t> </a:t>
            </a:r>
          </a:p>
        </p:txBody>
      </p:sp>
      <p:sp>
        <p:nvSpPr>
          <p:cNvPr id="8198" name="Rectang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altLang="ru-RU" sz="4400" b="1" smtClean="0"/>
              <a:t>Новая школа – «это новые учителя, открытые ко всему новому, понимающие детскую психологию и особенности развития школьников, хорошо знающие свой предмет…»</a:t>
            </a:r>
          </a:p>
        </p:txBody>
      </p:sp>
      <p:sp>
        <p:nvSpPr>
          <p:cNvPr id="8199" name="Rectang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36513"/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70775" cy="1143000"/>
          </a:xfrm>
        </p:spPr>
        <p:txBody>
          <a:bodyPr/>
          <a:lstStyle/>
          <a:p>
            <a:r>
              <a:rPr lang="ru-RU" b="1" smtClean="0">
                <a:solidFill>
                  <a:srgbClr val="0070C0"/>
                </a:solidFill>
              </a:rPr>
              <a:t>Современный учитель: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650" y="1196975"/>
            <a:ext cx="7704138" cy="40925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eaLnBrk="1" hangingPunct="1">
              <a:buFontTx/>
              <a:buChar char="-"/>
              <a:defRPr/>
            </a:pPr>
            <a:r>
              <a:rPr lang="ru-RU" sz="2000" dirty="0"/>
              <a:t>демонстрирует универсальные и предметные способы действий;</a:t>
            </a:r>
          </a:p>
          <a:p>
            <a:pPr eaLnBrk="1" hangingPunct="1">
              <a:defRPr/>
            </a:pPr>
            <a:endParaRPr lang="ru-RU" sz="2000" dirty="0"/>
          </a:p>
          <a:p>
            <a:pPr eaLnBrk="1" hangingPunct="1">
              <a:defRPr/>
            </a:pPr>
            <a:r>
              <a:rPr lang="ru-RU" sz="2000" dirty="0"/>
              <a:t>- инициирует пробные действия учащихся;</a:t>
            </a:r>
          </a:p>
          <a:p>
            <a:pPr eaLnBrk="1" hangingPunct="1">
              <a:defRPr/>
            </a:pPr>
            <a:r>
              <a:rPr lang="ru-RU" sz="2000" dirty="0"/>
              <a:t>	</a:t>
            </a:r>
          </a:p>
          <a:p>
            <a:pPr eaLnBrk="1" hangingPunct="1">
              <a:defRPr/>
            </a:pPr>
            <a:r>
              <a:rPr lang="ru-RU" sz="2000" dirty="0"/>
              <a:t>- консультирует, корректирует их действия;</a:t>
            </a:r>
          </a:p>
          <a:p>
            <a:pPr eaLnBrk="1" hangingPunct="1">
              <a:defRPr/>
            </a:pPr>
            <a:r>
              <a:rPr lang="ru-RU" sz="2000" dirty="0"/>
              <a:t>	</a:t>
            </a:r>
          </a:p>
          <a:p>
            <a:pPr eaLnBrk="1" hangingPunct="1">
              <a:defRPr/>
            </a:pPr>
            <a:r>
              <a:rPr lang="ru-RU" sz="2000" dirty="0"/>
              <a:t>- ищет способы включить в работу каждого ученика.</a:t>
            </a:r>
          </a:p>
          <a:p>
            <a:pPr eaLnBrk="1" hangingPunct="1">
              <a:defRPr/>
            </a:pPr>
            <a:r>
              <a:rPr lang="ru-RU" sz="2000" dirty="0"/>
              <a:t>	</a:t>
            </a:r>
          </a:p>
          <a:p>
            <a:pPr eaLnBrk="1" hangingPunct="1">
              <a:defRPr/>
            </a:pPr>
            <a:r>
              <a:rPr lang="ru-RU" sz="2000" dirty="0"/>
              <a:t>- создаёт условия для приобретения детьми жизненного опыта;</a:t>
            </a:r>
          </a:p>
          <a:p>
            <a:pPr eaLnBrk="1" hangingPunct="1">
              <a:defRPr/>
            </a:pPr>
            <a:r>
              <a:rPr lang="ru-RU" sz="2000" dirty="0"/>
              <a:t>	</a:t>
            </a:r>
          </a:p>
          <a:p>
            <a:pPr eaLnBrk="1" hangingPunct="1">
              <a:defRPr/>
            </a:pPr>
            <a:r>
              <a:rPr lang="ru-RU" sz="2000" dirty="0"/>
              <a:t>- является «соучастником» событий.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8" descr="C:\Users\Сергей и Ирина\Downloads\Картинки\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463" y="0"/>
            <a:ext cx="91090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1071563" y="1824038"/>
            <a:ext cx="59293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r>
              <a:rPr lang="ru-RU" altLang="ru-RU">
                <a:latin typeface="Calibri" pitchFamily="34" charset="0"/>
                <a:cs typeface="Times New Roman" pitchFamily="18" charset="0"/>
              </a:rPr>
              <a:t> </a:t>
            </a:r>
            <a:endParaRPr lang="ru-RU" altLang="ru-RU" sz="2800"/>
          </a:p>
        </p:txBody>
      </p:sp>
      <p:pic>
        <p:nvPicPr>
          <p:cNvPr id="1024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4293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Прямоугольник 8"/>
          <p:cNvSpPr>
            <a:spLocks noChangeArrowheads="1"/>
          </p:cNvSpPr>
          <p:nvPr/>
        </p:nvSpPr>
        <p:spPr bwMode="auto">
          <a:xfrm>
            <a:off x="0" y="714375"/>
            <a:ext cx="6429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200" b="1"/>
              <a:t>ФГОС</a:t>
            </a:r>
            <a:r>
              <a:rPr lang="ru-RU" altLang="ru-RU" sz="1600"/>
              <a:t> </a:t>
            </a:r>
          </a:p>
        </p:txBody>
      </p:sp>
      <p:sp>
        <p:nvSpPr>
          <p:cNvPr id="10246" name="Rectang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altLang="ru-RU" sz="5400" b="1" smtClean="0"/>
              <a:t>Важнейшая задача современной системы образования – </a:t>
            </a:r>
            <a:br>
              <a:rPr lang="ru-RU" altLang="ru-RU" sz="5400" b="1" smtClean="0"/>
            </a:br>
            <a:r>
              <a:rPr lang="ru-RU" altLang="ru-RU" sz="5400" b="1" smtClean="0"/>
              <a:t>«научить учиться»,</a:t>
            </a:r>
          </a:p>
        </p:txBody>
      </p:sp>
      <p:sp>
        <p:nvSpPr>
          <p:cNvPr id="10247" name="Rectangle 7"/>
          <p:cNvSpPr>
            <a:spLocks noGrp="1"/>
          </p:cNvSpPr>
          <p:nvPr>
            <p:ph type="subTitle" idx="1"/>
          </p:nvPr>
        </p:nvSpPr>
        <p:spPr>
          <a:xfrm>
            <a:off x="357188" y="5214938"/>
            <a:ext cx="6357937" cy="642937"/>
          </a:xfrm>
        </p:spPr>
        <p:txBody>
          <a:bodyPr/>
          <a:lstStyle/>
          <a:p>
            <a:pPr marL="36513"/>
            <a:r>
              <a:rPr lang="ru-RU" altLang="ru-RU" smtClean="0"/>
              <a:t>т.е. сформировать УУД.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7" descr="C:\Users\Сергей и Ирина\Downloads\Картинки\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463" y="0"/>
            <a:ext cx="91090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1"/>
          <p:cNvSpPr>
            <a:spLocks noChangeArrowheads="1"/>
          </p:cNvSpPr>
          <p:nvPr/>
        </p:nvSpPr>
        <p:spPr bwMode="auto">
          <a:xfrm>
            <a:off x="642938" y="3109913"/>
            <a:ext cx="83581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r>
              <a:rPr lang="ru-RU" altLang="ru-RU" b="1" i="1">
                <a:solidFill>
                  <a:srgbClr val="FF0000"/>
                </a:solidFill>
                <a:cs typeface="Times New Roman" pitchFamily="18" charset="0"/>
              </a:rPr>
              <a:t>      </a:t>
            </a:r>
            <a:endParaRPr lang="ru-RU" altLang="ru-RU" sz="2000" b="1"/>
          </a:p>
        </p:txBody>
      </p:sp>
      <p:pic>
        <p:nvPicPr>
          <p:cNvPr id="1126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4293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Прямоугольник 4"/>
          <p:cNvSpPr>
            <a:spLocks noChangeArrowheads="1"/>
          </p:cNvSpPr>
          <p:nvPr/>
        </p:nvSpPr>
        <p:spPr bwMode="auto">
          <a:xfrm>
            <a:off x="0" y="714375"/>
            <a:ext cx="6429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200" b="1"/>
              <a:t>ФГОС</a:t>
            </a:r>
            <a:r>
              <a:rPr lang="ru-RU" altLang="ru-RU" sz="1600"/>
              <a:t> </a:t>
            </a:r>
          </a:p>
        </p:txBody>
      </p:sp>
      <p:sp>
        <p:nvSpPr>
          <p:cNvPr id="11270" name="Rectang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7875"/>
          </a:xfrm>
        </p:spPr>
        <p:txBody>
          <a:bodyPr/>
          <a:lstStyle/>
          <a:p>
            <a:pPr algn="ctr"/>
            <a:r>
              <a:rPr lang="ru-RU" altLang="ru-RU" sz="3600" b="1" smtClean="0"/>
              <a:t>Универсальное учебное действие </a:t>
            </a:r>
            <a:br>
              <a:rPr lang="ru-RU" altLang="ru-RU" sz="3600" b="1" smtClean="0"/>
            </a:br>
            <a:r>
              <a:rPr lang="ru-RU" altLang="ru-RU" sz="3600" b="1" smtClean="0"/>
              <a:t>(УУД)</a:t>
            </a:r>
          </a:p>
        </p:txBody>
      </p:sp>
      <p:sp>
        <p:nvSpPr>
          <p:cNvPr id="11271" name="Rectangle 6"/>
          <p:cNvSpPr>
            <a:spLocks noGrp="1"/>
          </p:cNvSpPr>
          <p:nvPr>
            <p:ph type="body" idx="1"/>
          </p:nvPr>
        </p:nvSpPr>
        <p:spPr>
          <a:xfrm>
            <a:off x="457200" y="1212850"/>
            <a:ext cx="7467600" cy="4525963"/>
          </a:xfrm>
        </p:spPr>
        <p:txBody>
          <a:bodyPr/>
          <a:lstStyle/>
          <a:p>
            <a:pPr algn="just">
              <a:tabLst>
                <a:tab pos="1482725" algn="l"/>
              </a:tabLst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1) сформировать первичный опыт выполнения этого действия при изучении различных учебных предметов и мотивацию;</a:t>
            </a:r>
          </a:p>
          <a:p>
            <a:pPr algn="just">
              <a:tabLst>
                <a:tab pos="1482725" algn="l"/>
              </a:tabLst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2) основываясь на имеющемся опыте, сформировать понимание способа (алгоритма) выполнения соответствующего УУД (или структуры учебной деятельности в целом);</a:t>
            </a:r>
          </a:p>
          <a:p>
            <a:pPr algn="just">
              <a:tabLst>
                <a:tab pos="1482725" algn="l"/>
              </a:tabLst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3) сформировать умение выполнять изученное УУД посредством включения его в практику учения на предметном содержании разных учебных дисциплин, организовать самоконтроль его выполнения и при необходимости − коррекцию;</a:t>
            </a:r>
          </a:p>
          <a:p>
            <a:pPr algn="just">
              <a:lnSpc>
                <a:spcPct val="150000"/>
              </a:lnSpc>
              <a:tabLst>
                <a:tab pos="1482725" algn="l"/>
              </a:tabLst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4) организовать контроль уровня сформированности данного УУД.</a:t>
            </a:r>
          </a:p>
          <a:p>
            <a:pPr>
              <a:buFont typeface="Wingdings 2" pitchFamily="18" charset="2"/>
              <a:buNone/>
              <a:tabLst>
                <a:tab pos="1482725" algn="l"/>
              </a:tabLst>
            </a:pPr>
            <a:endParaRPr lang="ru-RU" altLang="ru-RU" sz="40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 r="8524"/>
          <a:stretch>
            <a:fillRect/>
          </a:stretch>
        </p:blipFill>
        <p:spPr bwMode="auto">
          <a:xfrm>
            <a:off x="7000875" y="4581525"/>
            <a:ext cx="214312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Rectangle 1"/>
          <p:cNvSpPr>
            <a:spLocks noChangeArrowheads="1"/>
          </p:cNvSpPr>
          <p:nvPr/>
        </p:nvSpPr>
        <p:spPr bwMode="auto">
          <a:xfrm>
            <a:off x="1500188" y="214313"/>
            <a:ext cx="57864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r>
              <a:rPr lang="ru-RU" altLang="ru-RU" sz="3600" b="1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Деятельность</a:t>
            </a:r>
            <a:endParaRPr lang="ru-RU" altLang="ru-RU" sz="32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2292" name="Rectangle 2"/>
          <p:cNvSpPr>
            <a:spLocks noChangeArrowheads="1"/>
          </p:cNvSpPr>
          <p:nvPr/>
        </p:nvSpPr>
        <p:spPr bwMode="auto">
          <a:xfrm>
            <a:off x="1071563" y="1824038"/>
            <a:ext cx="59293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r>
              <a:rPr lang="ru-RU" altLang="ru-RU">
                <a:latin typeface="Calibri" pitchFamily="34" charset="0"/>
                <a:cs typeface="Times New Roman" pitchFamily="18" charset="0"/>
              </a:rPr>
              <a:t> </a:t>
            </a:r>
            <a:endParaRPr lang="ru-RU" altLang="ru-RU" sz="2800"/>
          </a:p>
        </p:txBody>
      </p:sp>
      <p:sp>
        <p:nvSpPr>
          <p:cNvPr id="12293" name="Rectangle 3"/>
          <p:cNvSpPr>
            <a:spLocks noChangeArrowheads="1"/>
          </p:cNvSpPr>
          <p:nvPr/>
        </p:nvSpPr>
        <p:spPr bwMode="auto">
          <a:xfrm>
            <a:off x="500063" y="2609850"/>
            <a:ext cx="8001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endParaRPr lang="ru-RU" altLang="ru-RU" sz="2000">
              <a:latin typeface="Calibri" pitchFamily="34" charset="0"/>
              <a:cs typeface="Times New Roman" pitchFamily="18" charset="0"/>
            </a:endParaRPr>
          </a:p>
          <a:p>
            <a:pPr eaLnBrk="1" hangingPunct="1"/>
            <a:endParaRPr lang="ru-RU" altLang="ru-RU" sz="2000">
              <a:latin typeface="Calibri" pitchFamily="34" charset="0"/>
              <a:cs typeface="Times New Roman" pitchFamily="18" charset="0"/>
            </a:endParaRPr>
          </a:p>
          <a:p>
            <a:pPr eaLnBrk="1" hangingPunct="1"/>
            <a:endParaRPr lang="ru-RU" altLang="ru-RU" sz="2000">
              <a:latin typeface="Calibri" pitchFamily="34" charset="0"/>
              <a:cs typeface="Times New Roman" pitchFamily="18" charset="0"/>
            </a:endParaRPr>
          </a:p>
          <a:p>
            <a:pPr eaLnBrk="1" hangingPunct="1"/>
            <a:endParaRPr lang="ru-RU" altLang="ru-RU" sz="2000"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4293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5" name="Прямоугольник 8"/>
          <p:cNvSpPr>
            <a:spLocks noChangeArrowheads="1"/>
          </p:cNvSpPr>
          <p:nvPr/>
        </p:nvSpPr>
        <p:spPr bwMode="auto">
          <a:xfrm>
            <a:off x="0" y="714375"/>
            <a:ext cx="6429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200" b="1"/>
              <a:t>ФГОС</a:t>
            </a:r>
            <a:r>
              <a:rPr lang="ru-RU" altLang="ru-RU" sz="1600"/>
              <a:t> </a:t>
            </a:r>
          </a:p>
        </p:txBody>
      </p:sp>
      <p:sp>
        <p:nvSpPr>
          <p:cNvPr id="12296" name="TextBox 1"/>
          <p:cNvSpPr txBox="1">
            <a:spLocks noChangeArrowheads="1"/>
          </p:cNvSpPr>
          <p:nvPr/>
        </p:nvSpPr>
        <p:spPr bwMode="auto">
          <a:xfrm>
            <a:off x="323850" y="1341438"/>
            <a:ext cx="74168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buFontTx/>
              <a:buAutoNum type="arabicPeriod"/>
            </a:pPr>
            <a:r>
              <a:rPr lang="ru-RU" sz="2000"/>
              <a:t>Деятельность- целеустремленная система, нацеленная на результат.</a:t>
            </a:r>
          </a:p>
          <a:p>
            <a:pPr marL="342900" indent="-342900" eaLnBrk="1" hangingPunct="1">
              <a:buFontTx/>
              <a:buAutoNum type="arabicPeriod"/>
            </a:pPr>
            <a:r>
              <a:rPr lang="ru-RU" sz="2000"/>
              <a:t> Результат может быть достигнут, если есть обратная связь.</a:t>
            </a:r>
          </a:p>
          <a:p>
            <a:pPr marL="342900" indent="-342900" eaLnBrk="1" hangingPunct="1">
              <a:buFontTx/>
              <a:buAutoNum type="arabicPeriod"/>
            </a:pPr>
            <a:r>
              <a:rPr lang="ru-RU" sz="2000"/>
              <a:t> В деятельности учитываются психолого-возрастные и индивидуальные особенности личности ребенка.</a:t>
            </a:r>
          </a:p>
        </p:txBody>
      </p:sp>
      <p:sp>
        <p:nvSpPr>
          <p:cNvPr id="3" name="Стрелка вниз 2"/>
          <p:cNvSpPr/>
          <p:nvPr/>
        </p:nvSpPr>
        <p:spPr>
          <a:xfrm>
            <a:off x="3708400" y="3341688"/>
            <a:ext cx="1079500" cy="576262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12298" name="Прямоугольник 3"/>
          <p:cNvSpPr>
            <a:spLocks noChangeArrowheads="1"/>
          </p:cNvSpPr>
          <p:nvPr/>
        </p:nvSpPr>
        <p:spPr bwMode="auto">
          <a:xfrm>
            <a:off x="500063" y="3952875"/>
            <a:ext cx="7858125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/>
            <a:r>
              <a:rPr lang="ru-RU" sz="32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Задача школы на современном этапе - не дать объем знаний, а научить учиться.</a:t>
            </a:r>
            <a:endParaRPr lang="ru-RU" sz="320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70775" cy="1143000"/>
          </a:xfrm>
        </p:spPr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Современный урок.</a:t>
            </a:r>
          </a:p>
        </p:txBody>
      </p:sp>
      <p:pic>
        <p:nvPicPr>
          <p:cNvPr id="13315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6750" y="4584700"/>
            <a:ext cx="2146300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Прямоугольник 3"/>
          <p:cNvSpPr>
            <a:spLocks noChangeArrowheads="1"/>
          </p:cNvSpPr>
          <p:nvPr/>
        </p:nvSpPr>
        <p:spPr bwMode="auto">
          <a:xfrm>
            <a:off x="107950" y="1628775"/>
            <a:ext cx="89281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/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Деятельностный подход - это организация учебного процесса, в котором главное место отводится активной и разносторонней, в максимальной степени самостоятельной познавательной деятельности школьника.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7" name="Прямоугольник 4"/>
          <p:cNvSpPr>
            <a:spLocks noChangeArrowheads="1"/>
          </p:cNvSpPr>
          <p:nvPr/>
        </p:nvSpPr>
        <p:spPr bwMode="auto">
          <a:xfrm>
            <a:off x="3419475" y="2987675"/>
            <a:ext cx="531018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2400">
                <a:latin typeface="Times New Roman" pitchFamily="18" charset="0"/>
                <a:cs typeface="Times New Roman" pitchFamily="18" charset="0"/>
              </a:rPr>
              <a:t>Учитель – организатор учебной, коллективно-распределенной деятельности учеников, равноправный участник диалога</a:t>
            </a: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4613" y="0"/>
            <a:ext cx="92186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/>
          <a:lstStyle/>
          <a:p>
            <a:r>
              <a:rPr lang="ru-RU" sz="2400" smtClean="0">
                <a:solidFill>
                  <a:srgbClr val="002060"/>
                </a:solidFill>
              </a:rPr>
              <a:t>Главная методическая цель урока-создание условий для проявления познавательной активности учеников.</a:t>
            </a:r>
          </a:p>
        </p:txBody>
      </p:sp>
      <p:sp>
        <p:nvSpPr>
          <p:cNvPr id="3" name="Выноска со стрелкой вниз 2"/>
          <p:cNvSpPr/>
          <p:nvPr/>
        </p:nvSpPr>
        <p:spPr>
          <a:xfrm>
            <a:off x="446088" y="476250"/>
            <a:ext cx="7788275" cy="1296988"/>
          </a:xfrm>
          <a:prstGeom prst="downArrowCallout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5364" name="TextBox 3"/>
          <p:cNvSpPr txBox="1">
            <a:spLocks noChangeArrowheads="1"/>
          </p:cNvSpPr>
          <p:nvPr/>
        </p:nvSpPr>
        <p:spPr bwMode="auto">
          <a:xfrm>
            <a:off x="619125" y="1970088"/>
            <a:ext cx="836295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buFontTx/>
              <a:buAutoNum type="arabicPeriod"/>
            </a:pPr>
            <a:r>
              <a:rPr lang="ru-RU" sz="2400"/>
              <a:t>Ход познания – «от учеников».</a:t>
            </a:r>
          </a:p>
          <a:p>
            <a:pPr marL="342900" indent="-342900" eaLnBrk="1" hangingPunct="1">
              <a:buFontTx/>
              <a:buAutoNum type="arabicPeriod"/>
            </a:pPr>
            <a:endParaRPr lang="ru-RU" sz="2400"/>
          </a:p>
          <a:p>
            <a:pPr marL="342900" indent="-342900" eaLnBrk="1" hangingPunct="1">
              <a:buFontTx/>
              <a:buAutoNum type="arabicPeriod"/>
            </a:pPr>
            <a:r>
              <a:rPr lang="ru-RU" sz="2400"/>
              <a:t> Преобразующий характер деятельности учащихся.</a:t>
            </a:r>
          </a:p>
          <a:p>
            <a:pPr marL="342900" indent="-342900" eaLnBrk="1" hangingPunct="1">
              <a:buFontTx/>
              <a:buAutoNum type="arabicPeriod"/>
            </a:pPr>
            <a:endParaRPr lang="ru-RU" sz="2400"/>
          </a:p>
          <a:p>
            <a:pPr marL="342900" indent="-342900" eaLnBrk="1" hangingPunct="1">
              <a:buFontTx/>
              <a:buAutoNum type="arabicPeriod"/>
            </a:pPr>
            <a:r>
              <a:rPr lang="ru-RU" sz="2400"/>
              <a:t> Интенсивная самостоятельная деятельность обучающихся.</a:t>
            </a:r>
          </a:p>
          <a:p>
            <a:pPr marL="342900" indent="-342900" eaLnBrk="1" hangingPunct="1">
              <a:buFontTx/>
              <a:buAutoNum type="arabicPeriod"/>
            </a:pPr>
            <a:endParaRPr lang="ru-RU" sz="2400"/>
          </a:p>
          <a:p>
            <a:pPr marL="342900" indent="-342900" eaLnBrk="1" hangingPunct="1">
              <a:buFontTx/>
              <a:buAutoNum type="arabicPeriod"/>
            </a:pPr>
            <a:r>
              <a:rPr lang="ru-RU" sz="2400"/>
              <a:t> Коллективный поиск, направляемый учителем.</a:t>
            </a:r>
          </a:p>
          <a:p>
            <a:pPr marL="342900" indent="-342900" eaLnBrk="1" hangingPunct="1">
              <a:buFontTx/>
              <a:buAutoNum type="arabicPeriod"/>
            </a:pPr>
            <a:endParaRPr lang="ru-RU" sz="2400"/>
          </a:p>
          <a:p>
            <a:pPr marL="342900" indent="-342900" eaLnBrk="1" hangingPunct="1">
              <a:buFontTx/>
              <a:buAutoNum type="arabicPeriod"/>
            </a:pPr>
            <a:r>
              <a:rPr lang="ru-RU" sz="2400"/>
              <a:t> Создание педагогических ситуаций общения на уроке.</a:t>
            </a:r>
          </a:p>
          <a:p>
            <a:pPr marL="342900" indent="-342900" eaLnBrk="1" hangingPunct="1">
              <a:buFontTx/>
              <a:buAutoNum type="arabicPeriod"/>
            </a:pPr>
            <a:endParaRPr lang="ru-RU" sz="2400"/>
          </a:p>
          <a:p>
            <a:pPr marL="342900" indent="-342900" eaLnBrk="1" hangingPunct="1">
              <a:buFontTx/>
              <a:buAutoNum type="arabicPeriod"/>
            </a:pPr>
            <a:r>
              <a:rPr lang="ru-RU" sz="2400"/>
              <a:t> Гибкая структура.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57200" y="2060575"/>
            <a:ext cx="5122863" cy="431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46088" y="2708275"/>
            <a:ext cx="7942262" cy="5365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46088" y="3500438"/>
            <a:ext cx="7942262" cy="8651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57200" y="4508500"/>
            <a:ext cx="7931150" cy="5762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300663"/>
            <a:ext cx="8524875" cy="5762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57200" y="6092825"/>
            <a:ext cx="3322638" cy="40163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500</TotalTime>
  <Words>981</Words>
  <Application>Microsoft Office PowerPoint</Application>
  <PresentationFormat>Экран (4:3)</PresentationFormat>
  <Paragraphs>168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Franklin Gothic Book</vt:lpstr>
      <vt:lpstr>Wingdings 2</vt:lpstr>
      <vt:lpstr>Calibri</vt:lpstr>
      <vt:lpstr>Times New Roman</vt:lpstr>
      <vt:lpstr>Helvetica</vt:lpstr>
      <vt:lpstr>Техническая</vt:lpstr>
      <vt:lpstr>Слайд 1</vt:lpstr>
      <vt:lpstr>Новая школа – «это новые учителя, открытые ко всему новому, понимающие детскую психологию и особенности развития школьников, хорошо знающие свой предмет…»</vt:lpstr>
      <vt:lpstr>Современный учитель:</vt:lpstr>
      <vt:lpstr>Важнейшая задача современной системы образования –  «научить учиться»,</vt:lpstr>
      <vt:lpstr>Универсальное учебное действие  (УУД)</vt:lpstr>
      <vt:lpstr>Слайд 6</vt:lpstr>
      <vt:lpstr>Современный урок.</vt:lpstr>
      <vt:lpstr>Слайд 8</vt:lpstr>
      <vt:lpstr>Главная методическая цель урока-создание условий для проявления познавательной активности учеников.</vt:lpstr>
      <vt:lpstr>Слайд 10</vt:lpstr>
      <vt:lpstr>Слайд 11</vt:lpstr>
      <vt:lpstr>Слайд 12</vt:lpstr>
      <vt:lpstr>Какие требования предъявляются к современному уроку: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Чижик Ирина Николаевна</dc:creator>
  <cp:lastModifiedBy>Acer</cp:lastModifiedBy>
  <cp:revision>37</cp:revision>
  <dcterms:modified xsi:type="dcterms:W3CDTF">2019-03-01T13:52:37Z</dcterms:modified>
</cp:coreProperties>
</file>