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1" r:id="rId5"/>
    <p:sldId id="264" r:id="rId6"/>
    <p:sldId id="262" r:id="rId7"/>
    <p:sldId id="260" r:id="rId8"/>
    <p:sldId id="263" r:id="rId9"/>
    <p:sldId id="258" r:id="rId10"/>
    <p:sldId id="265" r:id="rId11"/>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117" d="100"/>
          <a:sy n="117" d="100"/>
        </p:scale>
        <p:origin x="-146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3096" name="Picture 24" descr="PPP_SDESI_TLE_Shawshank"/>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3075" name="Rectangle 3"/>
          <p:cNvSpPr>
            <a:spLocks noGrp="1" noChangeArrowheads="1"/>
          </p:cNvSpPr>
          <p:nvPr>
            <p:ph type="ctrTitle"/>
          </p:nvPr>
        </p:nvSpPr>
        <p:spPr>
          <a:xfrm>
            <a:off x="457200" y="2098675"/>
            <a:ext cx="7086600" cy="1101725"/>
          </a:xfrm>
        </p:spPr>
        <p:txBody>
          <a:bodyPr/>
          <a:lstStyle>
            <a:lvl1pPr>
              <a:defRPr sz="4100"/>
            </a:lvl1pPr>
          </a:lstStyle>
          <a:p>
            <a:r>
              <a:rPr lang="ru-RU" smtClean="0"/>
              <a:t>Образец заголовка</a:t>
            </a:r>
            <a:endParaRPr lang="en-US"/>
          </a:p>
        </p:txBody>
      </p:sp>
      <p:sp>
        <p:nvSpPr>
          <p:cNvPr id="3076" name="Rectangle 4"/>
          <p:cNvSpPr>
            <a:spLocks noGrp="1" noChangeArrowheads="1"/>
          </p:cNvSpPr>
          <p:nvPr>
            <p:ph type="subTitle" idx="1"/>
          </p:nvPr>
        </p:nvSpPr>
        <p:spPr>
          <a:xfrm>
            <a:off x="1143000" y="3048000"/>
            <a:ext cx="7086600" cy="687388"/>
          </a:xfrm>
        </p:spPr>
        <p:txBody>
          <a:bodyPr/>
          <a:lstStyle>
            <a:lvl1pPr marL="0" indent="0" algn="r">
              <a:buFontTx/>
              <a:buNone/>
              <a:defRPr sz="2900">
                <a:solidFill>
                  <a:srgbClr val="FFFFFF"/>
                </a:solidFill>
              </a:defRPr>
            </a:lvl1pPr>
          </a:lstStyle>
          <a:p>
            <a:r>
              <a:rPr lang="ru-RU" smtClean="0"/>
              <a:t>Образец подзаголовка</a:t>
            </a:r>
            <a:endParaRPr lang="en-US"/>
          </a:p>
        </p:txBody>
      </p:sp>
      <p:sp>
        <p:nvSpPr>
          <p:cNvPr id="3083" name="Rectangle 11"/>
          <p:cNvSpPr>
            <a:spLocks noGrp="1" noChangeArrowheads="1"/>
          </p:cNvSpPr>
          <p:nvPr>
            <p:ph type="dt" sz="half" idx="2"/>
          </p:nvPr>
        </p:nvSpPr>
        <p:spPr/>
        <p:txBody>
          <a:bodyPr/>
          <a:lstStyle>
            <a:lvl1pPr>
              <a:defRPr>
                <a:solidFill>
                  <a:srgbClr val="FFFFFF"/>
                </a:solidFill>
              </a:defRPr>
            </a:lvl1pPr>
          </a:lstStyle>
          <a:p>
            <a:endParaRPr lang="en-US"/>
          </a:p>
        </p:txBody>
      </p:sp>
      <p:sp>
        <p:nvSpPr>
          <p:cNvPr id="3084" name="Rectangle 12"/>
          <p:cNvSpPr>
            <a:spLocks noGrp="1" noChangeArrowheads="1"/>
          </p:cNvSpPr>
          <p:nvPr>
            <p:ph type="ftr" sz="quarter" idx="3"/>
          </p:nvPr>
        </p:nvSpPr>
        <p:spPr>
          <a:xfrm>
            <a:off x="1166813" y="6610350"/>
            <a:ext cx="7413625" cy="247650"/>
          </a:xfrm>
        </p:spPr>
        <p:txBody>
          <a:bodyPr/>
          <a:lstStyle>
            <a:lvl1pPr>
              <a:defRPr>
                <a:solidFill>
                  <a:srgbClr val="FFFFFF"/>
                </a:solidFill>
              </a:defRPr>
            </a:lvl1pPr>
          </a:lstStyle>
          <a:p>
            <a:endParaRPr lang="en-US"/>
          </a:p>
        </p:txBody>
      </p:sp>
      <p:sp>
        <p:nvSpPr>
          <p:cNvPr id="3085" name="Rectangle 13"/>
          <p:cNvSpPr>
            <a:spLocks noGrp="1" noChangeArrowheads="1"/>
          </p:cNvSpPr>
          <p:nvPr>
            <p:ph type="sldNum" sz="quarter" idx="4"/>
          </p:nvPr>
        </p:nvSpPr>
        <p:spPr/>
        <p:txBody>
          <a:bodyPr/>
          <a:lstStyle>
            <a:lvl1pPr>
              <a:defRPr>
                <a:solidFill>
                  <a:srgbClr val="FFFFFF"/>
                </a:solidFill>
              </a:defRPr>
            </a:lvl1pPr>
          </a:lstStyle>
          <a:p>
            <a:fld id="{A28B8F6C-B5E4-4A27-9A64-8A6C4B7052FA}"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endParaRPr lang="en-US"/>
          </a:p>
        </p:txBody>
      </p:sp>
      <p:sp>
        <p:nvSpPr>
          <p:cNvPr id="6" name="Номер слайда 5"/>
          <p:cNvSpPr>
            <a:spLocks noGrp="1"/>
          </p:cNvSpPr>
          <p:nvPr>
            <p:ph type="sldNum" sz="quarter" idx="12"/>
          </p:nvPr>
        </p:nvSpPr>
        <p:spPr/>
        <p:txBody>
          <a:bodyPr/>
          <a:lstStyle>
            <a:lvl1pPr>
              <a:defRPr/>
            </a:lvl1pPr>
          </a:lstStyle>
          <a:p>
            <a:fld id="{C35C6B92-1F1F-4F4B-B2FF-88AFA8BEE7C8}"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24650" y="0"/>
            <a:ext cx="2114550" cy="65532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381000" y="0"/>
            <a:ext cx="6191250" cy="65532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endParaRPr lang="en-US"/>
          </a:p>
        </p:txBody>
      </p:sp>
      <p:sp>
        <p:nvSpPr>
          <p:cNvPr id="6" name="Номер слайда 5"/>
          <p:cNvSpPr>
            <a:spLocks noGrp="1"/>
          </p:cNvSpPr>
          <p:nvPr>
            <p:ph type="sldNum" sz="quarter" idx="12"/>
          </p:nvPr>
        </p:nvSpPr>
        <p:spPr/>
        <p:txBody>
          <a:bodyPr/>
          <a:lstStyle>
            <a:lvl1pPr>
              <a:defRPr/>
            </a:lvl1pPr>
          </a:lstStyle>
          <a:p>
            <a:fld id="{DA4F3843-E6F2-4D83-B5E0-28D88721BAF2}"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endParaRPr lang="en-US"/>
          </a:p>
        </p:txBody>
      </p:sp>
      <p:sp>
        <p:nvSpPr>
          <p:cNvPr id="6" name="Номер слайда 5"/>
          <p:cNvSpPr>
            <a:spLocks noGrp="1"/>
          </p:cNvSpPr>
          <p:nvPr>
            <p:ph type="sldNum" sz="quarter" idx="12"/>
          </p:nvPr>
        </p:nvSpPr>
        <p:spPr/>
        <p:txBody>
          <a:bodyPr/>
          <a:lstStyle>
            <a:lvl1pPr>
              <a:defRPr/>
            </a:lvl1pPr>
          </a:lstStyle>
          <a:p>
            <a:fld id="{44277683-FD7D-4412-8370-7C50D01024C9}"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endParaRPr lang="en-US"/>
          </a:p>
        </p:txBody>
      </p:sp>
      <p:sp>
        <p:nvSpPr>
          <p:cNvPr id="6" name="Номер слайда 5"/>
          <p:cNvSpPr>
            <a:spLocks noGrp="1"/>
          </p:cNvSpPr>
          <p:nvPr>
            <p:ph type="sldNum" sz="quarter" idx="12"/>
          </p:nvPr>
        </p:nvSpPr>
        <p:spPr/>
        <p:txBody>
          <a:bodyPr/>
          <a:lstStyle>
            <a:lvl1pPr>
              <a:defRPr/>
            </a:lvl1pPr>
          </a:lstStyle>
          <a:p>
            <a:fld id="{C0154775-FF0D-4E77-8990-4BEB27C265CC}"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685800" y="1524000"/>
            <a:ext cx="40005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838700" y="1524000"/>
            <a:ext cx="40005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en-US"/>
          </a:p>
        </p:txBody>
      </p:sp>
      <p:sp>
        <p:nvSpPr>
          <p:cNvPr id="6" name="Нижний колонтитул 5"/>
          <p:cNvSpPr>
            <a:spLocks noGrp="1"/>
          </p:cNvSpPr>
          <p:nvPr>
            <p:ph type="ftr" sz="quarter" idx="11"/>
          </p:nvPr>
        </p:nvSpPr>
        <p:spPr/>
        <p:txBody>
          <a:bodyPr/>
          <a:lstStyle>
            <a:lvl1pPr>
              <a:defRPr/>
            </a:lvl1pPr>
          </a:lstStyle>
          <a:p>
            <a:endParaRPr lang="en-US"/>
          </a:p>
        </p:txBody>
      </p:sp>
      <p:sp>
        <p:nvSpPr>
          <p:cNvPr id="7" name="Номер слайда 6"/>
          <p:cNvSpPr>
            <a:spLocks noGrp="1"/>
          </p:cNvSpPr>
          <p:nvPr>
            <p:ph type="sldNum" sz="quarter" idx="12"/>
          </p:nvPr>
        </p:nvSpPr>
        <p:spPr/>
        <p:txBody>
          <a:bodyPr/>
          <a:lstStyle>
            <a:lvl1pPr>
              <a:defRPr/>
            </a:lvl1pPr>
          </a:lstStyle>
          <a:p>
            <a:fld id="{29C3C1BB-E184-4CE9-A4B5-AF54291A97DB}"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en-US"/>
          </a:p>
        </p:txBody>
      </p:sp>
      <p:sp>
        <p:nvSpPr>
          <p:cNvPr id="8" name="Нижний колонтитул 7"/>
          <p:cNvSpPr>
            <a:spLocks noGrp="1"/>
          </p:cNvSpPr>
          <p:nvPr>
            <p:ph type="ftr" sz="quarter" idx="11"/>
          </p:nvPr>
        </p:nvSpPr>
        <p:spPr/>
        <p:txBody>
          <a:bodyPr/>
          <a:lstStyle>
            <a:lvl1pPr>
              <a:defRPr/>
            </a:lvl1pPr>
          </a:lstStyle>
          <a:p>
            <a:endParaRPr lang="en-US"/>
          </a:p>
        </p:txBody>
      </p:sp>
      <p:sp>
        <p:nvSpPr>
          <p:cNvPr id="9" name="Номер слайда 8"/>
          <p:cNvSpPr>
            <a:spLocks noGrp="1"/>
          </p:cNvSpPr>
          <p:nvPr>
            <p:ph type="sldNum" sz="quarter" idx="12"/>
          </p:nvPr>
        </p:nvSpPr>
        <p:spPr/>
        <p:txBody>
          <a:bodyPr/>
          <a:lstStyle>
            <a:lvl1pPr>
              <a:defRPr/>
            </a:lvl1pPr>
          </a:lstStyle>
          <a:p>
            <a:fld id="{B9AC6FFC-A2A2-4EB9-A95A-388D0F5951C9}"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en-US"/>
          </a:p>
        </p:txBody>
      </p:sp>
      <p:sp>
        <p:nvSpPr>
          <p:cNvPr id="4" name="Нижний колонтитул 3"/>
          <p:cNvSpPr>
            <a:spLocks noGrp="1"/>
          </p:cNvSpPr>
          <p:nvPr>
            <p:ph type="ftr" sz="quarter" idx="11"/>
          </p:nvPr>
        </p:nvSpPr>
        <p:spPr/>
        <p:txBody>
          <a:bodyPr/>
          <a:lstStyle>
            <a:lvl1pPr>
              <a:defRPr/>
            </a:lvl1pPr>
          </a:lstStyle>
          <a:p>
            <a:endParaRPr lang="en-US"/>
          </a:p>
        </p:txBody>
      </p:sp>
      <p:sp>
        <p:nvSpPr>
          <p:cNvPr id="5" name="Номер слайда 4"/>
          <p:cNvSpPr>
            <a:spLocks noGrp="1"/>
          </p:cNvSpPr>
          <p:nvPr>
            <p:ph type="sldNum" sz="quarter" idx="12"/>
          </p:nvPr>
        </p:nvSpPr>
        <p:spPr/>
        <p:txBody>
          <a:bodyPr/>
          <a:lstStyle>
            <a:lvl1pPr>
              <a:defRPr/>
            </a:lvl1pPr>
          </a:lstStyle>
          <a:p>
            <a:fld id="{E0589A07-D5BA-40C8-95ED-2D3CEEC367E4}"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en-US"/>
          </a:p>
        </p:txBody>
      </p:sp>
      <p:sp>
        <p:nvSpPr>
          <p:cNvPr id="3" name="Нижний колонтитул 2"/>
          <p:cNvSpPr>
            <a:spLocks noGrp="1"/>
          </p:cNvSpPr>
          <p:nvPr>
            <p:ph type="ftr" sz="quarter" idx="11"/>
          </p:nvPr>
        </p:nvSpPr>
        <p:spPr/>
        <p:txBody>
          <a:bodyPr/>
          <a:lstStyle>
            <a:lvl1pPr>
              <a:defRPr/>
            </a:lvl1pPr>
          </a:lstStyle>
          <a:p>
            <a:endParaRPr lang="en-US"/>
          </a:p>
        </p:txBody>
      </p:sp>
      <p:sp>
        <p:nvSpPr>
          <p:cNvPr id="4" name="Номер слайда 3"/>
          <p:cNvSpPr>
            <a:spLocks noGrp="1"/>
          </p:cNvSpPr>
          <p:nvPr>
            <p:ph type="sldNum" sz="quarter" idx="12"/>
          </p:nvPr>
        </p:nvSpPr>
        <p:spPr/>
        <p:txBody>
          <a:bodyPr/>
          <a:lstStyle>
            <a:lvl1pPr>
              <a:defRPr/>
            </a:lvl1pPr>
          </a:lstStyle>
          <a:p>
            <a:fld id="{F1DEDC2A-427A-4CFA-827E-2449E5409CB5}"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en-US"/>
          </a:p>
        </p:txBody>
      </p:sp>
      <p:sp>
        <p:nvSpPr>
          <p:cNvPr id="6" name="Нижний колонтитул 5"/>
          <p:cNvSpPr>
            <a:spLocks noGrp="1"/>
          </p:cNvSpPr>
          <p:nvPr>
            <p:ph type="ftr" sz="quarter" idx="11"/>
          </p:nvPr>
        </p:nvSpPr>
        <p:spPr/>
        <p:txBody>
          <a:bodyPr/>
          <a:lstStyle>
            <a:lvl1pPr>
              <a:defRPr/>
            </a:lvl1pPr>
          </a:lstStyle>
          <a:p>
            <a:endParaRPr lang="en-US"/>
          </a:p>
        </p:txBody>
      </p:sp>
      <p:sp>
        <p:nvSpPr>
          <p:cNvPr id="7" name="Номер слайда 6"/>
          <p:cNvSpPr>
            <a:spLocks noGrp="1"/>
          </p:cNvSpPr>
          <p:nvPr>
            <p:ph type="sldNum" sz="quarter" idx="12"/>
          </p:nvPr>
        </p:nvSpPr>
        <p:spPr/>
        <p:txBody>
          <a:bodyPr/>
          <a:lstStyle>
            <a:lvl1pPr>
              <a:defRPr/>
            </a:lvl1pPr>
          </a:lstStyle>
          <a:p>
            <a:fld id="{6DB5D7CB-80AC-4949-B765-C8BEEBBE7C13}"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en-US"/>
          </a:p>
        </p:txBody>
      </p:sp>
      <p:sp>
        <p:nvSpPr>
          <p:cNvPr id="6" name="Нижний колонтитул 5"/>
          <p:cNvSpPr>
            <a:spLocks noGrp="1"/>
          </p:cNvSpPr>
          <p:nvPr>
            <p:ph type="ftr" sz="quarter" idx="11"/>
          </p:nvPr>
        </p:nvSpPr>
        <p:spPr/>
        <p:txBody>
          <a:bodyPr/>
          <a:lstStyle>
            <a:lvl1pPr>
              <a:defRPr/>
            </a:lvl1pPr>
          </a:lstStyle>
          <a:p>
            <a:endParaRPr lang="en-US"/>
          </a:p>
        </p:txBody>
      </p:sp>
      <p:sp>
        <p:nvSpPr>
          <p:cNvPr id="7" name="Номер слайда 6"/>
          <p:cNvSpPr>
            <a:spLocks noGrp="1"/>
          </p:cNvSpPr>
          <p:nvPr>
            <p:ph type="sldNum" sz="quarter" idx="12"/>
          </p:nvPr>
        </p:nvSpPr>
        <p:spPr/>
        <p:txBody>
          <a:bodyPr/>
          <a:lstStyle>
            <a:lvl1pPr>
              <a:defRPr/>
            </a:lvl1pPr>
          </a:lstStyle>
          <a:p>
            <a:fld id="{89603D31-142F-4681-BB45-41F9AA1C33D8}"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53" name="Picture 29" descr="PPP_SDESI_PRT_Shawshank"/>
          <p:cNvPicPr>
            <a:picLocks noChangeAspect="1" noChangeArrowheads="1"/>
          </p:cNvPicPr>
          <p:nvPr/>
        </p:nvPicPr>
        <p:blipFill>
          <a:blip r:embed="rId13"/>
          <a:srcRect/>
          <a:stretch>
            <a:fillRect/>
          </a:stretch>
        </p:blipFill>
        <p:spPr bwMode="auto">
          <a:xfrm>
            <a:off x="0" y="0"/>
            <a:ext cx="9144000" cy="6858000"/>
          </a:xfrm>
          <a:prstGeom prst="rect">
            <a:avLst/>
          </a:prstGeom>
          <a:noFill/>
        </p:spPr>
      </p:pic>
      <p:sp>
        <p:nvSpPr>
          <p:cNvPr id="1026" name="Rectangle 2"/>
          <p:cNvSpPr>
            <a:spLocks noGrp="1" noChangeArrowheads="1"/>
          </p:cNvSpPr>
          <p:nvPr>
            <p:ph type="title"/>
          </p:nvPr>
        </p:nvSpPr>
        <p:spPr bwMode="auto">
          <a:xfrm>
            <a:off x="381000" y="0"/>
            <a:ext cx="8458200" cy="1254125"/>
          </a:xfrm>
          <a:prstGeom prst="rect">
            <a:avLst/>
          </a:prstGeom>
          <a:noFill/>
          <a:ln w="9525">
            <a:noFill/>
            <a:miter lim="800000"/>
            <a:headEnd/>
            <a:tailEnd/>
          </a:ln>
          <a:effectLst/>
        </p:spPr>
        <p:txBody>
          <a:bodyPr vert="horz" wrap="square" lIns="91436" tIns="45718" rIns="91436" bIns="45718" numCol="1" anchor="ctr" anchorCtr="0" compatLnSpc="1">
            <a:prstTxWarp prst="textNoShape">
              <a:avLst/>
            </a:prstTxWarp>
          </a:bodyPr>
          <a:lstStyle/>
          <a:p>
            <a:pPr lvl="0"/>
            <a:r>
              <a:rPr lang="en-US" smtClean="0"/>
              <a:t>Образец заголовка</a:t>
            </a:r>
          </a:p>
        </p:txBody>
      </p:sp>
      <p:sp>
        <p:nvSpPr>
          <p:cNvPr id="1027" name="Rectangle 3"/>
          <p:cNvSpPr>
            <a:spLocks noGrp="1" noChangeArrowheads="1"/>
          </p:cNvSpPr>
          <p:nvPr>
            <p:ph type="body" idx="1"/>
          </p:nvPr>
        </p:nvSpPr>
        <p:spPr bwMode="auto">
          <a:xfrm>
            <a:off x="685800" y="1524000"/>
            <a:ext cx="8153400" cy="5029200"/>
          </a:xfrm>
          <a:prstGeom prst="rect">
            <a:avLst/>
          </a:prstGeom>
          <a:noFill/>
          <a:ln w="9525">
            <a:noFill/>
            <a:miter lim="800000"/>
            <a:headEnd/>
            <a:tailEnd/>
          </a:ln>
          <a:effectLst/>
        </p:spPr>
        <p:txBody>
          <a:bodyPr vert="horz" wrap="square" lIns="91436" tIns="45718" rIns="91436" bIns="45718" numCol="1" anchor="t" anchorCtr="0" compatLnSpc="1">
            <a:prstTxWarp prst="textNoShape">
              <a:avLst/>
            </a:prstTxWarp>
          </a:bodyPr>
          <a:lstStyle/>
          <a:p>
            <a:pPr lvl="0"/>
            <a:r>
              <a:rPr lang="en-US" smtClean="0"/>
              <a:t>Образец текста</a:t>
            </a:r>
          </a:p>
          <a:p>
            <a:pPr lvl="1"/>
            <a:r>
              <a:rPr lang="en-US" smtClean="0"/>
              <a:t>Второй уровень</a:t>
            </a:r>
          </a:p>
          <a:p>
            <a:pPr lvl="2"/>
            <a:r>
              <a:rPr lang="en-US" smtClean="0"/>
              <a:t>Третий уровень</a:t>
            </a:r>
          </a:p>
          <a:p>
            <a:pPr lvl="1"/>
            <a:r>
              <a:rPr lang="en-US" smtClean="0"/>
              <a:t>Четвертый уровень</a:t>
            </a:r>
          </a:p>
          <a:p>
            <a:pPr lvl="2"/>
            <a:r>
              <a:rPr lang="en-US" smtClean="0"/>
              <a:t>Пятый уровень</a:t>
            </a:r>
          </a:p>
        </p:txBody>
      </p:sp>
      <p:sp>
        <p:nvSpPr>
          <p:cNvPr id="1028" name="Rectangle 4"/>
          <p:cNvSpPr>
            <a:spLocks noGrp="1" noChangeArrowheads="1"/>
          </p:cNvSpPr>
          <p:nvPr>
            <p:ph type="dt" sz="half" idx="2"/>
          </p:nvPr>
        </p:nvSpPr>
        <p:spPr bwMode="auto">
          <a:xfrm>
            <a:off x="0" y="6610350"/>
            <a:ext cx="1166813" cy="247650"/>
          </a:xfrm>
          <a:prstGeom prst="rect">
            <a:avLst/>
          </a:prstGeom>
          <a:noFill/>
          <a:ln w="9525">
            <a:noFill/>
            <a:miter lim="800000"/>
            <a:headEnd/>
            <a:tailEnd/>
          </a:ln>
          <a:effectLst/>
        </p:spPr>
        <p:txBody>
          <a:bodyPr vert="horz" wrap="square" lIns="91436" tIns="45718" rIns="91436" bIns="45718"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1166813" y="6610350"/>
            <a:ext cx="7345362" cy="247650"/>
          </a:xfrm>
          <a:prstGeom prst="rect">
            <a:avLst/>
          </a:prstGeom>
          <a:noFill/>
          <a:ln w="9525">
            <a:noFill/>
            <a:miter lim="800000"/>
            <a:headEnd/>
            <a:tailEnd/>
          </a:ln>
          <a:effectLst/>
        </p:spPr>
        <p:txBody>
          <a:bodyPr vert="horz" wrap="square" lIns="91436" tIns="45718" rIns="91436" bIns="45718"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8648700" y="6610350"/>
            <a:ext cx="495300" cy="247650"/>
          </a:xfrm>
          <a:prstGeom prst="rect">
            <a:avLst/>
          </a:prstGeom>
          <a:noFill/>
          <a:ln w="9525">
            <a:noFill/>
            <a:miter lim="800000"/>
            <a:headEnd/>
            <a:tailEnd/>
          </a:ln>
          <a:effectLst/>
        </p:spPr>
        <p:txBody>
          <a:bodyPr vert="horz" wrap="square" lIns="91436" tIns="45718" rIns="91436" bIns="45718" numCol="1" anchor="t" anchorCtr="0" compatLnSpc="1">
            <a:prstTxWarp prst="textNoShape">
              <a:avLst/>
            </a:prstTxWarp>
          </a:bodyPr>
          <a:lstStyle>
            <a:lvl1pPr algn="r">
              <a:defRPr sz="1400"/>
            </a:lvl1pPr>
          </a:lstStyle>
          <a:p>
            <a:fld id="{FF07D514-DEF8-4735-82AB-1E7B821BC2F4}"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fontAlgn="base" hangingPunct="1">
        <a:spcBef>
          <a:spcPct val="0"/>
        </a:spcBef>
        <a:spcAft>
          <a:spcPct val="0"/>
        </a:spcAft>
        <a:defRPr sz="4400">
          <a:solidFill>
            <a:srgbClr val="FFFFFF"/>
          </a:solidFill>
          <a:latin typeface="+mj-lt"/>
          <a:ea typeface="+mj-ea"/>
          <a:cs typeface="+mj-cs"/>
        </a:defRPr>
      </a:lvl1pPr>
      <a:lvl2pPr algn="l" rtl="0" eaLnBrk="1" fontAlgn="base" hangingPunct="1">
        <a:spcBef>
          <a:spcPct val="0"/>
        </a:spcBef>
        <a:spcAft>
          <a:spcPct val="0"/>
        </a:spcAft>
        <a:defRPr sz="4400">
          <a:solidFill>
            <a:srgbClr val="FFFFFF"/>
          </a:solidFill>
          <a:latin typeface="Arial" charset="0"/>
        </a:defRPr>
      </a:lvl2pPr>
      <a:lvl3pPr algn="l" rtl="0" eaLnBrk="1" fontAlgn="base" hangingPunct="1">
        <a:spcBef>
          <a:spcPct val="0"/>
        </a:spcBef>
        <a:spcAft>
          <a:spcPct val="0"/>
        </a:spcAft>
        <a:defRPr sz="4400">
          <a:solidFill>
            <a:srgbClr val="FFFFFF"/>
          </a:solidFill>
          <a:latin typeface="Arial" charset="0"/>
        </a:defRPr>
      </a:lvl3pPr>
      <a:lvl4pPr algn="l" rtl="0" eaLnBrk="1" fontAlgn="base" hangingPunct="1">
        <a:spcBef>
          <a:spcPct val="0"/>
        </a:spcBef>
        <a:spcAft>
          <a:spcPct val="0"/>
        </a:spcAft>
        <a:defRPr sz="4400">
          <a:solidFill>
            <a:srgbClr val="FFFFFF"/>
          </a:solidFill>
          <a:latin typeface="Arial" charset="0"/>
        </a:defRPr>
      </a:lvl4pPr>
      <a:lvl5pPr algn="l" rtl="0" eaLnBrk="1" fontAlgn="base" hangingPunct="1">
        <a:spcBef>
          <a:spcPct val="0"/>
        </a:spcBef>
        <a:spcAft>
          <a:spcPct val="0"/>
        </a:spcAft>
        <a:defRPr sz="4400">
          <a:solidFill>
            <a:srgbClr val="FFFFFF"/>
          </a:solidFill>
          <a:latin typeface="Arial" charset="0"/>
        </a:defRPr>
      </a:lvl5pPr>
      <a:lvl6pPr marL="457200" algn="l" rtl="0" eaLnBrk="1" fontAlgn="base" hangingPunct="1">
        <a:spcBef>
          <a:spcPct val="0"/>
        </a:spcBef>
        <a:spcAft>
          <a:spcPct val="0"/>
        </a:spcAft>
        <a:defRPr sz="4400">
          <a:solidFill>
            <a:srgbClr val="FFFFFF"/>
          </a:solidFill>
          <a:latin typeface="Arial" charset="0"/>
        </a:defRPr>
      </a:lvl6pPr>
      <a:lvl7pPr marL="914400" algn="l" rtl="0" eaLnBrk="1" fontAlgn="base" hangingPunct="1">
        <a:spcBef>
          <a:spcPct val="0"/>
        </a:spcBef>
        <a:spcAft>
          <a:spcPct val="0"/>
        </a:spcAft>
        <a:defRPr sz="4400">
          <a:solidFill>
            <a:srgbClr val="FFFFFF"/>
          </a:solidFill>
          <a:latin typeface="Arial" charset="0"/>
        </a:defRPr>
      </a:lvl7pPr>
      <a:lvl8pPr marL="1371600" algn="l" rtl="0" eaLnBrk="1" fontAlgn="base" hangingPunct="1">
        <a:spcBef>
          <a:spcPct val="0"/>
        </a:spcBef>
        <a:spcAft>
          <a:spcPct val="0"/>
        </a:spcAft>
        <a:defRPr sz="4400">
          <a:solidFill>
            <a:srgbClr val="FFFFFF"/>
          </a:solidFill>
          <a:latin typeface="Arial" charset="0"/>
        </a:defRPr>
      </a:lvl8pPr>
      <a:lvl9pPr marL="1828800" algn="l" rtl="0" eaLnBrk="1" fontAlgn="base" hangingPunct="1">
        <a:spcBef>
          <a:spcPct val="0"/>
        </a:spcBef>
        <a:spcAft>
          <a:spcPct val="0"/>
        </a:spcAft>
        <a:defRPr sz="4400">
          <a:solidFill>
            <a:srgbClr val="FFFFFF"/>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ctrTitle"/>
          </p:nvPr>
        </p:nvSpPr>
        <p:spPr>
          <a:xfrm>
            <a:off x="971550" y="1916113"/>
            <a:ext cx="7086600" cy="1101725"/>
          </a:xfrm>
        </p:spPr>
        <p:txBody>
          <a:bodyPr/>
          <a:lstStyle/>
          <a:p>
            <a:r>
              <a:rPr lang="ru-RU" sz="3600" b="1" dirty="0" smtClean="0"/>
              <a:t>Практическая работа:</a:t>
            </a:r>
            <a:endParaRPr lang="ru-RU" sz="3600" b="1" dirty="0"/>
          </a:p>
        </p:txBody>
      </p:sp>
      <p:sp>
        <p:nvSpPr>
          <p:cNvPr id="35843" name="Rectangle 3"/>
          <p:cNvSpPr>
            <a:spLocks noGrp="1" noChangeArrowheads="1"/>
          </p:cNvSpPr>
          <p:nvPr>
            <p:ph type="subTitle" idx="1"/>
          </p:nvPr>
        </p:nvSpPr>
        <p:spPr>
          <a:xfrm>
            <a:off x="236560" y="3140968"/>
            <a:ext cx="8784976" cy="1368152"/>
          </a:xfrm>
        </p:spPr>
        <p:txBody>
          <a:bodyPr/>
          <a:lstStyle/>
          <a:p>
            <a:r>
              <a:rPr lang="ru-RU" sz="4000" dirty="0" smtClean="0"/>
              <a:t>«</a:t>
            </a:r>
            <a:r>
              <a:rPr lang="ru-RU" sz="3600" b="1" dirty="0" smtClean="0">
                <a:latin typeface="+mj-lt"/>
              </a:rPr>
              <a:t>Описание </a:t>
            </a:r>
            <a:r>
              <a:rPr lang="ru-RU" sz="3600" b="1" dirty="0">
                <a:latin typeface="+mj-lt"/>
              </a:rPr>
              <a:t>свойств горных </a:t>
            </a:r>
            <a:r>
              <a:rPr lang="ru-RU" sz="3600" b="1" dirty="0" smtClean="0">
                <a:latin typeface="+mj-lt"/>
              </a:rPr>
              <a:t>пород</a:t>
            </a:r>
            <a:r>
              <a:rPr lang="ru-RU" sz="4000" dirty="0" smtClean="0"/>
              <a:t>»</a:t>
            </a:r>
            <a:endParaRPr lang="ru-RU" sz="4000" dirty="0"/>
          </a:p>
        </p:txBody>
      </p:sp>
      <p:sp>
        <p:nvSpPr>
          <p:cNvPr id="2" name="Прямоугольник 1"/>
          <p:cNvSpPr/>
          <p:nvPr/>
        </p:nvSpPr>
        <p:spPr>
          <a:xfrm>
            <a:off x="251520" y="1052736"/>
            <a:ext cx="8856984" cy="646331"/>
          </a:xfrm>
          <a:prstGeom prst="rect">
            <a:avLst/>
          </a:prstGeom>
        </p:spPr>
        <p:txBody>
          <a:bodyPr wrap="square">
            <a:spAutoFit/>
          </a:bodyPr>
          <a:lstStyle/>
          <a:p>
            <a:r>
              <a:rPr lang="ru-RU" sz="3600" b="1" dirty="0" smtClean="0">
                <a:solidFill>
                  <a:schemeClr val="bg1">
                    <a:lumMod val="20000"/>
                    <a:lumOff val="80000"/>
                  </a:schemeClr>
                </a:solidFill>
                <a:latin typeface="+mj-lt"/>
              </a:rPr>
              <a:t>Презентация к теме урока 5 класс</a:t>
            </a:r>
            <a:endParaRPr lang="ru-RU" sz="3600" b="1" dirty="0">
              <a:solidFill>
                <a:schemeClr val="bg1">
                  <a:lumMod val="20000"/>
                  <a:lumOff val="80000"/>
                </a:schemeClr>
              </a:solidFill>
              <a:latin typeface="+mj-lt"/>
            </a:endParaRPr>
          </a:p>
        </p:txBody>
      </p:sp>
      <p:sp>
        <p:nvSpPr>
          <p:cNvPr id="3" name="Прямоугольник 2"/>
          <p:cNvSpPr/>
          <p:nvPr/>
        </p:nvSpPr>
        <p:spPr>
          <a:xfrm>
            <a:off x="2339752" y="5066740"/>
            <a:ext cx="6084168" cy="1366528"/>
          </a:xfrm>
          <a:prstGeom prst="rect">
            <a:avLst/>
          </a:prstGeom>
        </p:spPr>
        <p:txBody>
          <a:bodyPr wrap="square">
            <a:spAutoFit/>
          </a:bodyPr>
          <a:lstStyle/>
          <a:p>
            <a:pPr>
              <a:lnSpc>
                <a:spcPct val="115000"/>
              </a:lnSpc>
              <a:spcAft>
                <a:spcPts val="1000"/>
              </a:spcAft>
            </a:pPr>
            <a:r>
              <a:rPr lang="ru-RU" b="1" dirty="0">
                <a:solidFill>
                  <a:schemeClr val="bg1">
                    <a:lumMod val="20000"/>
                    <a:lumOff val="80000"/>
                  </a:schemeClr>
                </a:solidFill>
                <a:latin typeface="+mj-lt"/>
                <a:ea typeface="Calibri"/>
                <a:cs typeface="Times New Roman"/>
              </a:rPr>
              <a:t>Подготовила: учитель географии МКОУ «Воробьевская СОШ»   Колотева В.П.</a:t>
            </a:r>
            <a:endParaRPr lang="ru-RU" b="1" dirty="0">
              <a:solidFill>
                <a:schemeClr val="bg1">
                  <a:lumMod val="20000"/>
                  <a:lumOff val="80000"/>
                </a:schemeClr>
              </a:solidFill>
              <a:effectLst/>
              <a:latin typeface="+mj-lt"/>
              <a:ea typeface="Calibri"/>
              <a:cs typeface="Times New Roman"/>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algn="ctr"/>
            <a:r>
              <a:rPr lang="ru-RU" dirty="0" smtClean="0"/>
              <a:t>Задание на дом</a:t>
            </a:r>
            <a:endParaRPr lang="ru-RU" dirty="0"/>
          </a:p>
        </p:txBody>
      </p:sp>
      <p:sp>
        <p:nvSpPr>
          <p:cNvPr id="45059" name="Rectangle 3"/>
          <p:cNvSpPr>
            <a:spLocks noGrp="1" noChangeArrowheads="1"/>
          </p:cNvSpPr>
          <p:nvPr>
            <p:ph type="body" idx="1"/>
          </p:nvPr>
        </p:nvSpPr>
        <p:spPr/>
        <p:txBody>
          <a:bodyPr/>
          <a:lstStyle/>
          <a:p>
            <a:r>
              <a:rPr lang="ru-RU" dirty="0" smtClean="0"/>
              <a:t>Повторить §20 - §21, т/</a:t>
            </a:r>
            <a:r>
              <a:rPr lang="ru-RU" dirty="0" err="1" smtClean="0"/>
              <a:t>т</a:t>
            </a:r>
            <a:r>
              <a:rPr lang="ru-RU" smtClean="0"/>
              <a:t> стр.35, зад 5, 6, 8</a:t>
            </a:r>
            <a:endParaRPr lang="ru-RU"/>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endParaRPr lang="ru-RU"/>
          </a:p>
        </p:txBody>
      </p:sp>
      <p:sp>
        <p:nvSpPr>
          <p:cNvPr id="36867" name="Rectangle 3"/>
          <p:cNvSpPr>
            <a:spLocks noGrp="1" noChangeArrowheads="1"/>
          </p:cNvSpPr>
          <p:nvPr>
            <p:ph type="body" idx="1"/>
          </p:nvPr>
        </p:nvSpPr>
        <p:spPr/>
        <p:txBody>
          <a:bodyPr/>
          <a:lstStyle/>
          <a:p>
            <a:r>
              <a:rPr lang="ru-RU" sz="2400" b="1" dirty="0">
                <a:solidFill>
                  <a:schemeClr val="tx1"/>
                </a:solidFill>
                <a:latin typeface="+mn-lt"/>
                <a:ea typeface="+mn-ea"/>
                <a:cs typeface="+mn-cs"/>
              </a:rPr>
              <a:t>Цель урока</a:t>
            </a:r>
            <a:r>
              <a:rPr lang="ru-RU" sz="2400" dirty="0">
                <a:solidFill>
                  <a:schemeClr val="tx1"/>
                </a:solidFill>
                <a:latin typeface="+mn-lt"/>
                <a:ea typeface="+mn-ea"/>
                <a:cs typeface="+mn-cs"/>
              </a:rPr>
              <a:t>: закрепление теоретического материала о горных породах, их свойствах в ходе практической работы.</a:t>
            </a:r>
          </a:p>
          <a:p>
            <a:r>
              <a:rPr lang="ru-RU" sz="2400" b="1" dirty="0">
                <a:solidFill>
                  <a:schemeClr val="tx1"/>
                </a:solidFill>
                <a:latin typeface="+mn-lt"/>
                <a:ea typeface="+mn-ea"/>
                <a:cs typeface="+mn-cs"/>
              </a:rPr>
              <a:t>Задачи урока: </a:t>
            </a:r>
            <a:endParaRPr lang="ru-RU" sz="2400" dirty="0">
              <a:solidFill>
                <a:schemeClr val="tx1"/>
              </a:solidFill>
              <a:latin typeface="+mn-lt"/>
              <a:ea typeface="+mn-ea"/>
              <a:cs typeface="+mn-cs"/>
            </a:endParaRPr>
          </a:p>
          <a:p>
            <a:r>
              <a:rPr lang="ru-RU" sz="2400" dirty="0">
                <a:solidFill>
                  <a:schemeClr val="tx1"/>
                </a:solidFill>
                <a:latin typeface="+mn-lt"/>
                <a:ea typeface="+mn-ea"/>
                <a:cs typeface="+mn-cs"/>
              </a:rPr>
              <a:t>1.     Познавательная: практическое закрепление знаний, умений, навыков по заданной теме.</a:t>
            </a:r>
          </a:p>
          <a:p>
            <a:r>
              <a:rPr lang="ru-RU" sz="2400" dirty="0">
                <a:solidFill>
                  <a:schemeClr val="tx1"/>
                </a:solidFill>
                <a:latin typeface="+mn-lt"/>
                <a:ea typeface="+mn-ea"/>
                <a:cs typeface="+mn-cs"/>
              </a:rPr>
              <a:t>2.    Коммуникативная: привитие навыков работы в парах, самостоятельной работы.</a:t>
            </a:r>
          </a:p>
          <a:p>
            <a:r>
              <a:rPr lang="ru-RU" sz="2400" dirty="0">
                <a:solidFill>
                  <a:schemeClr val="tx1"/>
                </a:solidFill>
                <a:latin typeface="+mn-lt"/>
                <a:ea typeface="+mn-ea"/>
                <a:cs typeface="+mn-cs"/>
              </a:rPr>
              <a:t>3.     Межпредметная: расширение кругозора учащихся о минеральном составе литосферы, о многообразии и применении горных пород</a:t>
            </a:r>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ru-RU" dirty="0" smtClean="0"/>
              <a:t>Задания для юных геологов</a:t>
            </a:r>
            <a:endParaRPr lang="ru-RU" dirty="0"/>
          </a:p>
        </p:txBody>
      </p:sp>
      <p:sp>
        <p:nvSpPr>
          <p:cNvPr id="38915" name="Rectangle 3"/>
          <p:cNvSpPr>
            <a:spLocks noGrp="1" noChangeArrowheads="1"/>
          </p:cNvSpPr>
          <p:nvPr>
            <p:ph type="body" idx="1"/>
          </p:nvPr>
        </p:nvSpPr>
        <p:spPr/>
        <p:txBody>
          <a:bodyPr/>
          <a:lstStyle/>
          <a:p>
            <a:pPr marL="514350" indent="-514350">
              <a:buAutoNum type="arabicPeriod"/>
            </a:pPr>
            <a:r>
              <a:rPr lang="ru-RU" sz="2400" b="1" dirty="0" smtClean="0"/>
              <a:t>З</a:t>
            </a:r>
            <a:r>
              <a:rPr lang="ru-RU" sz="2400" b="1" dirty="0" smtClean="0">
                <a:solidFill>
                  <a:schemeClr val="tx1"/>
                </a:solidFill>
                <a:latin typeface="+mn-lt"/>
                <a:ea typeface="+mn-ea"/>
                <a:cs typeface="+mn-cs"/>
              </a:rPr>
              <a:t>емная кора состоит из…..</a:t>
            </a:r>
          </a:p>
          <a:p>
            <a:pPr marL="514350" indent="-514350">
              <a:buFontTx/>
              <a:buAutoNum type="arabicPeriod"/>
            </a:pPr>
            <a:r>
              <a:rPr lang="ru-RU" sz="2400" b="1" dirty="0">
                <a:solidFill>
                  <a:schemeClr val="tx1"/>
                </a:solidFill>
                <a:latin typeface="+mn-lt"/>
                <a:ea typeface="+mn-ea"/>
                <a:cs typeface="+mn-cs"/>
              </a:rPr>
              <a:t>Горные породы </a:t>
            </a:r>
            <a:r>
              <a:rPr lang="ru-RU" sz="2400" b="1" dirty="0" smtClean="0">
                <a:solidFill>
                  <a:schemeClr val="tx1"/>
                </a:solidFill>
                <a:latin typeface="+mn-lt"/>
                <a:ea typeface="+mn-ea"/>
                <a:cs typeface="+mn-cs"/>
              </a:rPr>
              <a:t>состоят из…. </a:t>
            </a:r>
          </a:p>
          <a:p>
            <a:pPr marL="514350" indent="-514350">
              <a:buFontTx/>
              <a:buAutoNum type="arabicPeriod"/>
            </a:pPr>
            <a:r>
              <a:rPr lang="ru-RU" sz="2400" b="1" dirty="0" smtClean="0">
                <a:solidFill>
                  <a:schemeClr val="tx1"/>
                </a:solidFill>
                <a:latin typeface="+mn-lt"/>
                <a:ea typeface="+mn-ea"/>
                <a:cs typeface="+mn-cs"/>
              </a:rPr>
              <a:t>Породы, образовавшиеся в результате медленного остывания и затвердения магмы…</a:t>
            </a:r>
          </a:p>
          <a:p>
            <a:pPr marL="514350" indent="-514350">
              <a:buAutoNum type="arabicPeriod"/>
            </a:pPr>
            <a:r>
              <a:rPr lang="ru-RU" sz="2400" b="1" dirty="0">
                <a:solidFill>
                  <a:schemeClr val="tx1"/>
                </a:solidFill>
                <a:latin typeface="+mn-lt"/>
                <a:ea typeface="+mn-ea"/>
                <a:cs typeface="+mn-cs"/>
              </a:rPr>
              <a:t>Породы, образовавшиеся в результате процессов разрушения или из остатков жизнедеятельности </a:t>
            </a:r>
            <a:r>
              <a:rPr lang="ru-RU" sz="2400" b="1" dirty="0" smtClean="0">
                <a:solidFill>
                  <a:schemeClr val="tx1"/>
                </a:solidFill>
                <a:latin typeface="+mn-lt"/>
                <a:ea typeface="+mn-ea"/>
                <a:cs typeface="+mn-cs"/>
              </a:rPr>
              <a:t>организмов….</a:t>
            </a:r>
          </a:p>
          <a:p>
            <a:pPr marL="514350" indent="-514350">
              <a:buAutoNum type="arabicPeriod"/>
            </a:pPr>
            <a:r>
              <a:rPr lang="ru-RU" sz="2400" b="1" dirty="0" smtClean="0"/>
              <a:t>Среди осадочных горных пород выделяют основные группы…..</a:t>
            </a:r>
          </a:p>
          <a:p>
            <a:pPr marL="514350" indent="-514350">
              <a:buFontTx/>
              <a:buAutoNum type="arabicPeriod"/>
            </a:pPr>
            <a:r>
              <a:rPr lang="ru-RU" sz="2400" b="1" dirty="0" smtClean="0"/>
              <a:t>Породы, опустившиеся в недра Земли и изменившие свои свойства под воздействием высоких температур и давления…..</a:t>
            </a:r>
            <a:endParaRPr lang="ru-RU" sz="2400"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algn="ctr"/>
            <a:r>
              <a:rPr lang="ru-RU" dirty="0" smtClean="0"/>
              <a:t>Проверь ответы</a:t>
            </a:r>
            <a:endParaRPr lang="ru-RU" dirty="0"/>
          </a:p>
        </p:txBody>
      </p:sp>
      <p:sp>
        <p:nvSpPr>
          <p:cNvPr id="40963" name="Rectangle 3"/>
          <p:cNvSpPr>
            <a:spLocks noGrp="1" noChangeArrowheads="1"/>
          </p:cNvSpPr>
          <p:nvPr>
            <p:ph type="body" idx="1"/>
          </p:nvPr>
        </p:nvSpPr>
        <p:spPr>
          <a:xfrm>
            <a:off x="685800" y="1285860"/>
            <a:ext cx="8153400" cy="5267340"/>
          </a:xfrm>
        </p:spPr>
        <p:txBody>
          <a:bodyPr/>
          <a:lstStyle/>
          <a:p>
            <a:pPr marL="514350" indent="-514350">
              <a:buAutoNum type="arabicPeriod"/>
            </a:pPr>
            <a:r>
              <a:rPr lang="ru-RU" sz="2800" b="1" dirty="0" smtClean="0"/>
              <a:t>Горные породы</a:t>
            </a:r>
          </a:p>
          <a:p>
            <a:pPr marL="514350" indent="-514350">
              <a:buAutoNum type="arabicPeriod"/>
            </a:pPr>
            <a:r>
              <a:rPr lang="ru-RU" sz="2800" b="1" dirty="0" smtClean="0"/>
              <a:t>Минералы</a:t>
            </a:r>
          </a:p>
          <a:p>
            <a:pPr marL="514350" indent="-514350">
              <a:buAutoNum type="arabicPeriod"/>
            </a:pPr>
            <a:r>
              <a:rPr lang="ru-RU" sz="2800" b="1" dirty="0" smtClean="0"/>
              <a:t>Магматические</a:t>
            </a:r>
          </a:p>
          <a:p>
            <a:pPr marL="514350" indent="-514350">
              <a:buAutoNum type="arabicPeriod"/>
            </a:pPr>
            <a:r>
              <a:rPr lang="ru-RU" sz="2800" b="1" dirty="0" smtClean="0"/>
              <a:t>Осадочные </a:t>
            </a:r>
          </a:p>
          <a:p>
            <a:pPr marL="514350" indent="-514350">
              <a:buAutoNum type="arabicPeriod"/>
            </a:pPr>
            <a:r>
              <a:rPr lang="ru-RU" sz="2800" b="1" dirty="0" smtClean="0"/>
              <a:t>Обломочные, химические, органические</a:t>
            </a:r>
          </a:p>
          <a:p>
            <a:pPr marL="514350" indent="-514350">
              <a:buAutoNum type="arabicPeriod"/>
            </a:pPr>
            <a:r>
              <a:rPr lang="ru-RU" sz="2800" b="1" dirty="0" smtClean="0"/>
              <a:t>Метаморфические</a:t>
            </a:r>
          </a:p>
          <a:p>
            <a:pPr marL="514350" indent="-514350">
              <a:buNone/>
            </a:pPr>
            <a:r>
              <a:rPr lang="ru-RU" sz="2800" b="1" dirty="0"/>
              <a:t> </a:t>
            </a:r>
            <a:r>
              <a:rPr lang="ru-RU" sz="2800" b="1" dirty="0" smtClean="0"/>
              <a:t>                                </a:t>
            </a:r>
            <a:r>
              <a:rPr lang="ru-RU" sz="2800" b="1" dirty="0" smtClean="0">
                <a:solidFill>
                  <a:srgbClr val="000099"/>
                </a:solidFill>
              </a:rPr>
              <a:t>Оценка</a:t>
            </a:r>
          </a:p>
          <a:p>
            <a:pPr marL="514350" indent="-514350">
              <a:buNone/>
            </a:pPr>
            <a:r>
              <a:rPr lang="ru-RU" sz="2800" b="1" dirty="0" smtClean="0"/>
              <a:t>Нет ошибок – «5»</a:t>
            </a:r>
          </a:p>
          <a:p>
            <a:pPr marL="514350" indent="-514350">
              <a:buNone/>
            </a:pPr>
            <a:r>
              <a:rPr lang="ru-RU" sz="2800" b="1" dirty="0" smtClean="0"/>
              <a:t>Две ошибки – «4»</a:t>
            </a:r>
          </a:p>
          <a:p>
            <a:pPr marL="514350" indent="-514350">
              <a:buNone/>
            </a:pPr>
            <a:r>
              <a:rPr lang="ru-RU" sz="2800" b="1" dirty="0" smtClean="0"/>
              <a:t>Больше  двух ошибок- «3»</a:t>
            </a:r>
          </a:p>
          <a:p>
            <a:pPr marL="514350" indent="-514350">
              <a:buNone/>
            </a:pPr>
            <a:r>
              <a:rPr lang="ru-RU" sz="2800" b="1" dirty="0"/>
              <a:t> </a:t>
            </a:r>
            <a:r>
              <a:rPr lang="ru-RU" sz="2800" b="1" dirty="0" smtClean="0"/>
              <a:t>                </a:t>
            </a:r>
            <a:endParaRPr lang="ru-RU" sz="2800"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algn="ctr"/>
            <a:r>
              <a:rPr lang="ru-RU" dirty="0" smtClean="0"/>
              <a:t>Оценочный лист</a:t>
            </a:r>
            <a:endParaRPr lang="ru-RU" dirty="0"/>
          </a:p>
        </p:txBody>
      </p:sp>
      <p:sp>
        <p:nvSpPr>
          <p:cNvPr id="44035" name="Rectangle 3"/>
          <p:cNvSpPr>
            <a:spLocks noGrp="1" noChangeArrowheads="1"/>
          </p:cNvSpPr>
          <p:nvPr>
            <p:ph type="body" idx="1"/>
          </p:nvPr>
        </p:nvSpPr>
        <p:spPr/>
        <p:txBody>
          <a:bodyPr/>
          <a:lstStyle/>
          <a:p>
            <a:endParaRPr lang="ru-RU"/>
          </a:p>
        </p:txBody>
      </p:sp>
      <p:graphicFrame>
        <p:nvGraphicFramePr>
          <p:cNvPr id="4" name="Таблица 3"/>
          <p:cNvGraphicFramePr>
            <a:graphicFrameLocks noGrp="1"/>
          </p:cNvGraphicFramePr>
          <p:nvPr/>
        </p:nvGraphicFramePr>
        <p:xfrm>
          <a:off x="428596" y="1500174"/>
          <a:ext cx="8502384" cy="5151635"/>
        </p:xfrm>
        <a:graphic>
          <a:graphicData uri="http://schemas.openxmlformats.org/drawingml/2006/table">
            <a:tbl>
              <a:tblPr/>
              <a:tblGrid>
                <a:gridCol w="5389248"/>
                <a:gridCol w="3113136"/>
              </a:tblGrid>
              <a:tr h="755179">
                <a:tc>
                  <a:txBody>
                    <a:bodyPr/>
                    <a:lstStyle/>
                    <a:p>
                      <a:pPr algn="ctr"/>
                      <a:r>
                        <a:rPr lang="ru-RU" sz="2400" b="1" dirty="0" smtClean="0">
                          <a:latin typeface="Times New Roman" pitchFamily="18" charset="0"/>
                          <a:cs typeface="Times New Roman" pitchFamily="18" charset="0"/>
                        </a:rPr>
                        <a:t>Оцениваемые задания</a:t>
                      </a:r>
                      <a:endParaRPr lang="ru-RU" sz="2400" b="1" dirty="0">
                        <a:latin typeface="Times New Roman" pitchFamily="18" charset="0"/>
                        <a:cs typeface="Times New Roman" pitchFamily="18" charset="0"/>
                      </a:endParaRPr>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ru-RU" sz="2400" b="1" dirty="0" smtClean="0">
                          <a:latin typeface="Times New Roman" pitchFamily="18" charset="0"/>
                          <a:cs typeface="Times New Roman" pitchFamily="18" charset="0"/>
                        </a:rPr>
                        <a:t>Оценка </a:t>
                      </a:r>
                      <a:endParaRPr lang="ru-RU" sz="2400" b="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2868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2400" dirty="0" smtClean="0">
                          <a:latin typeface="Times New Roman" pitchFamily="18" charset="0"/>
                          <a:cs typeface="Times New Roman" pitchFamily="18" charset="0"/>
                        </a:rPr>
                        <a:t>Задания для юных геологов</a:t>
                      </a:r>
                      <a:endParaRPr lang="ru-RU" sz="2400"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49189">
                <a:tc>
                  <a:txBody>
                    <a:bodyPr/>
                    <a:lstStyle/>
                    <a:p>
                      <a:r>
                        <a:rPr lang="ru-RU" sz="2400" dirty="0" smtClean="0">
                          <a:latin typeface="Times New Roman" pitchFamily="18" charset="0"/>
                          <a:cs typeface="Times New Roman" pitchFamily="18" charset="0"/>
                        </a:rPr>
                        <a:t>Описание горных пород</a:t>
                      </a:r>
                      <a:endParaRPr lang="ru-RU" sz="2400"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95908">
                <a:tc>
                  <a:txBody>
                    <a:bodyPr/>
                    <a:lstStyle/>
                    <a:p>
                      <a:r>
                        <a:rPr lang="ru-RU" sz="2400" dirty="0" smtClean="0">
                          <a:latin typeface="Times New Roman" pitchFamily="18" charset="0"/>
                          <a:cs typeface="Times New Roman" pitchFamily="18" charset="0"/>
                        </a:rPr>
                        <a:t>Вывод: какими свойствами отличаются рассмотренные горные породы?</a:t>
                      </a:r>
                      <a:endParaRPr lang="ru-RU" sz="2400"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00132">
                <a:tc>
                  <a:txBody>
                    <a:bodyPr/>
                    <a:lstStyle/>
                    <a:p>
                      <a:r>
                        <a:rPr lang="ru-RU" sz="2400" dirty="0" smtClean="0">
                          <a:latin typeface="Times New Roman" pitchFamily="18" charset="0"/>
                          <a:cs typeface="Times New Roman" pitchFamily="18" charset="0"/>
                        </a:rPr>
                        <a:t>Общий вывод:  </a:t>
                      </a:r>
                      <a:r>
                        <a:rPr lang="ru-RU" sz="2400" b="0" kern="1200" dirty="0" smtClean="0">
                          <a:solidFill>
                            <a:schemeClr val="tx1"/>
                          </a:solidFill>
                          <a:latin typeface="Times New Roman" pitchFamily="18" charset="0"/>
                          <a:ea typeface="+mn-ea"/>
                          <a:cs typeface="Times New Roman" pitchFamily="18" charset="0"/>
                        </a:rPr>
                        <a:t>в чём причина разнообразия минералов и горных пород?</a:t>
                      </a:r>
                      <a:endParaRPr lang="ru-RU" sz="2400" kern="1200" dirty="0">
                        <a:solidFill>
                          <a:schemeClr val="tx1"/>
                        </a:solidFill>
                        <a:latin typeface="Times New Roman" pitchFamily="18" charset="0"/>
                        <a:ea typeface="+mn-ea"/>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06905">
                <a:tc>
                  <a:txBody>
                    <a:bodyPr/>
                    <a:lstStyle/>
                    <a:p>
                      <a:r>
                        <a:rPr lang="ru-RU" sz="2800" b="1" dirty="0" smtClean="0"/>
                        <a:t>Общая оценка</a:t>
                      </a:r>
                      <a:endParaRPr lang="ru-RU" sz="2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algn="ctr"/>
            <a:r>
              <a:rPr lang="ru-RU" dirty="0" smtClean="0"/>
              <a:t> Задание</a:t>
            </a:r>
            <a:endParaRPr lang="ru-RU" dirty="0"/>
          </a:p>
        </p:txBody>
      </p:sp>
      <p:sp>
        <p:nvSpPr>
          <p:cNvPr id="41987" name="Rectangle 3"/>
          <p:cNvSpPr>
            <a:spLocks noGrp="1" noChangeArrowheads="1"/>
          </p:cNvSpPr>
          <p:nvPr>
            <p:ph type="body" idx="1"/>
          </p:nvPr>
        </p:nvSpPr>
        <p:spPr/>
        <p:txBody>
          <a:bodyPr/>
          <a:lstStyle/>
          <a:p>
            <a:r>
              <a:rPr lang="en-US" dirty="0" smtClean="0"/>
              <a:t>I</a:t>
            </a:r>
            <a:r>
              <a:rPr lang="ru-RU" dirty="0" smtClean="0"/>
              <a:t>. Найдите горную породу, из которой изготовлен ваш предмет.                        </a:t>
            </a:r>
            <a:r>
              <a:rPr lang="en-US" dirty="0" smtClean="0"/>
              <a:t>II</a:t>
            </a:r>
            <a:r>
              <a:rPr lang="ru-RU" dirty="0" smtClean="0"/>
              <a:t>. Внимательно изучите её.                                                                                          </a:t>
            </a:r>
            <a:r>
              <a:rPr lang="en-US" dirty="0" smtClean="0"/>
              <a:t>III</a:t>
            </a:r>
            <a:r>
              <a:rPr lang="ru-RU" dirty="0" smtClean="0"/>
              <a:t>. Охарактеризуйте её свойства по плану памятки юного геолога, заполните таблицу.</a:t>
            </a:r>
          </a:p>
          <a:p>
            <a:r>
              <a:rPr lang="en-US" dirty="0" smtClean="0"/>
              <a:t>IV</a:t>
            </a:r>
            <a:r>
              <a:rPr lang="ru-RU" dirty="0" smtClean="0"/>
              <a:t>. Сделайте вывод: какими свойствами отличаются рассмотренные горные породы</a:t>
            </a:r>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ru-RU" sz="3600" dirty="0" smtClean="0"/>
              <a:t/>
            </a:r>
            <a:br>
              <a:rPr lang="ru-RU" sz="3600" dirty="0" smtClean="0"/>
            </a:br>
            <a:r>
              <a:rPr lang="ru-RU" sz="3600" dirty="0" smtClean="0"/>
              <a:t>Таблица: «Описание горных пород»</a:t>
            </a:r>
            <a:r>
              <a:rPr lang="ru-RU" dirty="0" smtClean="0"/>
              <a:t/>
            </a:r>
            <a:br>
              <a:rPr lang="ru-RU" dirty="0" smtClean="0"/>
            </a:br>
            <a:endParaRPr lang="ru-RU" dirty="0"/>
          </a:p>
        </p:txBody>
      </p:sp>
      <p:sp>
        <p:nvSpPr>
          <p:cNvPr id="39939" name="Rectangle 3"/>
          <p:cNvSpPr>
            <a:spLocks noGrp="1" noChangeArrowheads="1"/>
          </p:cNvSpPr>
          <p:nvPr>
            <p:ph type="body" idx="1"/>
          </p:nvPr>
        </p:nvSpPr>
        <p:spPr/>
        <p:txBody>
          <a:bodyPr/>
          <a:lstStyle/>
          <a:p>
            <a:pPr>
              <a:buNone/>
            </a:pPr>
            <a:endParaRPr lang="ru-RU" dirty="0" smtClean="0"/>
          </a:p>
          <a:p>
            <a:endParaRPr lang="ru-RU" dirty="0"/>
          </a:p>
        </p:txBody>
      </p:sp>
      <p:graphicFrame>
        <p:nvGraphicFramePr>
          <p:cNvPr id="4" name="Таблица 3"/>
          <p:cNvGraphicFramePr>
            <a:graphicFrameLocks noGrp="1"/>
          </p:cNvGraphicFramePr>
          <p:nvPr/>
        </p:nvGraphicFramePr>
        <p:xfrm>
          <a:off x="71374" y="1714488"/>
          <a:ext cx="8786906" cy="5129585"/>
        </p:xfrm>
        <a:graphic>
          <a:graphicData uri="http://schemas.openxmlformats.org/drawingml/2006/table">
            <a:tbl>
              <a:tblPr/>
              <a:tblGrid>
                <a:gridCol w="3286180"/>
                <a:gridCol w="2480748"/>
                <a:gridCol w="3019978"/>
              </a:tblGrid>
              <a:tr h="1042780">
                <a:tc>
                  <a:txBody>
                    <a:bodyPr/>
                    <a:lstStyle/>
                    <a:p>
                      <a:r>
                        <a:rPr lang="ru-RU" sz="2000" kern="1200" dirty="0" smtClean="0">
                          <a:solidFill>
                            <a:schemeClr val="tx1"/>
                          </a:solidFill>
                          <a:latin typeface="+mn-lt"/>
                          <a:ea typeface="+mn-ea"/>
                          <a:cs typeface="+mn-cs"/>
                        </a:rPr>
                        <a:t>                    </a:t>
                      </a:r>
                      <a:r>
                        <a:rPr lang="ru-RU" sz="2400" kern="1200" dirty="0" smtClean="0">
                          <a:solidFill>
                            <a:schemeClr val="tx1"/>
                          </a:solidFill>
                          <a:latin typeface="Times New Roman" pitchFamily="18" charset="0"/>
                          <a:ea typeface="+mn-ea"/>
                          <a:cs typeface="Times New Roman" pitchFamily="18" charset="0"/>
                        </a:rPr>
                        <a:t>Название г.п.</a:t>
                      </a:r>
                      <a:endParaRPr lang="ru-RU" sz="2400" kern="1200" dirty="0" smtClean="0">
                        <a:solidFill>
                          <a:schemeClr val="tx1"/>
                        </a:solidFill>
                        <a:latin typeface="+mn-lt"/>
                        <a:ea typeface="+mn-ea"/>
                        <a:cs typeface="+mn-cs"/>
                      </a:endParaRPr>
                    </a:p>
                    <a:p>
                      <a:r>
                        <a:rPr lang="ru-RU" sz="2000" kern="1200" dirty="0" smtClean="0">
                          <a:solidFill>
                            <a:schemeClr val="tx1"/>
                          </a:solidFill>
                          <a:latin typeface="+mn-lt"/>
                          <a:ea typeface="+mn-ea"/>
                          <a:cs typeface="+mn-cs"/>
                        </a:rPr>
                        <a:t>  Свойства</a:t>
                      </a:r>
                    </a:p>
                    <a:p>
                      <a:r>
                        <a:rPr lang="ru-RU" sz="2000" kern="1200" dirty="0" smtClean="0">
                          <a:solidFill>
                            <a:schemeClr val="tx1"/>
                          </a:solidFill>
                          <a:latin typeface="+mn-lt"/>
                          <a:ea typeface="+mn-ea"/>
                          <a:cs typeface="+mn-cs"/>
                        </a:rPr>
                        <a:t>Горной породы</a:t>
                      </a:r>
                      <a:endParaRPr lang="ru-RU" sz="2000"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lnTlToBr w="12700" cap="flat" cmpd="sng" algn="ctr">
                      <a:solidFill>
                        <a:schemeClr val="tx1"/>
                      </a:solidFill>
                      <a:prstDash val="solid"/>
                      <a:round/>
                      <a:headEnd type="none" w="med" len="med"/>
                      <a:tailEnd type="none" w="med" len="med"/>
                    </a:lnTlToBr>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33046">
                <a:tc>
                  <a:txBody>
                    <a:bodyPr/>
                    <a:lstStyle/>
                    <a:p>
                      <a:pPr algn="l">
                        <a:spcAft>
                          <a:spcPts val="0"/>
                        </a:spcAft>
                      </a:pPr>
                      <a:r>
                        <a:rPr lang="ru-RU" sz="2400" dirty="0">
                          <a:latin typeface="Times New Roman"/>
                          <a:ea typeface="Times New Roman"/>
                        </a:rPr>
                        <a:t>Кристаллы </a:t>
                      </a:r>
                    </a:p>
                  </a:txBody>
                  <a:tcPr marL="114300" marR="1143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12410">
                <a:tc>
                  <a:txBody>
                    <a:bodyPr/>
                    <a:lstStyle/>
                    <a:p>
                      <a:r>
                        <a:rPr lang="ru-RU" sz="2400" b="0" kern="1200" dirty="0" smtClean="0">
                          <a:solidFill>
                            <a:schemeClr val="tx1"/>
                          </a:solidFill>
                          <a:latin typeface="+mn-lt"/>
                          <a:ea typeface="+mn-ea"/>
                          <a:cs typeface="+mn-cs"/>
                        </a:rPr>
                        <a:t>Структура</a:t>
                      </a:r>
                      <a:endParaRPr lang="ru-RU"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07059">
                <a:tc>
                  <a:txBody>
                    <a:bodyPr/>
                    <a:lstStyle/>
                    <a:p>
                      <a:r>
                        <a:rPr lang="ru-RU" sz="2400" b="0" kern="1200" dirty="0" smtClean="0">
                          <a:solidFill>
                            <a:schemeClr val="tx1"/>
                          </a:solidFill>
                          <a:latin typeface="Times New Roman" pitchFamily="18" charset="0"/>
                          <a:ea typeface="+mn-ea"/>
                          <a:cs typeface="Times New Roman" pitchFamily="18" charset="0"/>
                        </a:rPr>
                        <a:t>Плотность</a:t>
                      </a:r>
                      <a:endParaRPr lang="ru-RU" sz="2400"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35294">
                <a:tc>
                  <a:txBody>
                    <a:bodyPr/>
                    <a:lstStyle/>
                    <a:p>
                      <a:r>
                        <a:rPr lang="ru-RU" sz="2400" b="0" kern="1200" dirty="0" smtClean="0">
                          <a:solidFill>
                            <a:schemeClr val="tx1"/>
                          </a:solidFill>
                          <a:latin typeface="Times New Roman" pitchFamily="18" charset="0"/>
                          <a:ea typeface="+mn-ea"/>
                          <a:cs typeface="Times New Roman" pitchFamily="18" charset="0"/>
                        </a:rPr>
                        <a:t>Вес</a:t>
                      </a:r>
                      <a:endParaRPr lang="ru-RU" sz="2400"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55691">
                <a:tc>
                  <a:txBody>
                    <a:bodyPr/>
                    <a:lstStyle/>
                    <a:p>
                      <a:r>
                        <a:rPr lang="ru-RU" sz="2400" kern="1200" dirty="0" smtClean="0">
                          <a:solidFill>
                            <a:schemeClr val="tx1"/>
                          </a:solidFill>
                          <a:latin typeface="Times New Roman" pitchFamily="18" charset="0"/>
                          <a:ea typeface="+mn-ea"/>
                          <a:cs typeface="Times New Roman" pitchFamily="18" charset="0"/>
                        </a:rPr>
                        <a:t>Горные породы по </a:t>
                      </a:r>
                      <a:r>
                        <a:rPr lang="ru-RU" sz="2400" b="0" kern="1200" dirty="0" smtClean="0">
                          <a:solidFill>
                            <a:schemeClr val="tx1"/>
                          </a:solidFill>
                          <a:latin typeface="Times New Roman" pitchFamily="18" charset="0"/>
                          <a:ea typeface="+mn-ea"/>
                          <a:cs typeface="Times New Roman" pitchFamily="18" charset="0"/>
                        </a:rPr>
                        <a:t>происхождению</a:t>
                      </a:r>
                      <a:endParaRPr lang="ru-RU" sz="2400"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19285">
                <a:tc>
                  <a:txBody>
                    <a:bodyPr/>
                    <a:lstStyle/>
                    <a:p>
                      <a:r>
                        <a:rPr lang="ru-RU" sz="2400" kern="1200" dirty="0" smtClean="0">
                          <a:solidFill>
                            <a:schemeClr val="tx1"/>
                          </a:solidFill>
                          <a:latin typeface="Times New Roman" pitchFamily="18" charset="0"/>
                          <a:ea typeface="+mn-ea"/>
                          <a:cs typeface="Times New Roman" pitchFamily="18" charset="0"/>
                        </a:rPr>
                        <a:t>Вывод</a:t>
                      </a:r>
                      <a:endParaRPr lang="ru-RU" sz="2400"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381000" y="1"/>
            <a:ext cx="8458200" cy="1000108"/>
          </a:xfrm>
        </p:spPr>
        <p:txBody>
          <a:bodyPr/>
          <a:lstStyle/>
          <a:p>
            <a:pPr algn="ctr"/>
            <a:r>
              <a:rPr lang="ru-RU" b="1" dirty="0" smtClean="0"/>
              <a:t/>
            </a:r>
            <a:br>
              <a:rPr lang="ru-RU" b="1" dirty="0" smtClean="0"/>
            </a:br>
            <a:r>
              <a:rPr lang="ru-RU" b="1" dirty="0" smtClean="0"/>
              <a:t>Памятка юного геолога</a:t>
            </a:r>
            <a:r>
              <a:rPr lang="ru-RU" dirty="0" smtClean="0"/>
              <a:t/>
            </a:r>
            <a:br>
              <a:rPr lang="ru-RU" dirty="0" smtClean="0"/>
            </a:br>
            <a:endParaRPr lang="ru-RU" dirty="0"/>
          </a:p>
        </p:txBody>
      </p:sp>
      <p:sp>
        <p:nvSpPr>
          <p:cNvPr id="43011" name="Rectangle 3"/>
          <p:cNvSpPr>
            <a:spLocks noGrp="1" noChangeArrowheads="1"/>
          </p:cNvSpPr>
          <p:nvPr>
            <p:ph type="body" idx="1"/>
          </p:nvPr>
        </p:nvSpPr>
        <p:spPr>
          <a:xfrm>
            <a:off x="214282" y="1214422"/>
            <a:ext cx="8929718" cy="5643578"/>
          </a:xfrm>
        </p:spPr>
        <p:txBody>
          <a:bodyPr/>
          <a:lstStyle/>
          <a:p>
            <a:pPr>
              <a:buNone/>
            </a:pPr>
            <a:r>
              <a:rPr lang="ru-RU" sz="1800" b="1" dirty="0" smtClean="0"/>
              <a:t>           1. Название горной породы</a:t>
            </a:r>
            <a:r>
              <a:rPr lang="ru-RU" sz="1800" dirty="0" smtClean="0"/>
              <a:t>.                                                                                                                </a:t>
            </a:r>
            <a:r>
              <a:rPr lang="ru-RU" sz="1800" b="1" dirty="0" smtClean="0"/>
              <a:t>2. Блеск </a:t>
            </a:r>
            <a:r>
              <a:rPr lang="ru-RU" sz="1800" dirty="0" smtClean="0"/>
              <a:t>показывает способность минералов преломлять свет, значит порода имеет кристаллическое строение: А) есть кристаллы,                                                                                                                                 Б) нет кристаллов.</a:t>
            </a:r>
          </a:p>
          <a:p>
            <a:r>
              <a:rPr lang="ru-RU" sz="1800" b="1" dirty="0" smtClean="0"/>
              <a:t>3. Структура</a:t>
            </a:r>
            <a:r>
              <a:rPr lang="ru-RU" sz="1800" dirty="0" smtClean="0"/>
              <a:t>: А) зернистая ( видны зёрна другого цвета в породе);                                                                                    Б) однородная (не зёрен в породе),                                                                                 В) пористая( в породе хорошо видны поры,                                                                          Д) сыпучая - пересыпается из руки в руку.                                                                       Е) землистая (порода оставляет след на руках)</a:t>
            </a:r>
          </a:p>
          <a:p>
            <a:r>
              <a:rPr lang="ru-RU" sz="1800" b="1" dirty="0" smtClean="0"/>
              <a:t>4. Плотность</a:t>
            </a:r>
            <a:r>
              <a:rPr lang="ru-RU" sz="1800" dirty="0" smtClean="0"/>
              <a:t>:  Определите плотность горной породы. Для этого поцарапайте горную породу стёклышком, гвоздем. А) твёрдая (не образуется след от гвоздя),  Б) плотная  (остаётся след от гвоздя),                                                                            В) мягкая, (остаётся след от стекла),                                                                                                               Г) хрупкая  (разламывается руками),                                                                                  Д) рыхлая (рассыпается).</a:t>
            </a:r>
          </a:p>
          <a:p>
            <a:r>
              <a:rPr lang="ru-RU" sz="1800" b="1" dirty="0" smtClean="0"/>
              <a:t>5. Вес </a:t>
            </a:r>
            <a:r>
              <a:rPr lang="ru-RU" sz="1800" dirty="0" smtClean="0"/>
              <a:t>А) тяжёлые, Б) средней тяжести, В) лёгкие. </a:t>
            </a:r>
          </a:p>
          <a:p>
            <a:r>
              <a:rPr lang="ru-RU" sz="1800" b="1" dirty="0" smtClean="0"/>
              <a:t>6.Определите горные породы по происхождению  </a:t>
            </a:r>
            <a:r>
              <a:rPr lang="ru-RU" sz="1800" dirty="0" smtClean="0"/>
              <a:t>А) магматические,                                                                                                                          Б) осадочные (органические, обломочные, химические),                                                   В) метаморфические.</a:t>
            </a:r>
          </a:p>
          <a:p>
            <a:endParaRPr lang="ru-RU" sz="1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ru-RU" sz="4000" dirty="0" smtClean="0"/>
              <a:t>Выбери и закончи предложение</a:t>
            </a:r>
            <a:endParaRPr lang="ru-RU" sz="4000" dirty="0"/>
          </a:p>
        </p:txBody>
      </p:sp>
      <p:sp>
        <p:nvSpPr>
          <p:cNvPr id="37891" name="Rectangle 3"/>
          <p:cNvSpPr>
            <a:spLocks noGrp="1" noChangeArrowheads="1"/>
          </p:cNvSpPr>
          <p:nvPr>
            <p:ph type="body" idx="1"/>
          </p:nvPr>
        </p:nvSpPr>
        <p:spPr/>
        <p:txBody>
          <a:bodyPr/>
          <a:lstStyle/>
          <a:p>
            <a:r>
              <a:rPr lang="ru-RU" sz="2000" b="1" dirty="0" smtClean="0"/>
              <a:t>С</a:t>
            </a:r>
            <a:r>
              <a:rPr lang="ru-RU" sz="2000" b="1" dirty="0" smtClean="0">
                <a:solidFill>
                  <a:schemeClr val="tx1"/>
                </a:solidFill>
                <a:latin typeface="+mn-lt"/>
                <a:ea typeface="+mn-ea"/>
                <a:cs typeface="+mn-cs"/>
              </a:rPr>
              <a:t>егодня на уроке я </a:t>
            </a:r>
            <a:r>
              <a:rPr lang="ru-RU" sz="2000" b="1" dirty="0">
                <a:solidFill>
                  <a:schemeClr val="tx1"/>
                </a:solidFill>
                <a:latin typeface="+mn-lt"/>
                <a:ea typeface="+mn-ea"/>
                <a:cs typeface="+mn-cs"/>
              </a:rPr>
              <a:t>узнал…</a:t>
            </a:r>
          </a:p>
          <a:p>
            <a:r>
              <a:rPr lang="ru-RU" sz="2000" b="1" dirty="0" smtClean="0">
                <a:solidFill>
                  <a:schemeClr val="tx1"/>
                </a:solidFill>
                <a:latin typeface="+mn-lt"/>
                <a:ea typeface="+mn-ea"/>
                <a:cs typeface="+mn-cs"/>
              </a:rPr>
              <a:t>Мне было </a:t>
            </a:r>
            <a:r>
              <a:rPr lang="ru-RU" sz="2000" b="1" dirty="0">
                <a:solidFill>
                  <a:schemeClr val="tx1"/>
                </a:solidFill>
                <a:latin typeface="+mn-lt"/>
                <a:ea typeface="+mn-ea"/>
                <a:cs typeface="+mn-cs"/>
              </a:rPr>
              <a:t>интересно…</a:t>
            </a:r>
          </a:p>
          <a:p>
            <a:r>
              <a:rPr lang="ru-RU" sz="2000" b="1" dirty="0" smtClean="0">
                <a:solidFill>
                  <a:schemeClr val="tx1"/>
                </a:solidFill>
                <a:latin typeface="+mn-lt"/>
                <a:ea typeface="+mn-ea"/>
                <a:cs typeface="+mn-cs"/>
              </a:rPr>
              <a:t>Мне было </a:t>
            </a:r>
            <a:r>
              <a:rPr lang="ru-RU" sz="2000" b="1" dirty="0">
                <a:solidFill>
                  <a:schemeClr val="tx1"/>
                </a:solidFill>
                <a:latin typeface="+mn-lt"/>
                <a:ea typeface="+mn-ea"/>
                <a:cs typeface="+mn-cs"/>
              </a:rPr>
              <a:t>трудно…</a:t>
            </a:r>
          </a:p>
          <a:p>
            <a:r>
              <a:rPr lang="ru-RU" sz="2000" b="1" dirty="0" smtClean="0">
                <a:solidFill>
                  <a:schemeClr val="tx1"/>
                </a:solidFill>
                <a:latin typeface="+mn-lt"/>
                <a:ea typeface="+mn-ea"/>
                <a:cs typeface="+mn-cs"/>
              </a:rPr>
              <a:t>Я  </a:t>
            </a:r>
            <a:r>
              <a:rPr lang="ru-RU" sz="2000" b="1" dirty="0">
                <a:solidFill>
                  <a:schemeClr val="tx1"/>
                </a:solidFill>
                <a:latin typeface="+mn-lt"/>
                <a:ea typeface="+mn-ea"/>
                <a:cs typeface="+mn-cs"/>
              </a:rPr>
              <a:t>выполнял задания…</a:t>
            </a:r>
          </a:p>
          <a:p>
            <a:r>
              <a:rPr lang="ru-RU" sz="2000" b="1" dirty="0" smtClean="0">
                <a:solidFill>
                  <a:schemeClr val="tx1"/>
                </a:solidFill>
                <a:latin typeface="+mn-lt"/>
                <a:ea typeface="+mn-ea"/>
                <a:cs typeface="+mn-cs"/>
              </a:rPr>
              <a:t>Я  </a:t>
            </a:r>
            <a:r>
              <a:rPr lang="ru-RU" sz="2000" b="1" dirty="0">
                <a:solidFill>
                  <a:schemeClr val="tx1"/>
                </a:solidFill>
                <a:latin typeface="+mn-lt"/>
                <a:ea typeface="+mn-ea"/>
                <a:cs typeface="+mn-cs"/>
              </a:rPr>
              <a:t>понял, что…</a:t>
            </a:r>
          </a:p>
          <a:p>
            <a:r>
              <a:rPr lang="ru-RU" sz="2000" b="1" dirty="0" smtClean="0"/>
              <a:t>Т</a:t>
            </a:r>
            <a:r>
              <a:rPr lang="ru-RU" sz="2000" b="1" dirty="0" smtClean="0">
                <a:solidFill>
                  <a:schemeClr val="tx1"/>
                </a:solidFill>
                <a:latin typeface="+mn-lt"/>
                <a:ea typeface="+mn-ea"/>
                <a:cs typeface="+mn-cs"/>
              </a:rPr>
              <a:t>еперь </a:t>
            </a:r>
            <a:r>
              <a:rPr lang="ru-RU" sz="2000" b="1" dirty="0">
                <a:solidFill>
                  <a:schemeClr val="tx1"/>
                </a:solidFill>
                <a:latin typeface="+mn-lt"/>
                <a:ea typeface="+mn-ea"/>
                <a:cs typeface="+mn-cs"/>
              </a:rPr>
              <a:t>я могу…</a:t>
            </a:r>
          </a:p>
          <a:p>
            <a:r>
              <a:rPr lang="ru-RU" sz="2000" b="1" dirty="0" smtClean="0">
                <a:solidFill>
                  <a:schemeClr val="tx1"/>
                </a:solidFill>
                <a:latin typeface="+mn-lt"/>
                <a:ea typeface="+mn-ea"/>
                <a:cs typeface="+mn-cs"/>
              </a:rPr>
              <a:t>Я  </a:t>
            </a:r>
            <a:r>
              <a:rPr lang="ru-RU" sz="2000" b="1" dirty="0">
                <a:solidFill>
                  <a:schemeClr val="tx1"/>
                </a:solidFill>
                <a:latin typeface="+mn-lt"/>
                <a:ea typeface="+mn-ea"/>
                <a:cs typeface="+mn-cs"/>
              </a:rPr>
              <a:t>приобрел…</a:t>
            </a:r>
          </a:p>
          <a:p>
            <a:r>
              <a:rPr lang="ru-RU" sz="2000" b="1" dirty="0" smtClean="0">
                <a:solidFill>
                  <a:schemeClr val="tx1"/>
                </a:solidFill>
                <a:latin typeface="+mn-lt"/>
                <a:ea typeface="+mn-ea"/>
                <a:cs typeface="+mn-cs"/>
              </a:rPr>
              <a:t>Я  </a:t>
            </a:r>
            <a:r>
              <a:rPr lang="ru-RU" sz="2000" b="1" dirty="0">
                <a:solidFill>
                  <a:schemeClr val="tx1"/>
                </a:solidFill>
                <a:latin typeface="+mn-lt"/>
                <a:ea typeface="+mn-ea"/>
                <a:cs typeface="+mn-cs"/>
              </a:rPr>
              <a:t>научился…</a:t>
            </a:r>
          </a:p>
          <a:p>
            <a:r>
              <a:rPr lang="ru-RU" sz="2000" b="1" dirty="0" smtClean="0">
                <a:solidFill>
                  <a:schemeClr val="tx1"/>
                </a:solidFill>
                <a:latin typeface="+mn-lt"/>
                <a:ea typeface="+mn-ea"/>
                <a:cs typeface="+mn-cs"/>
              </a:rPr>
              <a:t>У  </a:t>
            </a:r>
            <a:r>
              <a:rPr lang="ru-RU" sz="2000" b="1" dirty="0">
                <a:solidFill>
                  <a:schemeClr val="tx1"/>
                </a:solidFill>
                <a:latin typeface="+mn-lt"/>
                <a:ea typeface="+mn-ea"/>
                <a:cs typeface="+mn-cs"/>
              </a:rPr>
              <a:t>меня получилось …</a:t>
            </a:r>
          </a:p>
          <a:p>
            <a:r>
              <a:rPr lang="ru-RU" sz="2000" b="1" dirty="0" smtClean="0">
                <a:solidFill>
                  <a:schemeClr val="tx1"/>
                </a:solidFill>
                <a:latin typeface="+mn-lt"/>
                <a:ea typeface="+mn-ea"/>
                <a:cs typeface="+mn-cs"/>
              </a:rPr>
              <a:t>Я  </a:t>
            </a:r>
            <a:r>
              <a:rPr lang="ru-RU" sz="2000" b="1" dirty="0">
                <a:solidFill>
                  <a:schemeClr val="tx1"/>
                </a:solidFill>
                <a:latin typeface="+mn-lt"/>
                <a:ea typeface="+mn-ea"/>
                <a:cs typeface="+mn-cs"/>
              </a:rPr>
              <a:t>попробую…</a:t>
            </a:r>
          </a:p>
          <a:p>
            <a:r>
              <a:rPr lang="ru-RU" sz="2000" b="1" dirty="0" smtClean="0"/>
              <a:t>М</a:t>
            </a:r>
            <a:r>
              <a:rPr lang="ru-RU" sz="2000" b="1" dirty="0" smtClean="0">
                <a:solidFill>
                  <a:schemeClr val="tx1"/>
                </a:solidFill>
                <a:latin typeface="+mn-lt"/>
                <a:ea typeface="+mn-ea"/>
                <a:cs typeface="+mn-cs"/>
              </a:rPr>
              <a:t>еня </a:t>
            </a:r>
            <a:r>
              <a:rPr lang="ru-RU" sz="2000" b="1" dirty="0">
                <a:solidFill>
                  <a:schemeClr val="tx1"/>
                </a:solidFill>
                <a:latin typeface="+mn-lt"/>
                <a:ea typeface="+mn-ea"/>
                <a:cs typeface="+mn-cs"/>
              </a:rPr>
              <a:t>удивило…</a:t>
            </a:r>
          </a:p>
          <a:p>
            <a:r>
              <a:rPr lang="ru-RU" sz="2000" b="1" dirty="0" smtClean="0"/>
              <a:t>М</a:t>
            </a:r>
            <a:r>
              <a:rPr lang="ru-RU" sz="2000" b="1" dirty="0" smtClean="0">
                <a:solidFill>
                  <a:schemeClr val="tx1"/>
                </a:solidFill>
                <a:latin typeface="+mn-lt"/>
                <a:ea typeface="+mn-ea"/>
                <a:cs typeface="+mn-cs"/>
              </a:rPr>
              <a:t>не </a:t>
            </a:r>
            <a:r>
              <a:rPr lang="ru-RU" sz="2000" b="1" dirty="0">
                <a:solidFill>
                  <a:schemeClr val="tx1"/>
                </a:solidFill>
                <a:latin typeface="+mn-lt"/>
                <a:ea typeface="+mn-ea"/>
                <a:cs typeface="+mn-cs"/>
              </a:rPr>
              <a:t>захотелось…</a:t>
            </a:r>
          </a:p>
          <a:p>
            <a:endParaRPr lang="ru-RU" dirty="0"/>
          </a:p>
        </p:txBody>
      </p:sp>
    </p:spTree>
  </p:cSld>
  <p:clrMapOvr>
    <a:masterClrMapping/>
  </p:clrMapOvr>
</p:sld>
</file>

<file path=ppt/theme/theme1.xml><?xml version="1.0" encoding="utf-8"?>
<a:theme xmlns:a="http://schemas.openxmlformats.org/drawingml/2006/main" name="Модерн белый">
  <a:themeElements>
    <a:clrScheme name="">
      <a:dk1>
        <a:srgbClr val="000000"/>
      </a:dk1>
      <a:lt1>
        <a:srgbClr val="C0C0C0"/>
      </a:lt1>
      <a:dk2>
        <a:srgbClr val="000000"/>
      </a:dk2>
      <a:lt2>
        <a:srgbClr val="808080"/>
      </a:lt2>
      <a:accent1>
        <a:srgbClr val="00CC99"/>
      </a:accent1>
      <a:accent2>
        <a:srgbClr val="3333CC"/>
      </a:accent2>
      <a:accent3>
        <a:srgbClr val="DCDCDC"/>
      </a:accent3>
      <a:accent4>
        <a:srgbClr val="000000"/>
      </a:accent4>
      <a:accent5>
        <a:srgbClr val="AAE2CA"/>
      </a:accent5>
      <a:accent6>
        <a:srgbClr val="2D2DB9"/>
      </a:accent6>
      <a:hlink>
        <a:srgbClr val="CCCCFF"/>
      </a:hlink>
      <a:folHlink>
        <a:srgbClr val="B2B2B2"/>
      </a:folHlink>
    </a:clrScheme>
    <a:fontScheme name="Модерн 2">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Модерн 2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Модерн 2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Модерн 2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Модерн 2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Модерн 2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Модерн 2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Модерн 2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Модерн белый</Template>
  <TotalTime>155</TotalTime>
  <Words>541</Words>
  <Application>Microsoft Office PowerPoint</Application>
  <PresentationFormat>Экран (4:3)</PresentationFormat>
  <Paragraphs>70</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Модерн белый</vt:lpstr>
      <vt:lpstr>Практическая работа:</vt:lpstr>
      <vt:lpstr>Презентация PowerPoint</vt:lpstr>
      <vt:lpstr>Задания для юных геологов</vt:lpstr>
      <vt:lpstr>Проверь ответы</vt:lpstr>
      <vt:lpstr>Оценочный лист</vt:lpstr>
      <vt:lpstr> Задание</vt:lpstr>
      <vt:lpstr> Таблица: «Описание горных пород» </vt:lpstr>
      <vt:lpstr> Памятка юного геолога </vt:lpstr>
      <vt:lpstr>Выбери и закончи предложение</vt:lpstr>
      <vt:lpstr>Задание на дом</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Практическая работа:</dc:title>
  <dc:creator>Admin</dc:creator>
  <cp:lastModifiedBy>Хозяйка</cp:lastModifiedBy>
  <cp:revision>17</cp:revision>
  <dcterms:created xsi:type="dcterms:W3CDTF">2015-03-10T19:24:44Z</dcterms:created>
  <dcterms:modified xsi:type="dcterms:W3CDTF">2019-03-01T13:25:01Z</dcterms:modified>
</cp:coreProperties>
</file>