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74" r:id="rId6"/>
    <p:sldId id="275" r:id="rId7"/>
    <p:sldId id="273" r:id="rId8"/>
    <p:sldId id="276" r:id="rId9"/>
    <p:sldId id="272" r:id="rId10"/>
    <p:sldId id="271" r:id="rId11"/>
    <p:sldId id="260" r:id="rId12"/>
    <p:sldId id="259" r:id="rId13"/>
    <p:sldId id="268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2" y="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F59D8-C67E-4E08-B1BA-03138D4BDB2C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F59D8-C67E-4E08-B1BA-03138D4BDB2C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44939-5570-4230-AA59-EC902FE4A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28728" y="2270461"/>
            <a:ext cx="61039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Ваше содержание</a:t>
            </a:r>
            <a:endParaRPr lang="ru-RU" sz="6000" dirty="0"/>
          </a:p>
        </p:txBody>
      </p:sp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338" y="6591300"/>
            <a:ext cx="666750" cy="2667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43000" y="26040"/>
            <a:ext cx="9001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Муниципальное бюджетное общеобразовательное учреждение</a:t>
            </a:r>
            <a:endParaRPr lang="ru-RU" sz="1400" dirty="0">
              <a:solidFill>
                <a:schemeClr val="bg1"/>
              </a:solidFill>
            </a:endParaRPr>
          </a:p>
          <a:p>
            <a:pPr algn="ctr"/>
            <a:r>
              <a:rPr lang="ru-RU" sz="1400" b="1" dirty="0" err="1">
                <a:solidFill>
                  <a:schemeClr val="bg1"/>
                </a:solidFill>
              </a:rPr>
              <a:t>Комаровская</a:t>
            </a:r>
            <a:r>
              <a:rPr lang="ru-RU" sz="1400" b="1" dirty="0">
                <a:solidFill>
                  <a:schemeClr val="bg1"/>
                </a:solidFill>
              </a:rPr>
              <a:t> средняя общеобразовательная школа</a:t>
            </a:r>
            <a:endParaRPr lang="ru-RU" sz="1400" dirty="0">
              <a:solidFill>
                <a:schemeClr val="bg1"/>
              </a:solidFill>
            </a:endParaRPr>
          </a:p>
          <a:p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500" y="1566664"/>
            <a:ext cx="90010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 </a:t>
            </a:r>
            <a:endParaRPr lang="ru-RU" sz="1400" dirty="0"/>
          </a:p>
          <a:p>
            <a:pPr algn="ctr"/>
            <a:r>
              <a: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«Год театра – год творчества»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/>
              <a:t> </a:t>
            </a:r>
            <a:endParaRPr lang="ru-RU" sz="1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932040" y="415313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учитель начальных классов: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Корнилова Анна Вячеславовна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883298" y="6244332"/>
            <a:ext cx="13670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>
                <a:solidFill>
                  <a:schemeClr val="bg1"/>
                </a:solidFill>
              </a:rPr>
              <a:t>2018 год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The Lord\Desktop\mask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70636"/>
            <a:ext cx="1869980" cy="192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85852" y="2571744"/>
            <a:ext cx="64934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Ваше содержание</a:t>
            </a:r>
            <a:r>
              <a:rPr lang="en-US" sz="6000" dirty="0" smtClean="0"/>
              <a:t>2</a:t>
            </a:r>
            <a:endParaRPr lang="ru-RU" sz="6000" dirty="0"/>
          </a:p>
        </p:txBody>
      </p:sp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338" y="6591300"/>
            <a:ext cx="666750" cy="2667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327675" y="446446"/>
            <a:ext cx="44097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Пальчиковый театр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88583" y="1534342"/>
            <a:ext cx="53103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Пальчиковый театр - это набор фигурок-персонажей, которые надеваются на отдельный пальчик. Это могут быть просто отдельные куколки, животные, какие-то предметы для инсценировки сказки или всем известные персонажи наших любимых русских народных сказок.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The Lord\Desktop\2163022c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113" y="3654381"/>
            <a:ext cx="3183169" cy="3183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The Lord\Desktop\pal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141" y="4010957"/>
            <a:ext cx="3796058" cy="284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05728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28728" y="2270461"/>
            <a:ext cx="61039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Ваше содержание</a:t>
            </a:r>
            <a:endParaRPr lang="ru-RU" sz="6000" dirty="0"/>
          </a:p>
        </p:txBody>
      </p:sp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338" y="6591300"/>
            <a:ext cx="666750" cy="26670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965072" y="561956"/>
            <a:ext cx="72502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Театр теней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982845" y="1716464"/>
            <a:ext cx="51783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Теа́тр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тене́й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— форма визуального искусства, зародившаяся в 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Китае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свыше 1700 лет назад.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Театр теней использует большой полупрозрачный экран и плоские цветные 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марионетки,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управляемые на тонких палочках. Марионетки прислоняются к экрану сзади и становятся видны.</a:t>
            </a:r>
          </a:p>
        </p:txBody>
      </p:sp>
      <p:pic>
        <p:nvPicPr>
          <p:cNvPr id="3074" name="Picture 2" descr="C:\Users\The Lord\Desktop\000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862317"/>
            <a:ext cx="2414679" cy="241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The Lord\Desktop\maxresdefaul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363945"/>
            <a:ext cx="4030934" cy="24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79608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28728" y="2270461"/>
            <a:ext cx="61039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Ваше содержание</a:t>
            </a:r>
            <a:endParaRPr lang="ru-RU" sz="6000" dirty="0"/>
          </a:p>
        </p:txBody>
      </p:sp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338" y="6591300"/>
            <a:ext cx="666750" cy="2667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6900" y="451860"/>
            <a:ext cx="8604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Театр кукол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07704" y="1469407"/>
            <a:ext cx="53285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Теа́тр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ку́кол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— одна из разновидностей кукольного вида искусства, в который входят  мультипликационное  и не мультипликационное анимационное 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киноискусство,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кукольное искусство 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эстрады.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The Lord\Desktop\volgogradskij-kukolnyj-teat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00" y="2955863"/>
            <a:ext cx="3960440" cy="2632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The Lord\Desktop\3e_oiq-F1V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096" y="3515608"/>
            <a:ext cx="5015547" cy="3342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40798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28728" y="2270461"/>
            <a:ext cx="61039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Ваше содержание</a:t>
            </a:r>
            <a:endParaRPr lang="ru-RU" sz="6000" dirty="0"/>
          </a:p>
        </p:txBody>
      </p:sp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>
            <a:off x="0" y="359841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338" y="6591300"/>
            <a:ext cx="666750" cy="266700"/>
          </a:xfrm>
          <a:prstGeom prst="rect">
            <a:avLst/>
          </a:prstGeom>
        </p:spPr>
      </p:pic>
      <p:pic>
        <p:nvPicPr>
          <p:cNvPr id="17" name="Рисунок 16" descr="1.bmp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/>
          <a:stretch>
            <a:fillRect/>
          </a:stretch>
        </p:blipFill>
        <p:spPr>
          <a:xfrm>
            <a:off x="0" y="5343525"/>
            <a:ext cx="1166810" cy="1514475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5122" name="Picture 2" descr="C:\Users\The Lord\Desktop\img1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81256" y="827420"/>
            <a:ext cx="334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,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66259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28728" y="2270461"/>
            <a:ext cx="61039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Ваше содержание</a:t>
            </a:r>
            <a:endParaRPr lang="ru-RU" sz="6000" dirty="0"/>
          </a:p>
        </p:txBody>
      </p:sp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338" y="6591300"/>
            <a:ext cx="666750" cy="266700"/>
          </a:xfrm>
          <a:prstGeom prst="rect">
            <a:avLst/>
          </a:prstGeom>
        </p:spPr>
      </p:pic>
      <p:pic>
        <p:nvPicPr>
          <p:cNvPr id="17" name="Рисунок 16" descr="1.bmp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/>
          <a:stretch>
            <a:fillRect/>
          </a:stretch>
        </p:blipFill>
        <p:spPr>
          <a:xfrm>
            <a:off x="0" y="5343525"/>
            <a:ext cx="1166810" cy="1514475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143000" y="26040"/>
            <a:ext cx="9001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Муниципальное бюджетное общеобразовательное учреждение</a:t>
            </a:r>
            <a:endParaRPr lang="ru-RU" sz="1400" dirty="0">
              <a:solidFill>
                <a:schemeClr val="bg1"/>
              </a:solidFill>
            </a:endParaRPr>
          </a:p>
          <a:p>
            <a:pPr algn="ctr"/>
            <a:r>
              <a:rPr lang="ru-RU" sz="1400" b="1" dirty="0" err="1">
                <a:solidFill>
                  <a:schemeClr val="bg1"/>
                </a:solidFill>
              </a:rPr>
              <a:t>Комаровская</a:t>
            </a:r>
            <a:r>
              <a:rPr lang="ru-RU" sz="1400" b="1" dirty="0">
                <a:solidFill>
                  <a:schemeClr val="bg1"/>
                </a:solidFill>
              </a:rPr>
              <a:t> средняя общеобразовательная школа</a:t>
            </a:r>
            <a:endParaRPr lang="ru-RU" sz="1400" dirty="0">
              <a:solidFill>
                <a:schemeClr val="bg1"/>
              </a:solidFill>
            </a:endParaRPr>
          </a:p>
          <a:p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883298" y="6244332"/>
            <a:ext cx="13670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>
                <a:solidFill>
                  <a:schemeClr val="bg1"/>
                </a:solidFill>
              </a:rPr>
              <a:t>2018 год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94978" y="3286124"/>
            <a:ext cx="61436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«Духовная жизнь ребенка полна лишь тогда,</a:t>
            </a:r>
          </a:p>
          <a:p>
            <a:pPr algn="r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Когда он живет в мире сказок, творчества,</a:t>
            </a:r>
          </a:p>
          <a:p>
            <a:pPr algn="r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Воображения, фантазии, а без этого он</a:t>
            </a:r>
          </a:p>
          <a:p>
            <a:pPr algn="r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засушенный цветок»</a:t>
            </a:r>
          </a:p>
          <a:p>
            <a:pPr algn="r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В.Сухомлинский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The Lord\Desktop\img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1628799"/>
            <a:ext cx="72008" cy="1440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383868" y="1628799"/>
            <a:ext cx="360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17379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85852" y="2571744"/>
            <a:ext cx="64934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Ваше содержание</a:t>
            </a:r>
            <a:r>
              <a:rPr lang="en-US" sz="6000" dirty="0" smtClean="0"/>
              <a:t>2</a:t>
            </a:r>
            <a:endParaRPr lang="ru-RU" sz="6000" dirty="0"/>
          </a:p>
        </p:txBody>
      </p:sp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>
            <a:off x="-142876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>
            <a:off x="0" y="0"/>
            <a:ext cx="583405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>
            <a:off x="0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338" y="6591300"/>
            <a:ext cx="666750" cy="2667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561956"/>
            <a:ext cx="9001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развитие духовно-богатой личности ребенка средствами театрализованной деятельности.      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Разработать 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методическое обеспечение.</a:t>
            </a:r>
          </a:p>
          <a:p>
            <a:pPr lvl="0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Создать 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условия  для  развития  творческой   активности  детей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 театрализованной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деятельности. 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3. Приобщать детей к театральной культуре.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5. Создавать условия для организации совместной театральной деятельности детей и взрослых, направленные на сближение детей, родителей и педагогов ОУ.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6. Способствовать самореализации каждого ребенка и созданию благоприятного микроклимата, уважения к личности каждого человека.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85852" y="2571744"/>
            <a:ext cx="64934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Ваше содержание</a:t>
            </a:r>
            <a:r>
              <a:rPr lang="en-US" sz="6000" dirty="0" smtClean="0"/>
              <a:t>2</a:t>
            </a:r>
            <a:endParaRPr lang="ru-RU" sz="6000" dirty="0"/>
          </a:p>
        </p:txBody>
      </p:sp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338" y="6591300"/>
            <a:ext cx="666750" cy="2667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98259" y="501006"/>
            <a:ext cx="31327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Тип проекта: 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88583" y="1534342"/>
            <a:ext cx="5310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4511" y="1208892"/>
            <a:ext cx="78384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характеру содержания:  социально-педагогический;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числу участников проекта:  группа детей 7-9 лет (25 детей);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времени проведения: долгосрочный – 9 месяцев (сентябрь – май) 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час в неделю в качестве внеурочной деятельности школьников –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35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занятий.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По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характеру контактов:  в рамках образовательного учреждения.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Формы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организации театрализованной деятельности: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Совместная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организованная театрализованная деятельность взрослых и детей.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Самостоятельная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театрально-художественная деятельность, театрализованные игры в повседневной жизни.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Мини-игры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мини-сценки в ходе иной непосредственно-образовательной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81185111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85852" y="2571744"/>
            <a:ext cx="64934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Ваше содержание</a:t>
            </a:r>
            <a:r>
              <a:rPr lang="en-US" sz="6000" dirty="0" smtClean="0"/>
              <a:t>2</a:t>
            </a:r>
            <a:endParaRPr lang="ru-RU" sz="6000" dirty="0"/>
          </a:p>
        </p:txBody>
      </p:sp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338" y="6591300"/>
            <a:ext cx="666750" cy="2667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72787" y="501006"/>
            <a:ext cx="50087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Содержание работы: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88583" y="1534342"/>
            <a:ext cx="5310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70332" y="1534342"/>
            <a:ext cx="721365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этап - подготовительный:</a:t>
            </a:r>
            <a:endParaRPr lang="ru-RU" sz="2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Просмотр спектакля и последующее обсуждение;</a:t>
            </a:r>
          </a:p>
          <a:p>
            <a:pPr lvl="0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презентация для детей о различных видах театра, их истории;</a:t>
            </a:r>
          </a:p>
          <a:p>
            <a:pPr lvl="0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артикуляционная и пальчиковая гимнастика; </a:t>
            </a:r>
          </a:p>
          <a:p>
            <a:pPr lvl="0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совместное создание педагогом с родителями и детьми театрализованной зоны: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мюзикл, комедия;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пальчиковый театр;	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театр теней;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кукольный театр.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00705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85852" y="2571744"/>
            <a:ext cx="64934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Ваше содержание</a:t>
            </a:r>
            <a:r>
              <a:rPr lang="en-US" sz="6000" dirty="0" smtClean="0"/>
              <a:t>2</a:t>
            </a:r>
            <a:endParaRPr lang="ru-RU" sz="6000" dirty="0"/>
          </a:p>
        </p:txBody>
      </p:sp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338" y="6591300"/>
            <a:ext cx="666750" cy="2667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88583" y="1534342"/>
            <a:ext cx="5310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4348" y="0"/>
            <a:ext cx="8208912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этап – основной:</a:t>
            </a:r>
            <a:endParaRPr lang="ru-RU" sz="2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овладение детьми выразительными средствами для создания образа персонажей:</a:t>
            </a:r>
          </a:p>
          <a:p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движение;</a:t>
            </a:r>
          </a:p>
          <a:p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поза;</a:t>
            </a:r>
          </a:p>
          <a:p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мимика;</a:t>
            </a:r>
          </a:p>
          <a:p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жест;</a:t>
            </a:r>
          </a:p>
          <a:p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речевая интонация;</a:t>
            </a:r>
          </a:p>
          <a:p>
            <a:pPr lvl="0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игровая деятельность:</a:t>
            </a:r>
          </a:p>
          <a:p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свободные театрализованные и творческие игры детей;</a:t>
            </a:r>
          </a:p>
          <a:p>
            <a:pPr lvl="0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обыгрывание этюдов, </a:t>
            </a:r>
            <a:r>
              <a:rPr lang="ru-RU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мини-сценок и т. д. в индивидуальной работе;</a:t>
            </a:r>
          </a:p>
          <a:p>
            <a:pPr lvl="0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игровой среды для самостоятельной театральной деятельности детей (изготовление театров, билетов; подбор музыки, реквизита);</a:t>
            </a:r>
          </a:p>
          <a:p>
            <a:pPr lvl="0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</a:p>
          <a:p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консультация «Развиваем красивую устную речь ребёнка»</a:t>
            </a:r>
          </a:p>
          <a:p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совместное участие детей и родителей в праздниках и развлечениях:</a:t>
            </a:r>
          </a:p>
          <a:p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«Мамин день», «День здоровья», «Пасхальный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кролик»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др.</a:t>
            </a:r>
          </a:p>
        </p:txBody>
      </p:sp>
    </p:spTree>
    <p:extLst>
      <p:ext uri="{BB962C8B-B14F-4D97-AF65-F5344CB8AC3E}">
        <p14:creationId xmlns:p14="http://schemas.microsoft.com/office/powerpoint/2010/main" val="411100705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85852" y="2571744"/>
            <a:ext cx="64934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Ваше содержание</a:t>
            </a:r>
            <a:r>
              <a:rPr lang="en-US" sz="6000" dirty="0" smtClean="0"/>
              <a:t>2</a:t>
            </a:r>
            <a:endParaRPr lang="ru-RU" sz="6000" dirty="0"/>
          </a:p>
        </p:txBody>
      </p:sp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338" y="6591300"/>
            <a:ext cx="666750" cy="2667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88583" y="1534342"/>
            <a:ext cx="5310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19672" y="1719008"/>
            <a:ext cx="633417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 этап – заключительный:</a:t>
            </a:r>
            <a:endParaRPr lang="ru-RU" sz="2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репетиции с детьми для дальнейшего показа спектаклей настоящим зрителям – ученикам школы;</a:t>
            </a:r>
          </a:p>
          <a:p>
            <a:pPr lvl="0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отчетная театральная постановка;</a:t>
            </a:r>
          </a:p>
          <a:p>
            <a:pPr lvl="0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опрос родителей по результатам проекта.</a:t>
            </a:r>
          </a:p>
          <a:p>
            <a:r>
              <a:rPr lang="ru-RU" sz="4800" dirty="0"/>
              <a:t> </a:t>
            </a:r>
          </a:p>
        </p:txBody>
      </p:sp>
      <p:pic>
        <p:nvPicPr>
          <p:cNvPr id="16" name="Picture 3" descr="C:\Users\The Lord\Desktop\mask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0092" y="4005064"/>
            <a:ext cx="1869980" cy="192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51907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85852" y="2571744"/>
            <a:ext cx="64934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Ваше содержание</a:t>
            </a:r>
            <a:r>
              <a:rPr lang="en-US" sz="6000" dirty="0" smtClean="0"/>
              <a:t>2</a:t>
            </a:r>
            <a:endParaRPr lang="ru-RU" sz="6000" dirty="0"/>
          </a:p>
        </p:txBody>
      </p:sp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338" y="6591300"/>
            <a:ext cx="666750" cy="2667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98259" y="501006"/>
            <a:ext cx="29218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Виды театра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88583" y="1534342"/>
            <a:ext cx="5310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84803" y="2063913"/>
            <a:ext cx="60876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мюзикл, комедия;</a:t>
            </a:r>
          </a:p>
          <a:p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пальчиковый театр;	</a:t>
            </a:r>
          </a:p>
          <a:p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театр теней;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кукольный театр.</a:t>
            </a:r>
          </a:p>
        </p:txBody>
      </p:sp>
    </p:spTree>
    <p:extLst>
      <p:ext uri="{BB962C8B-B14F-4D97-AF65-F5344CB8AC3E}">
        <p14:creationId xmlns:p14="http://schemas.microsoft.com/office/powerpoint/2010/main" val="144488223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85852" y="2571744"/>
            <a:ext cx="64934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Ваше содержание</a:t>
            </a:r>
            <a:r>
              <a:rPr lang="en-US" sz="6000" dirty="0" smtClean="0"/>
              <a:t>2</a:t>
            </a:r>
            <a:endParaRPr lang="ru-RU" sz="6000" dirty="0"/>
          </a:p>
        </p:txBody>
      </p:sp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2"/>
          <a:srcRect r="50217"/>
          <a:stretch>
            <a:fillRect/>
          </a:stretch>
        </p:blipFill>
        <p:spPr>
          <a:xfrm flipH="1">
            <a:off x="4429124" y="0"/>
            <a:ext cx="4714876" cy="6858000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>
            <a:off x="0" y="0"/>
            <a:ext cx="714348" cy="6858000"/>
          </a:xfrm>
          <a:prstGeom prst="rect">
            <a:avLst/>
          </a:prstGeom>
        </p:spPr>
      </p:pic>
      <p:pic>
        <p:nvPicPr>
          <p:cNvPr id="7" name="Рисунок 6" descr="1198011271_2.jpg"/>
          <p:cNvPicPr>
            <a:picLocks noChangeAspect="1"/>
          </p:cNvPicPr>
          <p:nvPr/>
        </p:nvPicPr>
        <p:blipFill>
          <a:blip r:embed="rId2"/>
          <a:srcRect r="92222"/>
          <a:stretch>
            <a:fillRect/>
          </a:stretch>
        </p:blipFill>
        <p:spPr>
          <a:xfrm flipH="1">
            <a:off x="8429652" y="0"/>
            <a:ext cx="714348" cy="6858000"/>
          </a:xfrm>
          <a:prstGeom prst="rect">
            <a:avLst/>
          </a:prstGeom>
        </p:spPr>
      </p:pic>
      <p:pic>
        <p:nvPicPr>
          <p:cNvPr id="8" name="Рисунок 7" descr="1198011271_2.jpg"/>
          <p:cNvPicPr>
            <a:picLocks noChangeAspect="1"/>
          </p:cNvPicPr>
          <p:nvPr/>
        </p:nvPicPr>
        <p:blipFill>
          <a:blip r:embed="rId2"/>
          <a:srcRect t="91528" r="50217"/>
          <a:stretch>
            <a:fillRect/>
          </a:stretch>
        </p:blipFill>
        <p:spPr>
          <a:xfrm flipH="1">
            <a:off x="4429124" y="6276996"/>
            <a:ext cx="4714876" cy="581004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 flipH="1">
            <a:off x="4429124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 descr="1198011271_2.jpg"/>
          <p:cNvPicPr>
            <a:picLocks noChangeAspect="1"/>
          </p:cNvPicPr>
          <p:nvPr/>
        </p:nvPicPr>
        <p:blipFill>
          <a:blip r:embed="rId2"/>
          <a:srcRect r="50217" b="91806"/>
          <a:stretch>
            <a:fillRect/>
          </a:stretch>
        </p:blipFill>
        <p:spPr>
          <a:xfrm>
            <a:off x="0" y="0"/>
            <a:ext cx="4714876" cy="561956"/>
          </a:xfrm>
          <a:prstGeom prst="rect">
            <a:avLst/>
          </a:prstGeom>
          <a:ln>
            <a:noFill/>
          </a:ln>
        </p:spPr>
      </p:pic>
      <p:pic>
        <p:nvPicPr>
          <p:cNvPr id="14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338" y="6591300"/>
            <a:ext cx="666750" cy="2667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75856" y="561956"/>
            <a:ext cx="20056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Мюзикл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88583" y="1534342"/>
            <a:ext cx="5310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28192" y="4743359"/>
            <a:ext cx="6087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Мюзикл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Это сценическое произведение (как комическое, так и драматическое по сюжету), в котором используются формы эстрадного искусства, драматического театра, балета и оперы, бытового танца.</a:t>
            </a:r>
          </a:p>
        </p:txBody>
      </p:sp>
      <p:pic>
        <p:nvPicPr>
          <p:cNvPr id="1026" name="Picture 2" descr="C:\Users\The Lord\Desktop\1441028626_hx2q02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38" y="1810764"/>
            <a:ext cx="3807724" cy="253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he Lord\Desktop\img_1455263763_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632" y="2570407"/>
            <a:ext cx="3052192" cy="20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21505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46138a2f765b2a9dcd41fe88ab06e8dd525497"/>
</p:tagLst>
</file>

<file path=ppt/theme/theme1.xml><?xml version="1.0" encoding="utf-8"?>
<a:theme xmlns:a="http://schemas.openxmlformats.org/drawingml/2006/main" name="shablon_theatr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shablon_theatre</Template>
  <TotalTime>1670</TotalTime>
  <Words>497</Words>
  <Application>Microsoft Office PowerPoint</Application>
  <PresentationFormat>Экран (4:3)</PresentationFormat>
  <Paragraphs>97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shablon_theatre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The Lord</cp:lastModifiedBy>
  <cp:revision>18</cp:revision>
  <dcterms:created xsi:type="dcterms:W3CDTF">2017-11-24T09:12:31Z</dcterms:created>
  <dcterms:modified xsi:type="dcterms:W3CDTF">2018-10-19T13:37:02Z</dcterms:modified>
</cp:coreProperties>
</file>