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50DAB-5A64-48B6-B4C1-ED042E3BD38A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0F48-0142-47B6-B5DA-AFE2115B2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30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50DAB-5A64-48B6-B4C1-ED042E3BD38A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0F48-0142-47B6-B5DA-AFE2115B2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746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50DAB-5A64-48B6-B4C1-ED042E3BD38A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0F48-0142-47B6-B5DA-AFE2115B2D2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6381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50DAB-5A64-48B6-B4C1-ED042E3BD38A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0F48-0142-47B6-B5DA-AFE2115B2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5076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50DAB-5A64-48B6-B4C1-ED042E3BD38A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0F48-0142-47B6-B5DA-AFE2115B2D2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6075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50DAB-5A64-48B6-B4C1-ED042E3BD38A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0F48-0142-47B6-B5DA-AFE2115B2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139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50DAB-5A64-48B6-B4C1-ED042E3BD38A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0F48-0142-47B6-B5DA-AFE2115B2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894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50DAB-5A64-48B6-B4C1-ED042E3BD38A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0F48-0142-47B6-B5DA-AFE2115B2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105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50DAB-5A64-48B6-B4C1-ED042E3BD38A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0F48-0142-47B6-B5DA-AFE2115B2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18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50DAB-5A64-48B6-B4C1-ED042E3BD38A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0F48-0142-47B6-B5DA-AFE2115B2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995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50DAB-5A64-48B6-B4C1-ED042E3BD38A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0F48-0142-47B6-B5DA-AFE2115B2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712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50DAB-5A64-48B6-B4C1-ED042E3BD38A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0F48-0142-47B6-B5DA-AFE2115B2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496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50DAB-5A64-48B6-B4C1-ED042E3BD38A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0F48-0142-47B6-B5DA-AFE2115B2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058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50DAB-5A64-48B6-B4C1-ED042E3BD38A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0F48-0142-47B6-B5DA-AFE2115B2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613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50DAB-5A64-48B6-B4C1-ED042E3BD38A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0F48-0142-47B6-B5DA-AFE2115B2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893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50DAB-5A64-48B6-B4C1-ED042E3BD38A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0F48-0142-47B6-B5DA-AFE2115B2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84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50DAB-5A64-48B6-B4C1-ED042E3BD38A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5260F48-0142-47B6-B5DA-AFE2115B2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2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5000">
              <a:srgbClr val="0070C0"/>
            </a:gs>
            <a:gs pos="86000">
              <a:schemeClr val="bg2">
                <a:shade val="96000"/>
                <a:satMod val="120000"/>
                <a:lumMod val="9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8039" y="734096"/>
            <a:ext cx="9289961" cy="4108359"/>
          </a:xfrm>
        </p:spPr>
        <p:txBody>
          <a:bodyPr>
            <a:normAutofit fontScale="90000"/>
          </a:bodyPr>
          <a:lstStyle/>
          <a:p>
            <a:r>
              <a:rPr lang="ru-RU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mbria" panose="02040503050406030204" pitchFamily="18" charset="0"/>
              </a:rPr>
              <a:t>АЛГОРИТМ ПРОВЕДЕНИЯ</a:t>
            </a:r>
            <a:br>
              <a:rPr lang="ru-RU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mbria" panose="02040503050406030204" pitchFamily="18" charset="0"/>
              </a:rPr>
            </a:br>
            <a:r>
              <a:rPr lang="ru-RU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mbria" panose="02040503050406030204" pitchFamily="18" charset="0"/>
              </a:rPr>
              <a:t/>
            </a:r>
            <a:br>
              <a:rPr lang="ru-RU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mbria" panose="02040503050406030204" pitchFamily="18" charset="0"/>
              </a:rPr>
            </a:br>
            <a:r>
              <a:rPr lang="ru-RU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mbria" panose="02040503050406030204" pitchFamily="18" charset="0"/>
              </a:rPr>
              <a:t>РОДИТЕЛЬСКОГО СОБРАНИЯ</a:t>
            </a:r>
            <a:br>
              <a:rPr lang="ru-RU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mbria" panose="02040503050406030204" pitchFamily="18" charset="0"/>
              </a:rPr>
            </a:br>
            <a:r>
              <a:rPr lang="ru-RU" sz="5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mbria" panose="02040503050406030204" pitchFamily="18" charset="0"/>
              </a:rPr>
              <a:t/>
            </a:r>
            <a:br>
              <a:rPr lang="ru-RU" sz="5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mbria" panose="02040503050406030204" pitchFamily="18" charset="0"/>
              </a:rPr>
            </a:br>
            <a:r>
              <a:rPr lang="ru-RU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mbria" panose="02040503050406030204" pitchFamily="18" charset="0"/>
              </a:rPr>
              <a:t> В ДЕТСКОМ САДУ</a:t>
            </a:r>
            <a:endParaRPr lang="ru-RU" sz="5400" dirty="0">
              <a:latin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4492" y="4294005"/>
            <a:ext cx="7766936" cy="1096899"/>
          </a:xfrm>
        </p:spPr>
        <p:txBody>
          <a:bodyPr>
            <a:normAutofit/>
          </a:bodyPr>
          <a:lstStyle/>
          <a:p>
            <a:endParaRPr lang="ru-RU" b="1" dirty="0">
              <a:latin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37" y="3699028"/>
            <a:ext cx="2791338" cy="2748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5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06062"/>
            <a:ext cx="8596668" cy="126213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               </a:t>
            </a:r>
            <a:r>
              <a:rPr lang="ru-RU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Подведение итогов</a:t>
            </a:r>
            <a:br>
              <a:rPr lang="ru-RU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ru-RU" sz="4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ru-RU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                    (3-5 минут)</a:t>
            </a:r>
            <a:endParaRPr lang="ru-RU" sz="4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00011"/>
            <a:ext cx="8596668" cy="4211392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endParaRPr lang="ru-RU" sz="2800" dirty="0"/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chemeClr val="tx1"/>
                </a:solidFill>
              </a:rPr>
              <a:t> Выносятся решения родительского собрания по каждому из обсуждаемых вопросов.</a:t>
            </a:r>
          </a:p>
          <a:p>
            <a:pPr marL="0" indent="0">
              <a:buClrTx/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chemeClr val="tx1"/>
                </a:solidFill>
              </a:rPr>
              <a:t>Решения фиксируются в протоколе.</a:t>
            </a:r>
          </a:p>
          <a:p>
            <a:pPr marL="0" indent="0">
              <a:buClrTx/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Выдаются памятки, буклеты по теме собрания (если запланировано).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812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7183" y="597940"/>
            <a:ext cx="8596668" cy="17386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5111917"/>
            <a:ext cx="8596668" cy="13050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16500" y="2671976"/>
            <a:ext cx="902683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Желаем творческих успехов!</a:t>
            </a:r>
            <a:endParaRPr lang="ru-RU" sz="48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029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32795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 ЭТАП</a:t>
            </a:r>
            <a:br>
              <a:rPr lang="ru-RU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ru-RU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Определить тему, цели и задачи</a:t>
            </a:r>
            <a:br>
              <a:rPr lang="ru-RU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ru-RU" sz="4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/>
            </a:r>
            <a:br>
              <a:rPr lang="ru-RU" sz="4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/>
            </a:r>
            <a:b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1591" y="2411198"/>
            <a:ext cx="8596668" cy="388077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Одна из задач общения воспитателя с родителями</a:t>
            </a:r>
            <a:r>
              <a:rPr lang="ru-RU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– раскрыть важные стороны психического развития ребёнка, помочь выстроить верную педагогическую стратегию.</a:t>
            </a:r>
            <a:endParaRPr lang="ru-RU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99462" y="2967335"/>
            <a:ext cx="3930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62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29718"/>
            <a:ext cx="8596668" cy="13208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 ЭТАП</a:t>
            </a:r>
            <a:b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Определить форму проведения родительского собрания  </a:t>
            </a:r>
            <a:endParaRPr lang="ru-RU" sz="4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580314"/>
            <a:ext cx="8596668" cy="3880773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Формы проведения родительских собраний: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психологический тренинг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мастер – класс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совместное занятие детей и родителей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показ театральных постановок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групповое обсуждение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ru-RU" sz="4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sz="4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sz="40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14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"/>
            <a:ext cx="9474584" cy="161059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 ЭТАП</a:t>
            </a:r>
            <a:b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Провести предварительную  работу</a:t>
            </a:r>
            <a:endParaRPr lang="ru-RU" sz="4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677334" y="1610592"/>
            <a:ext cx="8596668" cy="5121513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    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       </a:t>
            </a:r>
            <a:r>
              <a:rPr lang="ru-RU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Подготовка родительского собрания: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Изучить литературу </a:t>
            </a:r>
            <a:r>
              <a:rPr lang="ru-RU" sz="2000" dirty="0">
                <a:solidFill>
                  <a:schemeClr val="tx1"/>
                </a:solidFill>
              </a:rPr>
              <a:t>по рассматриваемой проблеме.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П</a:t>
            </a:r>
            <a:r>
              <a:rPr lang="ru-RU" sz="2000" dirty="0" smtClean="0">
                <a:solidFill>
                  <a:schemeClr val="tx1"/>
                </a:solidFill>
              </a:rPr>
              <a:t>ровести (по </a:t>
            </a:r>
            <a:r>
              <a:rPr lang="ru-RU" sz="2000" smtClean="0">
                <a:solidFill>
                  <a:schemeClr val="tx1"/>
                </a:solidFill>
              </a:rPr>
              <a:t>необходимости) анкетирование </a:t>
            </a:r>
            <a:r>
              <a:rPr lang="ru-RU" sz="2000" dirty="0">
                <a:solidFill>
                  <a:schemeClr val="tx1"/>
                </a:solidFill>
              </a:rPr>
              <a:t>родителей по теме </a:t>
            </a:r>
            <a:r>
              <a:rPr lang="ru-RU" sz="2000" dirty="0" smtClean="0">
                <a:solidFill>
                  <a:schemeClr val="tx1"/>
                </a:solidFill>
              </a:rPr>
              <a:t> собрания.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/>
                </a:solidFill>
              </a:rPr>
              <a:t>Предупредить о дне и часе родительского собрания за две недели (повесить объявление или изготовить приглашения).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</a:rPr>
              <a:t>Подготовить необходимый материал.</a:t>
            </a:r>
            <a:endParaRPr lang="ru-RU" sz="2000" dirty="0">
              <a:solidFill>
                <a:schemeClr val="tx1"/>
              </a:solidFill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/>
                </a:solidFill>
              </a:rPr>
              <a:t>В соответствии с темой собрания изготовить оригинальные памятки с советами.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/>
                </a:solidFill>
              </a:rPr>
              <a:t>Продумать расстановку столов (столы должны стоять </a:t>
            </a:r>
            <a:r>
              <a:rPr lang="ru-RU" sz="2000" dirty="0" smtClean="0">
                <a:solidFill>
                  <a:schemeClr val="tx1"/>
                </a:solidFill>
              </a:rPr>
              <a:t>так, чтобы </a:t>
            </a:r>
            <a:r>
              <a:rPr lang="ru-RU" sz="2000" dirty="0">
                <a:solidFill>
                  <a:schemeClr val="tx1"/>
                </a:solidFill>
              </a:rPr>
              <a:t>родители видели друг друга).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/>
                </a:solidFill>
              </a:rPr>
              <a:t> Продумать как обеспечить присмотр за детьми во время собрания.</a:t>
            </a:r>
          </a:p>
          <a:p>
            <a:pPr marL="0" indent="0">
              <a:buClrTx/>
              <a:buNone/>
            </a:pPr>
            <a:r>
              <a:rPr lang="ru-RU" dirty="0"/>
              <a:t> 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965180" y="474345"/>
            <a:ext cx="2616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ClrTx/>
            </a:pP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965179" y="474345"/>
            <a:ext cx="2616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ClrTx/>
            </a:pP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650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301483"/>
            <a:ext cx="9831827" cy="1628917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5 ЭТАП</a:t>
            </a:r>
            <a:b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Выбрать форму привлечения родителей на родительское собрание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37894"/>
            <a:ext cx="8596668" cy="441862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       Формы привлечения родителей: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Подготовка конкурсов для родителей и детей.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Организация выставки (детских работ, семейных поделок, художественной литературы).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Показ </a:t>
            </a:r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презентации по теме </a:t>
            </a:r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собрания (организованная деятельность детей).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Приглашение (по возможности) сказочного героя.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Изготовление самодельных плакатов по теме  собрания.</a:t>
            </a:r>
            <a:endParaRPr lang="ru-RU" sz="240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93246" y="4989318"/>
            <a:ext cx="16955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     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505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787" y="218940"/>
            <a:ext cx="8596668" cy="163418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6 ЭТАП</a:t>
            </a:r>
            <a:b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Проведение родительского собрания</a:t>
            </a:r>
            <a:endParaRPr lang="ru-RU" sz="4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0213" y="1800271"/>
            <a:ext cx="8596668" cy="4637565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Родительское собрание</a:t>
            </a:r>
          </a:p>
          <a:p>
            <a:pPr marL="0" indent="0">
              <a:buNone/>
            </a:pP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состоит из 3-х частей: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вводной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</a:rPr>
              <a:t> основной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разное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buClrTx/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Время проведения родительского собрания 1час (40 мин.             с родителями и 20 мин. с участием детей).</a:t>
            </a:r>
          </a:p>
          <a:p>
            <a:pPr marL="0" indent="0">
              <a:buClrTx/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Проводится 3 раза в год.</a:t>
            </a:r>
          </a:p>
          <a:p>
            <a:pPr marL="0" indent="0">
              <a:buClrTx/>
              <a:buNone/>
            </a:pP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887" y="1800271"/>
            <a:ext cx="3426994" cy="273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60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1668"/>
            <a:ext cx="8596668" cy="149251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              Вводная  часть</a:t>
            </a:r>
            <a:b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ru-RU" sz="4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               (5-7 минут)</a:t>
            </a:r>
            <a:endParaRPr lang="ru-RU" sz="4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19709"/>
            <a:ext cx="8596668" cy="4765182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Призвана организовать родителей, создать атмосферу доброжелательности и доверия, сконцентрировать внимание родителей.</a:t>
            </a:r>
            <a:endParaRPr lang="ru-RU" sz="3200" dirty="0" smtClean="0">
              <a:solidFill>
                <a:schemeClr val="tx1"/>
              </a:solidFill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Сообщение темы собрания.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Сообщение формы собрания (с помощью коротких игр и занятий).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Экскурсия по выставке продуктов детской деятельности.</a:t>
            </a:r>
          </a:p>
          <a:p>
            <a:pPr marL="0" indent="0">
              <a:buClrTx/>
              <a:buNone/>
            </a:pP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348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757" y="1"/>
            <a:ext cx="8596668" cy="135228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            Основная часть </a:t>
            </a:r>
            <a:b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             (30-35 минут)</a:t>
            </a:r>
            <a:endParaRPr lang="ru-RU" sz="4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52283"/>
            <a:ext cx="8596668" cy="5267458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300" dirty="0" smtClean="0">
                <a:solidFill>
                  <a:srgbClr val="002060"/>
                </a:solidFill>
              </a:rPr>
              <a:t>                            Имеет 2 этапа</a:t>
            </a:r>
          </a:p>
          <a:p>
            <a:pPr marL="0" indent="0">
              <a:buNone/>
            </a:pPr>
            <a:r>
              <a:rPr lang="ru-RU" sz="3300" dirty="0" smtClean="0">
                <a:solidFill>
                  <a:srgbClr val="002060"/>
                </a:solidFill>
              </a:rPr>
              <a:t>1 этап </a:t>
            </a:r>
            <a:r>
              <a:rPr lang="ru-RU" sz="3100" dirty="0" smtClean="0">
                <a:solidFill>
                  <a:srgbClr val="002060"/>
                </a:solidFill>
              </a:rPr>
              <a:t>– </a:t>
            </a:r>
            <a:r>
              <a:rPr lang="ru-RU" sz="2800" dirty="0" smtClean="0">
                <a:solidFill>
                  <a:schemeClr val="tx1"/>
                </a:solidFill>
              </a:rPr>
              <a:t>выступление воспитателя, старшего воспитателя или других специалистов ДОУ по теме собрания (освещаются аспекты рассматриваемой проблемы)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                    </a:t>
            </a:r>
            <a:r>
              <a:rPr lang="ru-RU" sz="3300" dirty="0" smtClean="0">
                <a:solidFill>
                  <a:srgbClr val="002060"/>
                </a:solidFill>
              </a:rPr>
              <a:t> </a:t>
            </a:r>
            <a:r>
              <a:rPr lang="ru-RU" sz="33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Правила проведения:</a:t>
            </a:r>
            <a:endParaRPr lang="ru-RU" sz="3300" dirty="0" smtClean="0">
              <a:solidFill>
                <a:srgbClr val="002060"/>
              </a:solidFill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chemeClr val="tx1"/>
                </a:solidFill>
              </a:rPr>
              <a:t>привлекать родителей к выступлению (родители не должны быть пассивными слушателями)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chemeClr val="tx1"/>
                </a:solidFill>
              </a:rPr>
              <a:t>использовать примеры из практики воспитания детей в семье и в детском саду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chemeClr val="tx1"/>
                </a:solidFill>
              </a:rPr>
              <a:t>предлагать просмотр видеофрагментов занятий с детьми, игр, прогулок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ru-RU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600" dirty="0">
                <a:solidFill>
                  <a:srgbClr val="002060"/>
                </a:solidFill>
              </a:rPr>
              <a:t>2</a:t>
            </a:r>
            <a:r>
              <a:rPr lang="ru-RU" sz="3600" dirty="0" smtClean="0">
                <a:solidFill>
                  <a:srgbClr val="002060"/>
                </a:solidFill>
              </a:rPr>
              <a:t> этап </a:t>
            </a:r>
            <a:r>
              <a:rPr lang="ru-RU" sz="2200" dirty="0" smtClean="0">
                <a:solidFill>
                  <a:srgbClr val="002060"/>
                </a:solidFill>
              </a:rPr>
              <a:t>– </a:t>
            </a:r>
            <a:r>
              <a:rPr lang="ru-RU" sz="2800" dirty="0" smtClean="0">
                <a:solidFill>
                  <a:schemeClr val="tx1"/>
                </a:solidFill>
              </a:rPr>
              <a:t>работа с родителями по теме собрания (практикум по освоению приёмов мелкой моторики, коллективное решение кроссвордов, анализ педагогических ситуаций и т.д.)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16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03031"/>
            <a:ext cx="8596668" cy="1584101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   Организационные вопросы</a:t>
            </a:r>
            <a:b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ru-RU" sz="4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              (7-10 минут)</a:t>
            </a:r>
            <a:endParaRPr lang="ru-RU" sz="4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87132"/>
            <a:ext cx="8596668" cy="4752305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marL="0" indent="0">
              <a:buClrTx/>
              <a:buNone/>
            </a:pPr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              Обсуждение вопросов:</a:t>
            </a:r>
          </a:p>
          <a:p>
            <a:pPr marL="0" indent="0">
              <a:buClrTx/>
              <a:buNone/>
            </a:pPr>
            <a:endParaRPr lang="ru-RU" sz="3200" dirty="0">
              <a:solidFill>
                <a:schemeClr val="tx1"/>
              </a:solidFill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3200" dirty="0" smtClean="0">
                <a:solidFill>
                  <a:schemeClr val="tx1"/>
                </a:solidFill>
              </a:rPr>
              <a:t> содержание ребёнка в детском саду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проведение досугов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и утренников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организация совместных мероприятий семьи и ДОУ</a:t>
            </a:r>
          </a:p>
          <a:p>
            <a:pPr marL="0" indent="0">
              <a:buClrTx/>
              <a:buNone/>
            </a:pP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buClrTx/>
              <a:buNone/>
            </a:pPr>
            <a:r>
              <a:rPr lang="ru-RU" sz="2600" dirty="0" smtClean="0">
                <a:solidFill>
                  <a:schemeClr val="tx1"/>
                </a:solidFill>
              </a:rPr>
              <a:t>Рекомендуется заранее продумать несколько вариантов решения проблем, которые будут предложены родителям для обсуждения, договориться с теми из них, кто сможет помочь, взять на себя ответственность. 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ru-RU" sz="2000" dirty="0"/>
          </a:p>
          <a:p>
            <a:pPr marL="0" indent="0">
              <a:buClrTx/>
              <a:buNone/>
            </a:pP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269525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463</Words>
  <Application>Microsoft Office PowerPoint</Application>
  <PresentationFormat>Широкоэкранный</PresentationFormat>
  <Paragraphs>71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Cambria</vt:lpstr>
      <vt:lpstr>Trebuchet MS</vt:lpstr>
      <vt:lpstr>Wingdings</vt:lpstr>
      <vt:lpstr>Wingdings 3</vt:lpstr>
      <vt:lpstr>Грань</vt:lpstr>
      <vt:lpstr>АЛГОРИТМ ПРОВЕДЕНИЯ  РОДИТЕЛЬСКОГО СОБРАНИЯ   В ДЕТСКОМ САДУ</vt:lpstr>
      <vt:lpstr>1 ЭТАП Определить тему, цели и задачи   </vt:lpstr>
      <vt:lpstr>2 ЭТАП Определить форму проведения родительского собрания  </vt:lpstr>
      <vt:lpstr>3 ЭТАП Провести предварительную  работу</vt:lpstr>
      <vt:lpstr>5 ЭТАП Выбрать форму привлечения родителей на родительское собрание</vt:lpstr>
      <vt:lpstr>6 ЭТАП Проведение родительского собрания</vt:lpstr>
      <vt:lpstr>               Вводная  часть                  (5-7 минут)</vt:lpstr>
      <vt:lpstr>             Основная часть                (30-35 минут)</vt:lpstr>
      <vt:lpstr>    Организационные вопросы                 (7-10 минут)</vt:lpstr>
      <vt:lpstr>                Подведение итогов                       (3-5 минут)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ПРОВЕДЕНИЯ  РОДИТЕЛЬСКОГО СОБРАНИЯ   В ДЕТСКОМ САДУ</dc:title>
  <dc:creator>Евгения-ФИЗО</dc:creator>
  <cp:lastModifiedBy>Евгения-ФИЗО</cp:lastModifiedBy>
  <cp:revision>1</cp:revision>
  <dcterms:modified xsi:type="dcterms:W3CDTF">2014-04-14T10:50:58Z</dcterms:modified>
</cp:coreProperties>
</file>