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1B0-325E-403D-A24E-F94F30C3D1DF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DA0F-7D35-44B2-A008-490823CEB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606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1B0-325E-403D-A24E-F94F30C3D1DF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DA0F-7D35-44B2-A008-490823CEB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109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1B0-325E-403D-A24E-F94F30C3D1DF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DA0F-7D35-44B2-A008-490823CEB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79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1B0-325E-403D-A24E-F94F30C3D1DF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DA0F-7D35-44B2-A008-490823CEB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640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1B0-325E-403D-A24E-F94F30C3D1DF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DA0F-7D35-44B2-A008-490823CEB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473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1B0-325E-403D-A24E-F94F30C3D1DF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DA0F-7D35-44B2-A008-490823CEB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41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1B0-325E-403D-A24E-F94F30C3D1DF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DA0F-7D35-44B2-A008-490823CEB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795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1B0-325E-403D-A24E-F94F30C3D1DF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DA0F-7D35-44B2-A008-490823CEB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209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1B0-325E-403D-A24E-F94F30C3D1DF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DA0F-7D35-44B2-A008-490823CEB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380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1B0-325E-403D-A24E-F94F30C3D1DF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DA0F-7D35-44B2-A008-490823CEB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391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C1B0-325E-403D-A24E-F94F30C3D1DF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DA0F-7D35-44B2-A008-490823CEB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90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CC1B0-325E-403D-A24E-F94F30C3D1DF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9DA0F-7D35-44B2-A008-490823CEB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984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и основная сфера применения железнодорожного транспорта в системе России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1905989"/>
            <a:ext cx="8572500" cy="4952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7355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182" y="178131"/>
            <a:ext cx="7747660" cy="65908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i="1" dirty="0" smtClean="0">
                <a:effectLst/>
              </a:rPr>
              <a:t>Железнодорожный транспорт —</a:t>
            </a:r>
            <a:r>
              <a:rPr lang="ru-RU" dirty="0" smtClean="0">
                <a:effectLst/>
              </a:rPr>
              <a:t> вид транспорта, осуществляю­щий перевозки грузов по рельсовым путям в вагонах (поездах) с помощью локомотивной тяги.</a:t>
            </a:r>
          </a:p>
          <a:p>
            <a:pPr marL="0" indent="0">
              <a:buNone/>
            </a:pPr>
            <a:endParaRPr lang="ru-RU" dirty="0" smtClean="0">
              <a:effectLst/>
            </a:endParaRPr>
          </a:p>
          <a:p>
            <a:pPr marL="0" indent="0">
              <a:buNone/>
            </a:pPr>
            <a:r>
              <a:rPr lang="ru-RU" i="1" dirty="0" smtClean="0">
                <a:effectLst/>
              </a:rPr>
              <a:t>Железнодорожный путь —</a:t>
            </a:r>
            <a:r>
              <a:rPr lang="ru-RU" dirty="0" smtClean="0">
                <a:effectLst/>
              </a:rPr>
              <a:t> комплекс сооружений и устройств, образующий дорогу с направляющей рельсовой колеёй для дви­жения подвижного состава железнодорожного транспорта.</a:t>
            </a:r>
          </a:p>
          <a:p>
            <a:pPr marL="0" indent="0">
              <a:buNone/>
            </a:pPr>
            <a:r>
              <a:rPr lang="ru-RU" dirty="0" smtClean="0">
                <a:effectLst/>
              </a:rPr>
              <a:t>Железнодорожный путь имеет сложное строение. Основные эле­менты железнодорожного пути: верхнее строение, земляное по­лотно, инженерные сооружения (мосты, тоннели, виадуки, дре­нажные сооружения, подпорные стенки).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129" y="332509"/>
            <a:ext cx="4132613" cy="2755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780" y="3265714"/>
            <a:ext cx="4670962" cy="3503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94190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756" y="365125"/>
            <a:ext cx="1114004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effectLst/>
              </a:rPr>
              <a:t>Основные технико-эксплуатационные особенности и достоинства </a:t>
            </a:r>
            <a:r>
              <a:rPr lang="ru-RU" dirty="0" smtClean="0">
                <a:effectLst/>
              </a:rPr>
              <a:t>железнодорожного транспорта: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1997817"/>
            <a:ext cx="10515600" cy="486018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effectLst/>
              </a:rPr>
              <a:t>высокая пропускная и провозная способность (двухпутная дорога с автоматической блокировкой пропускает 150—200 пар поездов в сутки; однопутная — 60 пар поездов в сутки);</a:t>
            </a:r>
          </a:p>
          <a:p>
            <a:r>
              <a:rPr lang="ru-RU" dirty="0" smtClean="0">
                <a:effectLst/>
              </a:rPr>
              <a:t>надежность работы благодаря независимости от климатических условий, что обеспечивает бесперебойную перевозку грузов в любое время года (95% путей сообщения работает без сбоя при перепа­дах температуры; исключения приходятся на обрыв электриче­ских проводов при стихийных бедствиях);</a:t>
            </a:r>
          </a:p>
          <a:p>
            <a:r>
              <a:rPr lang="ru-RU" dirty="0" smtClean="0">
                <a:effectLst/>
              </a:rPr>
              <a:t>возможность сооружения путей сообщения на любой сухопут­ной территории и на водной территории при наличии паромов;</a:t>
            </a:r>
          </a:p>
          <a:p>
            <a:r>
              <a:rPr lang="ru-RU" dirty="0" smtClean="0">
                <a:effectLst/>
              </a:rPr>
              <a:t>непосредственная связь с промышленными и сельскохозяй­ственными предприятиями любых отраслей экономики. Отдель­ные отрасли (металлургическая, угледобывающая, нефтеперера­батывающая и др.) имеют, как правило, свои подъездные пути для выхода на магистральную сеть;</a:t>
            </a:r>
          </a:p>
          <a:p>
            <a:r>
              <a:rPr lang="ru-RU" dirty="0" smtClean="0">
                <a:effectLst/>
              </a:rPr>
              <a:t>массовость перевозок в сочетании с довольно низкой себесто­имостью (малые эксплуатационные расходы) и достаточно высо­кой скоростью доставки;</a:t>
            </a:r>
          </a:p>
          <a:p>
            <a:r>
              <a:rPr lang="ru-RU" dirty="0" smtClean="0">
                <a:effectLst/>
              </a:rPr>
              <a:t>более короткий путь следования</a:t>
            </a:r>
            <a:r>
              <a:rPr lang="ru-RU" b="1" dirty="0" smtClean="0">
                <a:effectLst/>
              </a:rPr>
              <a:t> </a:t>
            </a:r>
            <a:r>
              <a:rPr lang="ru-RU" dirty="0" smtClean="0">
                <a:effectLst/>
              </a:rPr>
              <a:t>по сравнению с естественны­ми путями водного транспорта.</a:t>
            </a:r>
          </a:p>
        </p:txBody>
      </p:sp>
    </p:spTree>
    <p:extLst>
      <p:ext uri="{BB962C8B-B14F-4D97-AF65-F5344CB8AC3E}">
        <p14:creationId xmlns:p14="http://schemas.microsoft.com/office/powerpoint/2010/main" val="438900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i="1" dirty="0" smtClean="0">
                <a:effectLst/>
              </a:rPr>
              <a:t>Относительные недостатки</a:t>
            </a:r>
            <a:r>
              <a:rPr lang="ru-RU" dirty="0" smtClean="0">
                <a:effectLst/>
              </a:rPr>
              <a:t> железнодорожного транспорта: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/>
              </a:rPr>
              <a:t>ограниченная маневренность из-за «привязки» к колее;</a:t>
            </a:r>
          </a:p>
          <a:p>
            <a:r>
              <a:rPr lang="ru-RU" dirty="0" smtClean="0">
                <a:effectLst/>
              </a:rPr>
              <a:t>высокая первоначальная стоимость основных фондов: стоимость строительства 1 км однопутной линии — примерно 10 млн руб. (в ценах 1998 г.), двухпутной — на 40 % больше (в трудных услови­ях может быть в 2—3 раза выше); подвижной состав дороже авто­мобилей (но дешевле в 3—4 раза, чем самолеты и морские суда);</a:t>
            </a:r>
          </a:p>
          <a:p>
            <a:r>
              <a:rPr lang="ru-RU" dirty="0" smtClean="0">
                <a:effectLst/>
              </a:rPr>
              <a:t>высокая металлоемкость, трудоемкость, низкая производитель­ность труда. Так, в среднем на 1 км эксплуатационной длины же­лезных дорог России приходится почти 14 человек (в США — 1,5 человека при тех же объемах транспортной работы).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254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Принципы работы железных дорог: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effectLst/>
              </a:rPr>
              <a:t>на занятый перегон не может выйти другой поезд (для повы­шения пропускной способности перегоны дробятся на участки);</a:t>
            </a:r>
          </a:p>
          <a:p>
            <a:r>
              <a:rPr lang="ru-RU" dirty="0" smtClean="0">
                <a:effectLst/>
              </a:rPr>
              <a:t>движение осуществляется только поездами (пассажирскими, грузовыми, почтовыми, смешанными), которые переформировы­ваются по маршруту движения;</a:t>
            </a:r>
          </a:p>
          <a:p>
            <a:r>
              <a:rPr lang="ru-RU" dirty="0" smtClean="0">
                <a:effectLst/>
              </a:rPr>
              <a:t>грузы следуют между сортировочными станциями, на которых переформировываются поезда;</a:t>
            </a:r>
          </a:p>
          <a:p>
            <a:r>
              <a:rPr lang="ru-RU" dirty="0" smtClean="0">
                <a:effectLst/>
              </a:rPr>
              <a:t>управление транспортным процессом производится через дис­петчерский центр;</a:t>
            </a:r>
          </a:p>
          <a:p>
            <a:r>
              <a:rPr lang="ru-RU" dirty="0" smtClean="0">
                <a:effectLst/>
              </a:rPr>
              <a:t>смена бригады паровоза производится через 100— 120 км (забор воды необходим через 600—800 км). Современная тяга позволяет менять бригаду через 200—300 км, а локомотив — через 1000 км. Смена осуществляется в течение 15—20 мин;</a:t>
            </a:r>
          </a:p>
          <a:p>
            <a:r>
              <a:rPr lang="ru-RU" dirty="0" smtClean="0">
                <a:effectLst/>
              </a:rPr>
              <a:t>перевозка проходит при разной ширине колеи;</a:t>
            </a:r>
          </a:p>
          <a:p>
            <a:r>
              <a:rPr lang="ru-RU" dirty="0" smtClean="0">
                <a:effectLst/>
              </a:rPr>
              <a:t>отправки грузов — </a:t>
            </a:r>
            <a:r>
              <a:rPr lang="ru-RU" dirty="0" err="1" smtClean="0">
                <a:effectLst/>
              </a:rPr>
              <a:t>повагонные</a:t>
            </a:r>
            <a:r>
              <a:rPr lang="ru-RU" dirty="0" smtClean="0">
                <a:effectLst/>
              </a:rPr>
              <a:t>, мелкопартионные, поездные или маршрутными поездами.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24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effectLst/>
              </a:rPr>
              <a:t>Проблемы и тенденции развития железнодорожного транспорта: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9580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effectLst/>
              </a:rPr>
              <a:t>повышение производительности, прежде всего путем создания резерва пропускной и провозной способностей (сейчас 70 % же­лезных дорог страны — однопутные, 80 % железнодорожной сети имеет максимальный коэффициент грузонапряженности) и по­вышения скорости движения (рекорд скорости на отечественных железных дорогах — около 200 км/ч). Высокоскоростной поезд TGV (Франция) установил мировой рекорд скорости — 515 км/ч, ско­рость его эксплуатации на дорогах Франции и Европы — 300 км/ч. Скорость может быть повышена благодаря замене типа тяги, на­пример на газотурбинную, паротурбинную, атомную. Высокие ско­рости достигаются также благодаря изменению дизайна на более обтекаемый;</a:t>
            </a:r>
          </a:p>
          <a:p>
            <a:r>
              <a:rPr lang="ru-RU" dirty="0" smtClean="0">
                <a:effectLst/>
              </a:rPr>
              <a:t>увеличение темпов электрификации дорог (сегодня электри­фицированных дорог более 40 %; себестоимость электровозов на 15% ниже, а производительность выше; они экологически менее вредны; условия их управления лучше);</a:t>
            </a:r>
          </a:p>
          <a:p>
            <a:r>
              <a:rPr lang="ru-RU" dirty="0" smtClean="0">
                <a:effectLst/>
              </a:rPr>
              <a:t>снижение расхода топлива при повышении скорости, что дос­тигается уменьшением общего веса поезда (например, в Герма­нии при изготовлении вагонов применяют стеклопластик, кото­рый облегчает вес поезда на 20%);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134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61256"/>
            <a:ext cx="10515600" cy="646017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effectLst/>
              </a:rPr>
              <a:t>выравнивание путей, особенно при увеличении скорости, так как при радиусах закругления 300 м скорость для безопасного движения не должна превышать 70 км/ч, а при радиусе 1000 км — 132 км/ч;</a:t>
            </a:r>
          </a:p>
          <a:p>
            <a:r>
              <a:rPr lang="ru-RU" dirty="0" smtClean="0">
                <a:effectLst/>
              </a:rPr>
              <a:t>внедрение тяжеловесных составов (оптимальный вес около 10 тыс. т — обеспечивает минимальные эксплуатационные затраты), новых типов подвижного состава грузоподъемностью 120 т (8-осные вагоны с повышенными прочностными характеристиками);</a:t>
            </a:r>
          </a:p>
          <a:p>
            <a:r>
              <a:rPr lang="ru-RU" dirty="0" smtClean="0">
                <a:effectLst/>
              </a:rPr>
              <a:t>создание специализированных вагонов для разнообразной но­менклатуры грузов (сейчас уровень специализации около 30 %);</a:t>
            </a:r>
          </a:p>
          <a:p>
            <a:r>
              <a:rPr lang="ru-RU" dirty="0" smtClean="0">
                <a:effectLst/>
              </a:rPr>
              <a:t>механизация мест для формирования поездов (горки);</a:t>
            </a:r>
          </a:p>
          <a:p>
            <a:r>
              <a:rPr lang="ru-RU" dirty="0" smtClean="0">
                <a:effectLst/>
              </a:rPr>
              <a:t>укладка рельсов тяжелого типа и </a:t>
            </a:r>
            <a:r>
              <a:rPr lang="ru-RU" dirty="0" err="1" smtClean="0">
                <a:effectLst/>
              </a:rPr>
              <a:t>бесстыковочных</a:t>
            </a:r>
            <a:r>
              <a:rPr lang="ru-RU" dirty="0" smtClean="0">
                <a:effectLst/>
              </a:rPr>
              <a:t> путей, необ­ходимая для повышения скоростей (путь составляет до 55 % капи­тальных вложений в железнодорожный транспорт);</a:t>
            </a:r>
          </a:p>
          <a:p>
            <a:r>
              <a:rPr lang="ru-RU" dirty="0" smtClean="0">
                <a:effectLst/>
              </a:rPr>
              <a:t>повышение уровня автоматизации погрузочно-разгрузочных ра­бот;</a:t>
            </a:r>
          </a:p>
          <a:p>
            <a:r>
              <a:rPr lang="ru-RU" dirty="0" smtClean="0">
                <a:effectLst/>
              </a:rPr>
              <a:t>удлинение платформ;</a:t>
            </a:r>
          </a:p>
          <a:p>
            <a:r>
              <a:rPr lang="ru-RU" dirty="0" smtClean="0">
                <a:effectLst/>
              </a:rPr>
              <a:t>внедрение контейнерной и пакетной технологий, особенно для </a:t>
            </a:r>
            <a:r>
              <a:rPr lang="ru-RU" dirty="0" err="1" smtClean="0">
                <a:effectLst/>
              </a:rPr>
              <a:t>мультимодального</a:t>
            </a:r>
            <a:r>
              <a:rPr lang="ru-RU" dirty="0" smtClean="0">
                <a:effectLst/>
              </a:rPr>
              <a:t> сообщения, а также двухэтажных вагонов, ко­торые дают увеличение посадочных мест на 45 % при экономии ресурсов на 25 % на 1 </a:t>
            </a:r>
            <a:r>
              <a:rPr lang="ru-RU" dirty="0" err="1" smtClean="0">
                <a:effectLst/>
              </a:rPr>
              <a:t>пассажиро</a:t>
            </a:r>
            <a:r>
              <a:rPr lang="ru-RU" dirty="0" smtClean="0">
                <a:effectLst/>
              </a:rPr>
              <a:t>-место</a:t>
            </a:r>
            <a:r>
              <a:rPr lang="ru-RU" dirty="0" smtClean="0"/>
              <a:t>.</a:t>
            </a:r>
            <a:endParaRPr lang="ru-R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75729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075" y="103868"/>
            <a:ext cx="10515600" cy="1325563"/>
          </a:xfrm>
        </p:spPr>
        <p:txBody>
          <a:bodyPr>
            <a:normAutofit/>
          </a:bodyPr>
          <a:lstStyle/>
          <a:p>
            <a:r>
              <a:rPr lang="ru-RU" i="1" dirty="0" smtClean="0">
                <a:effectLst/>
              </a:rPr>
              <a:t>Классификация подвижного состава</a:t>
            </a:r>
            <a:r>
              <a:rPr lang="ru-RU" dirty="0" smtClean="0">
                <a:effectLst/>
              </a:rPr>
              <a:t> железнодорожного транс­порта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805" y="1690688"/>
            <a:ext cx="7469579" cy="501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8131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802</Words>
  <Application>Microsoft Office PowerPoint</Application>
  <PresentationFormat>Широкоэкранный</PresentationFormat>
  <Paragraphs>37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Роль и основная сфера применения железнодорожного транспорта в системе России</vt:lpstr>
      <vt:lpstr>Презентация PowerPoint</vt:lpstr>
      <vt:lpstr>Основные технико-эксплуатационные особенности и достоинства железнодорожного транспорта:</vt:lpstr>
      <vt:lpstr>Относительные недостатки железнодорожного транспорта:</vt:lpstr>
      <vt:lpstr>Принципы работы железных дорог:</vt:lpstr>
      <vt:lpstr>Проблемы и тенденции развития железнодорожного транспорта:</vt:lpstr>
      <vt:lpstr>Презентация PowerPoint</vt:lpstr>
      <vt:lpstr>Классификация подвижного состава железнодорожного транс­порта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8</cp:revision>
  <dcterms:created xsi:type="dcterms:W3CDTF">2019-01-25T00:55:46Z</dcterms:created>
  <dcterms:modified xsi:type="dcterms:W3CDTF">2019-02-28T22:47:21Z</dcterms:modified>
</cp:coreProperties>
</file>