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7" r:id="rId2"/>
    <p:sldId id="278" r:id="rId3"/>
    <p:sldId id="279" r:id="rId4"/>
    <p:sldId id="259" r:id="rId5"/>
    <p:sldId id="275" r:id="rId6"/>
    <p:sldId id="280" r:id="rId7"/>
    <p:sldId id="281" r:id="rId8"/>
    <p:sldId id="283" r:id="rId9"/>
    <p:sldId id="261" r:id="rId10"/>
    <p:sldId id="262" r:id="rId11"/>
    <p:sldId id="264" r:id="rId12"/>
    <p:sldId id="265" r:id="rId13"/>
    <p:sldId id="267" r:id="rId14"/>
    <p:sldId id="268" r:id="rId15"/>
    <p:sldId id="269" r:id="rId16"/>
    <p:sldId id="276" r:id="rId17"/>
    <p:sldId id="277" r:id="rId18"/>
    <p:sldId id="284" r:id="rId19"/>
    <p:sldId id="266" r:id="rId20"/>
    <p:sldId id="271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34587" autoAdjust="0"/>
    <p:restoredTop sz="94043" autoAdjust="0"/>
  </p:normalViewPr>
  <p:slideViewPr>
    <p:cSldViewPr>
      <p:cViewPr>
        <p:scale>
          <a:sx n="60" d="100"/>
          <a:sy n="60" d="100"/>
        </p:scale>
        <p:origin x="-1422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0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4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CF3539-60D4-4A86-946E-B79B5DC20237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D941C8-96C8-454F-BE19-17C38F87E7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565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0D383-3944-4ACD-B2D1-D73443CD0408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E63AF-9825-4D68-A665-F27D60E23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0D383-3944-4ACD-B2D1-D73443CD0408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E63AF-9825-4D68-A665-F27D60E23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0D383-3944-4ACD-B2D1-D73443CD0408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E63AF-9825-4D68-A665-F27D60E23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0D383-3944-4ACD-B2D1-D73443CD0408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E63AF-9825-4D68-A665-F27D60E23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0D383-3944-4ACD-B2D1-D73443CD0408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E63AF-9825-4D68-A665-F27D60E23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0D383-3944-4ACD-B2D1-D73443CD0408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E63AF-9825-4D68-A665-F27D60E23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0D383-3944-4ACD-B2D1-D73443CD0408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E63AF-9825-4D68-A665-F27D60E23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0D383-3944-4ACD-B2D1-D73443CD0408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E63AF-9825-4D68-A665-F27D60E23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0D383-3944-4ACD-B2D1-D73443CD0408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E63AF-9825-4D68-A665-F27D60E23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0D383-3944-4ACD-B2D1-D73443CD0408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E63AF-9825-4D68-A665-F27D60E23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0D383-3944-4ACD-B2D1-D73443CD0408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A9E63AF-9825-4D68-A665-F27D60E232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80D383-3944-4ACD-B2D1-D73443CD0408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9E63AF-9825-4D68-A665-F27D60E2322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работа телефон\thum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2768"/>
            <a:ext cx="9144000" cy="6880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04664"/>
            <a:ext cx="7286676" cy="1479654"/>
          </a:xfrm>
        </p:spPr>
        <p:txBody>
          <a:bodyPr>
            <a:noAutofit/>
          </a:bodyPr>
          <a:lstStyle/>
          <a:p>
            <a:pPr algn="ctr"/>
            <a:r>
              <a:rPr lang="ru-RU" sz="2800" i="1" kern="0" dirty="0" smtClean="0">
                <a:solidFill>
                  <a:schemeClr val="tx1"/>
                </a:solidFill>
                <a:latin typeface="Castellar" pitchFamily="18" charset="0"/>
                <a:cs typeface="Arial"/>
              </a:rPr>
              <a:t/>
            </a:r>
            <a:br>
              <a:rPr lang="ru-RU" sz="2800" i="1" kern="0" dirty="0" smtClean="0">
                <a:solidFill>
                  <a:schemeClr val="tx1"/>
                </a:solidFill>
                <a:latin typeface="Castellar" pitchFamily="18" charset="0"/>
                <a:cs typeface="Arial"/>
              </a:rPr>
            </a:br>
            <a:r>
              <a:rPr lang="ru-RU" sz="2800" i="1" kern="0" dirty="0">
                <a:solidFill>
                  <a:schemeClr val="tx1"/>
                </a:solidFill>
                <a:latin typeface="Castellar" pitchFamily="18" charset="0"/>
                <a:cs typeface="Arial"/>
              </a:rPr>
              <a:t/>
            </a:r>
            <a:br>
              <a:rPr lang="ru-RU" sz="2800" i="1" kern="0" dirty="0">
                <a:solidFill>
                  <a:schemeClr val="tx1"/>
                </a:solidFill>
                <a:latin typeface="Castellar" pitchFamily="18" charset="0"/>
                <a:cs typeface="Arial"/>
              </a:rPr>
            </a:br>
            <a:r>
              <a:rPr lang="ru-RU" sz="2800" i="1" kern="0" dirty="0" smtClean="0">
                <a:solidFill>
                  <a:schemeClr val="tx1"/>
                </a:solidFill>
                <a:latin typeface="Castellar" pitchFamily="18" charset="0"/>
                <a:cs typeface="Arial"/>
              </a:rPr>
              <a:t/>
            </a:r>
            <a:br>
              <a:rPr lang="ru-RU" sz="2800" i="1" kern="0" dirty="0" smtClean="0">
                <a:solidFill>
                  <a:schemeClr val="tx1"/>
                </a:solidFill>
                <a:latin typeface="Castellar" pitchFamily="18" charset="0"/>
                <a:cs typeface="Arial"/>
              </a:rPr>
            </a:br>
            <a:r>
              <a:rPr lang="ru-RU" sz="2800" i="1" kern="0" dirty="0">
                <a:solidFill>
                  <a:schemeClr val="tx1"/>
                </a:solidFill>
                <a:latin typeface="Castellar" pitchFamily="18" charset="0"/>
                <a:cs typeface="Arial"/>
              </a:rPr>
              <a:t/>
            </a:r>
            <a:br>
              <a:rPr lang="ru-RU" sz="2800" i="1" kern="0" dirty="0">
                <a:solidFill>
                  <a:schemeClr val="tx1"/>
                </a:solidFill>
                <a:latin typeface="Castellar" pitchFamily="18" charset="0"/>
                <a:cs typeface="Arial"/>
              </a:rPr>
            </a:br>
            <a:r>
              <a:rPr lang="ru-RU" sz="2800" i="1" kern="0" dirty="0" smtClean="0">
                <a:solidFill>
                  <a:schemeClr val="tx1"/>
                </a:solidFill>
                <a:latin typeface="Castellar" pitchFamily="18" charset="0"/>
                <a:cs typeface="Arial"/>
              </a:rPr>
              <a:t/>
            </a:r>
            <a:br>
              <a:rPr lang="ru-RU" sz="2800" i="1" kern="0" dirty="0" smtClean="0">
                <a:solidFill>
                  <a:schemeClr val="tx1"/>
                </a:solidFill>
                <a:latin typeface="Castellar" pitchFamily="18" charset="0"/>
                <a:cs typeface="Arial"/>
              </a:rPr>
            </a:br>
            <a:r>
              <a:rPr lang="ru-RU" sz="2800" i="1" kern="0" dirty="0">
                <a:solidFill>
                  <a:schemeClr val="tx1"/>
                </a:solidFill>
                <a:latin typeface="Castellar" pitchFamily="18" charset="0"/>
                <a:cs typeface="Arial"/>
              </a:rPr>
              <a:t/>
            </a:r>
            <a:br>
              <a:rPr lang="ru-RU" sz="2800" i="1" kern="0" dirty="0">
                <a:solidFill>
                  <a:schemeClr val="tx1"/>
                </a:solidFill>
                <a:latin typeface="Castellar" pitchFamily="18" charset="0"/>
                <a:cs typeface="Arial"/>
              </a:rPr>
            </a:br>
            <a:r>
              <a:rPr lang="ru-RU" sz="2800" i="1" kern="0" dirty="0" smtClean="0">
                <a:solidFill>
                  <a:schemeClr val="tx1"/>
                </a:solidFill>
                <a:latin typeface="Castellar" pitchFamily="18" charset="0"/>
                <a:cs typeface="Arial"/>
              </a:rPr>
              <a:t/>
            </a:r>
            <a:br>
              <a:rPr lang="ru-RU" sz="2800" i="1" kern="0" dirty="0" smtClean="0">
                <a:solidFill>
                  <a:schemeClr val="tx1"/>
                </a:solidFill>
                <a:latin typeface="Castellar" pitchFamily="18" charset="0"/>
                <a:cs typeface="Arial"/>
              </a:rPr>
            </a:br>
            <a:r>
              <a:rPr lang="ru-RU" sz="2800" i="1" kern="0" dirty="0">
                <a:solidFill>
                  <a:schemeClr val="tx1"/>
                </a:solidFill>
                <a:latin typeface="Castellar" pitchFamily="18" charset="0"/>
                <a:cs typeface="Arial"/>
              </a:rPr>
              <a:t/>
            </a:r>
            <a:br>
              <a:rPr lang="ru-RU" sz="2800" i="1" kern="0" dirty="0">
                <a:solidFill>
                  <a:schemeClr val="tx1"/>
                </a:solidFill>
                <a:latin typeface="Castellar" pitchFamily="18" charset="0"/>
                <a:cs typeface="Arial"/>
              </a:rPr>
            </a:br>
            <a:r>
              <a:rPr lang="ru-RU" sz="2800" i="1" kern="0" dirty="0" smtClean="0">
                <a:solidFill>
                  <a:schemeClr val="tx1"/>
                </a:solidFill>
                <a:latin typeface="Castellar" pitchFamily="18" charset="0"/>
                <a:cs typeface="Arial"/>
              </a:rPr>
              <a:t/>
            </a:r>
            <a:br>
              <a:rPr lang="ru-RU" sz="2800" i="1" kern="0" dirty="0" smtClean="0">
                <a:solidFill>
                  <a:schemeClr val="tx1"/>
                </a:solidFill>
                <a:latin typeface="Castellar" pitchFamily="18" charset="0"/>
                <a:cs typeface="Arial"/>
              </a:rPr>
            </a:br>
            <a:r>
              <a:rPr lang="ru-RU" sz="2800" i="1" kern="0" dirty="0">
                <a:solidFill>
                  <a:schemeClr val="tx1"/>
                </a:solidFill>
                <a:latin typeface="Castellar" pitchFamily="18" charset="0"/>
                <a:cs typeface="Arial"/>
              </a:rPr>
              <a:t/>
            </a:r>
            <a:br>
              <a:rPr lang="ru-RU" sz="2800" i="1" kern="0" dirty="0">
                <a:solidFill>
                  <a:schemeClr val="tx1"/>
                </a:solidFill>
                <a:latin typeface="Castellar" pitchFamily="18" charset="0"/>
                <a:cs typeface="Arial"/>
              </a:rPr>
            </a:br>
            <a:r>
              <a:rPr lang="ru-RU" sz="2800" i="1" kern="0" dirty="0" smtClean="0">
                <a:solidFill>
                  <a:schemeClr val="tx1"/>
                </a:solidFill>
                <a:latin typeface="Castellar" pitchFamily="18" charset="0"/>
                <a:cs typeface="Arial"/>
              </a:rPr>
              <a:t/>
            </a:r>
            <a:br>
              <a:rPr lang="ru-RU" sz="2800" i="1" kern="0" dirty="0" smtClean="0">
                <a:solidFill>
                  <a:schemeClr val="tx1"/>
                </a:solidFill>
                <a:latin typeface="Castellar" pitchFamily="18" charset="0"/>
                <a:cs typeface="Arial"/>
              </a:rPr>
            </a:br>
            <a:r>
              <a:rPr lang="ru-RU" sz="2800" i="1" kern="0" dirty="0">
                <a:solidFill>
                  <a:schemeClr val="tx1"/>
                </a:solidFill>
                <a:latin typeface="Castellar" pitchFamily="18" charset="0"/>
                <a:cs typeface="Arial"/>
              </a:rPr>
              <a:t/>
            </a:r>
            <a:br>
              <a:rPr lang="ru-RU" sz="2800" i="1" kern="0" dirty="0">
                <a:solidFill>
                  <a:schemeClr val="tx1"/>
                </a:solidFill>
                <a:latin typeface="Castellar" pitchFamily="18" charset="0"/>
                <a:cs typeface="Arial"/>
              </a:rPr>
            </a:br>
            <a:r>
              <a:rPr lang="ru-RU" sz="2800" i="1" kern="0" dirty="0" smtClean="0">
                <a:solidFill>
                  <a:schemeClr val="tx1"/>
                </a:solidFill>
                <a:latin typeface="Castellar" pitchFamily="18" charset="0"/>
                <a:cs typeface="Arial"/>
              </a:rPr>
              <a:t/>
            </a:r>
            <a:br>
              <a:rPr lang="ru-RU" sz="2800" i="1" kern="0" dirty="0" smtClean="0">
                <a:solidFill>
                  <a:schemeClr val="tx1"/>
                </a:solidFill>
                <a:latin typeface="Castellar" pitchFamily="18" charset="0"/>
                <a:cs typeface="Arial"/>
              </a:rPr>
            </a:br>
            <a:r>
              <a:rPr lang="ru-RU" sz="2800" i="1" kern="0" dirty="0" smtClean="0">
                <a:solidFill>
                  <a:schemeClr val="tx1"/>
                </a:solidFill>
                <a:latin typeface="Castellar" pitchFamily="18" charset="0"/>
                <a:cs typeface="Arial"/>
              </a:rPr>
              <a:t/>
            </a:r>
            <a:br>
              <a:rPr lang="ru-RU" sz="2800" i="1" kern="0" dirty="0" smtClean="0">
                <a:solidFill>
                  <a:schemeClr val="tx1"/>
                </a:solidFill>
                <a:latin typeface="Castellar" pitchFamily="18" charset="0"/>
                <a:cs typeface="Arial"/>
              </a:rPr>
            </a:br>
            <a:r>
              <a:rPr lang="ru-RU" sz="2800" b="1" i="1" kern="0" dirty="0" smtClean="0">
                <a:solidFill>
                  <a:schemeClr val="tx1"/>
                </a:solidFill>
                <a:latin typeface="Castellar" pitchFamily="18" charset="0"/>
                <a:cs typeface="Arial"/>
              </a:rPr>
              <a:t>ФИЗКУЛЬТУРНО </a:t>
            </a:r>
            <a:r>
              <a:rPr lang="ru-RU" sz="2800" b="1" i="1" kern="0" dirty="0">
                <a:solidFill>
                  <a:schemeClr val="tx1"/>
                </a:solidFill>
                <a:latin typeface="Castellar" pitchFamily="18" charset="0"/>
                <a:cs typeface="Arial"/>
              </a:rPr>
              <a:t>–ОЗДОРОВИТЕЛЬНЫЕ МЕРОПРИЯТИЯ В ГРУППЕ «ЛЮБОЗНАЙКИ»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340768"/>
            <a:ext cx="7286676" cy="492922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  <p:pic>
        <p:nvPicPr>
          <p:cNvPr id="5" name="Picture 2" descr="C:\Users\User\Downloads\56174a0e6ce68.jpg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91680" y="1844824"/>
            <a:ext cx="6231655" cy="348704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96300" y="49240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Презентацию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pPr algn="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Канева Т.В.</a:t>
            </a:r>
          </a:p>
          <a:p>
            <a:pPr algn="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МБДОУ «Детский сад №19</a:t>
            </a:r>
          </a:p>
          <a:p>
            <a:pPr algn="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«Василек»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работа телефон\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945"/>
            <a:ext cx="9144000" cy="682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1520" y="3571876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>
              <a:ln>
                <a:solidFill>
                  <a:srgbClr val="7030A0"/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работа телефон\20181218_0809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585451"/>
            <a:ext cx="2624229" cy="4660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работа телефон\20181218_0810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8673" y="2204864"/>
            <a:ext cx="2275452" cy="404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Desktop\работа телефон\20181218_0810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4977" y="2204864"/>
            <a:ext cx="2221744" cy="3945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635896" y="874076"/>
            <a:ext cx="4405612" cy="1296144"/>
          </a:xfrm>
        </p:spPr>
        <p:txBody>
          <a:bodyPr>
            <a:noAutofit/>
          </a:bodyPr>
          <a:lstStyle/>
          <a:p>
            <a:r>
              <a:rPr lang="ru-RU" sz="2600" i="1" dirty="0">
                <a:solidFill>
                  <a:schemeClr val="tx1"/>
                </a:solidFill>
              </a:rPr>
              <a:t>Мы зарядкой заниматься</a:t>
            </a:r>
            <a:br>
              <a:rPr lang="ru-RU" sz="2600" i="1" dirty="0">
                <a:solidFill>
                  <a:schemeClr val="tx1"/>
                </a:solidFill>
              </a:rPr>
            </a:br>
            <a:r>
              <a:rPr lang="ru-RU" sz="2600" i="1" dirty="0">
                <a:solidFill>
                  <a:schemeClr val="tx1"/>
                </a:solidFill>
              </a:rPr>
              <a:t>Начинаем по утрам</a:t>
            </a:r>
            <a:br>
              <a:rPr lang="ru-RU" sz="2600" i="1" dirty="0">
                <a:solidFill>
                  <a:schemeClr val="tx1"/>
                </a:solidFill>
              </a:rPr>
            </a:br>
            <a:r>
              <a:rPr lang="ru-RU" sz="2600" i="1" dirty="0">
                <a:solidFill>
                  <a:schemeClr val="tx1"/>
                </a:solidFill>
              </a:rPr>
              <a:t>Пусть болезни нас боятся</a:t>
            </a:r>
            <a:br>
              <a:rPr lang="ru-RU" sz="2600" i="1" dirty="0">
                <a:solidFill>
                  <a:schemeClr val="tx1"/>
                </a:solidFill>
              </a:rPr>
            </a:br>
            <a:r>
              <a:rPr lang="ru-RU" sz="2600" i="1" dirty="0">
                <a:solidFill>
                  <a:schemeClr val="tx1"/>
                </a:solidFill>
              </a:rPr>
              <a:t>Пусть они не ходят к нам!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работа телефон\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945"/>
            <a:ext cx="9144000" cy="682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User\Desktop\работа телефон\20181224_0907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711" y="2279610"/>
            <a:ext cx="3114972" cy="17485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4099" name="Picture 3" descr="C:\Users\User\Desktop\работа телефон\20181224_09053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9069" y="2092575"/>
            <a:ext cx="2342570" cy="41603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4100" name="Picture 4" descr="C:\Users\User\Desktop\работа телефон\20181224_09060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616" y="4418553"/>
            <a:ext cx="3114972" cy="17485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4101" name="Picture 5" descr="C:\Users\User\Desktop\работа телефон\20190109_10103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087504"/>
            <a:ext cx="2297149" cy="40796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3646849" y="434968"/>
            <a:ext cx="583851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i="1" dirty="0">
                <a:latin typeface="+mj-lt"/>
                <a:ea typeface="+mj-ea"/>
                <a:cs typeface="+mj-cs"/>
              </a:rPr>
              <a:t>Спорт приходит а каждый дом</a:t>
            </a:r>
          </a:p>
          <a:p>
            <a:r>
              <a:rPr lang="ru-RU" sz="2600" i="1" dirty="0">
                <a:latin typeface="+mj-lt"/>
                <a:ea typeface="+mj-ea"/>
                <a:cs typeface="+mj-cs"/>
              </a:rPr>
              <a:t>Даже в тот,  где мы живем.</a:t>
            </a:r>
          </a:p>
          <a:p>
            <a:r>
              <a:rPr lang="ru-RU" sz="2600" i="1" dirty="0">
                <a:latin typeface="+mj-lt"/>
                <a:ea typeface="+mj-ea"/>
                <a:cs typeface="+mj-cs"/>
              </a:rPr>
              <a:t>Спортом ты скорей займись, </a:t>
            </a:r>
          </a:p>
          <a:p>
            <a:r>
              <a:rPr lang="ru-RU" sz="2600" i="1" dirty="0">
                <a:latin typeface="+mj-lt"/>
                <a:ea typeface="+mj-ea"/>
                <a:cs typeface="+mj-cs"/>
              </a:rPr>
              <a:t>Будь здоровым на всю жизнь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работа телефон\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945"/>
            <a:ext cx="9144000" cy="682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32040" y="635203"/>
            <a:ext cx="41044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latin typeface="+mj-lt"/>
                <a:ea typeface="+mj-ea"/>
                <a:cs typeface="+mj-cs"/>
              </a:rPr>
              <a:t>Фрукты, овощи на завтрак </a:t>
            </a:r>
          </a:p>
          <a:p>
            <a:r>
              <a:rPr lang="ru-RU" sz="2400" i="1" dirty="0">
                <a:latin typeface="+mj-lt"/>
                <a:ea typeface="+mj-ea"/>
                <a:cs typeface="+mj-cs"/>
              </a:rPr>
              <a:t>Очень детям нравятся.</a:t>
            </a:r>
          </a:p>
          <a:p>
            <a:r>
              <a:rPr lang="ru-RU" sz="2400" i="1" dirty="0">
                <a:latin typeface="+mj-lt"/>
                <a:ea typeface="+mj-ea"/>
                <a:cs typeface="+mj-cs"/>
              </a:rPr>
              <a:t> От здорового питания</a:t>
            </a:r>
          </a:p>
          <a:p>
            <a:r>
              <a:rPr lang="ru-RU" sz="2400" i="1" dirty="0">
                <a:latin typeface="+mj-lt"/>
                <a:ea typeface="+mj-ea"/>
                <a:cs typeface="+mj-cs"/>
              </a:rPr>
              <a:t> Щёчки аж румянятся</a:t>
            </a:r>
          </a:p>
        </p:txBody>
      </p:sp>
      <p:pic>
        <p:nvPicPr>
          <p:cNvPr id="3" name="Picture 2" descr="C:\Users\User\Desktop\работа телефон\20181225_0957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649047"/>
            <a:ext cx="5131062" cy="28803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1026" name="Picture 2" descr="C:\Users\User\Desktop\работа телефон\ntg03d2eirI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980728"/>
            <a:ext cx="2754306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работа телефон\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890"/>
            <a:ext cx="9144000" cy="682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51720" y="527118"/>
            <a:ext cx="5040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kern="0" dirty="0" smtClean="0">
                <a:latin typeface="Castellar" pitchFamily="18" charset="0"/>
                <a:ea typeface="+mj-ea"/>
                <a:cs typeface="Arial"/>
              </a:rPr>
              <a:t>    Гимнастика после сна</a:t>
            </a:r>
            <a:endParaRPr lang="ru-RU" sz="2800" b="1" kern="0" dirty="0">
              <a:latin typeface="Castellar" pitchFamily="18" charset="0"/>
              <a:ea typeface="+mj-ea"/>
              <a:cs typeface="Arial"/>
            </a:endParaRPr>
          </a:p>
        </p:txBody>
      </p:sp>
      <p:pic>
        <p:nvPicPr>
          <p:cNvPr id="18435" name="Picture 3" descr="C:\Users\User\Desktop\работа телефон\20190109_15154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2106" y="1374185"/>
            <a:ext cx="2324100" cy="412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C:\Users\User\Desktop\работа телефон\20190109_1515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395707"/>
            <a:ext cx="2324100" cy="412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5" descr="C:\Users\User\Desktop\работа телефон\20190109_15135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670" y="1365250"/>
            <a:ext cx="2324100" cy="412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работа телефон\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Users\User\Desktop\работа телефон\20181225_1043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058" y="1636445"/>
            <a:ext cx="2446369" cy="434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1" name="Picture 5" descr="C:\Users\User\Desktop\работа телефон\20181225_104216(0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2442472" cy="4342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620688"/>
            <a:ext cx="56536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kern="0" dirty="0" smtClean="0">
                <a:latin typeface="Castellar" pitchFamily="18" charset="0"/>
                <a:ea typeface="+mj-ea"/>
                <a:cs typeface="Arial"/>
              </a:rPr>
              <a:t>    Физкультура </a:t>
            </a:r>
            <a:r>
              <a:rPr lang="ru-RU" sz="2800" b="1" kern="0" dirty="0">
                <a:latin typeface="Castellar" pitchFamily="18" charset="0"/>
                <a:ea typeface="+mj-ea"/>
                <a:cs typeface="Arial"/>
              </a:rPr>
              <a:t>на </a:t>
            </a:r>
            <a:r>
              <a:rPr lang="ru-RU" sz="2800" b="1" kern="0" dirty="0" smtClean="0">
                <a:latin typeface="Castellar" pitchFamily="18" charset="0"/>
                <a:ea typeface="+mj-ea"/>
                <a:cs typeface="Arial"/>
              </a:rPr>
              <a:t>прогулке  </a:t>
            </a:r>
            <a:endParaRPr lang="ru-RU" sz="2800" b="1" kern="0" dirty="0">
              <a:latin typeface="Castellar" pitchFamily="18" charset="0"/>
              <a:ea typeface="+mj-ea"/>
              <a:cs typeface="Arial"/>
            </a:endParaRPr>
          </a:p>
        </p:txBody>
      </p:sp>
      <p:pic>
        <p:nvPicPr>
          <p:cNvPr id="4098" name="Picture 2" descr="C:\Users\User\Desktop\работа телефон\20181225_10423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5250" y="1636445"/>
            <a:ext cx="2473500" cy="439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esktop\работа телефон\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945"/>
            <a:ext cx="9144000" cy="682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работа телефон\20181218_08083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35" y="1628800"/>
            <a:ext cx="2448272" cy="4352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548680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kern="0" dirty="0">
                <a:latin typeface="Castellar" pitchFamily="18" charset="0"/>
                <a:ea typeface="+mj-ea"/>
                <a:cs typeface="Arial"/>
              </a:rPr>
              <a:t>Подвижные игры в помещении и на прогулке</a:t>
            </a:r>
          </a:p>
        </p:txBody>
      </p:sp>
      <p:pic>
        <p:nvPicPr>
          <p:cNvPr id="5" name="Picture 4" descr="C:\Users\User\Desktop\работа телефон\20181225_10415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5876" y="1620916"/>
            <a:ext cx="2448272" cy="4352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работа телефон\20181217_10381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3" y="1623306"/>
            <a:ext cx="2432430" cy="432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работа телефон\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095" y="18945"/>
            <a:ext cx="9144000" cy="682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286676" cy="642942"/>
          </a:xfrm>
        </p:spPr>
        <p:txBody>
          <a:bodyPr>
            <a:noAutofit/>
          </a:bodyPr>
          <a:lstStyle/>
          <a:p>
            <a:r>
              <a:rPr lang="ru-RU" sz="2800" b="1" kern="0" dirty="0">
                <a:solidFill>
                  <a:schemeClr val="tx1"/>
                </a:solidFill>
                <a:latin typeface="Castellar" pitchFamily="18" charset="0"/>
                <a:cs typeface="Arial"/>
              </a:rPr>
              <a:t>Работа по взаимодействию с родителями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08567" y="1628800"/>
            <a:ext cx="7286676" cy="4591982"/>
          </a:xfrm>
        </p:spPr>
        <p:txBody>
          <a:bodyPr>
            <a:normAutofit/>
          </a:bodyPr>
          <a:lstStyle/>
          <a:p>
            <a:pPr marL="342900" indent="-342900" fontAlgn="base">
              <a:lnSpc>
                <a:spcPct val="80000"/>
              </a:lnSpc>
              <a:spcAft>
                <a:spcPct val="0"/>
              </a:spcAft>
              <a:buFontTx/>
              <a:buChar char="•"/>
              <a:defRPr/>
            </a:pPr>
            <a:r>
              <a:rPr lang="ru-RU" sz="2400" i="1" kern="0" dirty="0">
                <a:latin typeface="Arial" pitchFamily="34" charset="0"/>
                <a:ea typeface="+mj-ea"/>
                <a:cs typeface="Arial" pitchFamily="34" charset="0"/>
              </a:rPr>
              <a:t>Было проведено анкетирование родителей по теме «Физическое воспитание в семье». В анкетировании приняло участие 16 человек. Все родители четко представляют, что значит вести здоровый образ жизни. Однако, только 30 % семей делают зарядку, 20% – нет, 50% – иногда</a:t>
            </a:r>
            <a:r>
              <a:rPr lang="ru-RU" sz="2400" i="1" kern="0" dirty="0" smtClean="0">
                <a:latin typeface="Arial" pitchFamily="34" charset="0"/>
                <a:ea typeface="+mj-ea"/>
                <a:cs typeface="Arial" pitchFamily="34" charset="0"/>
              </a:rPr>
              <a:t>. Режим дня в выходные дни соблюдают всего 20% семей. В основном отсутствует дневной сон. </a:t>
            </a:r>
            <a:r>
              <a:rPr lang="ru-RU" sz="2400" i="1" kern="0" dirty="0">
                <a:latin typeface="Arial" pitchFamily="34" charset="0"/>
                <a:ea typeface="+mj-ea"/>
                <a:cs typeface="Arial" pitchFamily="34" charset="0"/>
              </a:rPr>
              <a:t>Во всех семьях родители после детского сада гуляют с детьми не менее – 1-1.5 часа... (в зависимости от погодных условий). </a:t>
            </a:r>
          </a:p>
        </p:txBody>
      </p:sp>
    </p:spTree>
    <p:extLst>
      <p:ext uri="{BB962C8B-B14F-4D97-AF65-F5344CB8AC3E}">
        <p14:creationId xmlns:p14="http://schemas.microsoft.com/office/powerpoint/2010/main" val="31970511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работа телефон\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945"/>
            <a:ext cx="9144000" cy="682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7286676" cy="642942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solidFill>
                  <a:schemeClr val="accent2"/>
                </a:solidFill>
              </a:rPr>
              <a:t/>
            </a:r>
            <a:br>
              <a:rPr lang="ru-RU" sz="4000" i="1" dirty="0" smtClean="0">
                <a:solidFill>
                  <a:schemeClr val="accent2"/>
                </a:solidFill>
              </a:rPr>
            </a:br>
            <a:r>
              <a:rPr lang="ru-RU" sz="3100" b="1" kern="0" dirty="0" smtClean="0">
                <a:solidFill>
                  <a:schemeClr val="tx1"/>
                </a:solidFill>
                <a:latin typeface="Castellar" pitchFamily="18" charset="0"/>
                <a:cs typeface="Arial"/>
              </a:rPr>
              <a:t>Консультации для родителей</a:t>
            </a:r>
            <a:endParaRPr lang="ru-RU" sz="3100" b="1" kern="0" dirty="0">
              <a:solidFill>
                <a:schemeClr val="tx1"/>
              </a:solidFill>
              <a:latin typeface="Castellar" pitchFamily="18" charset="0"/>
              <a:cs typeface="Arial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052736"/>
            <a:ext cx="7286676" cy="52337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1" kern="0" dirty="0">
                <a:latin typeface="Castellar" pitchFamily="18" charset="0"/>
                <a:ea typeface="+mj-ea"/>
                <a:cs typeface="Arial"/>
              </a:rPr>
              <a:t>Оформление папки-передвижки </a:t>
            </a:r>
          </a:p>
          <a:p>
            <a:pPr algn="ctr">
              <a:buNone/>
            </a:pPr>
            <a:r>
              <a:rPr lang="ru-RU" sz="2800" b="1" i="1" kern="0" dirty="0">
                <a:latin typeface="Castellar" pitchFamily="18" charset="0"/>
                <a:ea typeface="+mj-ea"/>
                <a:cs typeface="Arial"/>
              </a:rPr>
              <a:t>«В здоровом теле- здоровый дух»</a:t>
            </a:r>
          </a:p>
          <a:p>
            <a:pPr algn="ctr">
              <a:buNone/>
            </a:pPr>
            <a:endParaRPr lang="ru-RU" sz="2800" b="1" i="1" kern="0" dirty="0">
              <a:latin typeface="Castellar" pitchFamily="18" charset="0"/>
              <a:ea typeface="+mj-ea"/>
              <a:cs typeface="Arial"/>
            </a:endParaRPr>
          </a:p>
        </p:txBody>
      </p:sp>
      <p:pic>
        <p:nvPicPr>
          <p:cNvPr id="5" name="Picture 6" descr="Фото-010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9237" y="2347817"/>
            <a:ext cx="3887788" cy="291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9" descr="Фото-010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7025" y="3068960"/>
            <a:ext cx="3889375" cy="291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11577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работа телефон\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945"/>
            <a:ext cx="9144000" cy="682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0410" y="404664"/>
            <a:ext cx="6048672" cy="642942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solidFill>
                  <a:schemeClr val="accent2"/>
                </a:solidFill>
              </a:rPr>
              <a:t/>
            </a:r>
            <a:br>
              <a:rPr lang="ru-RU" sz="4000" i="1" dirty="0" smtClean="0">
                <a:solidFill>
                  <a:schemeClr val="accent2"/>
                </a:solidFill>
              </a:rPr>
            </a:br>
            <a:r>
              <a:rPr lang="ru-RU" sz="3100" b="1" kern="0" dirty="0">
                <a:solidFill>
                  <a:schemeClr val="tx1"/>
                </a:solidFill>
                <a:latin typeface="Castellar" pitchFamily="18" charset="0"/>
                <a:cs typeface="Arial"/>
              </a:rPr>
              <a:t>Консультации для родителей</a:t>
            </a:r>
          </a:p>
        </p:txBody>
      </p:sp>
      <p:pic>
        <p:nvPicPr>
          <p:cNvPr id="1026" name="Picture 2" descr="C:\Users\User\Desktop\работа телефон\20181220_07480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546" y="1999775"/>
            <a:ext cx="3816424" cy="3584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работа телефон\20181220_07482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198" y="1997831"/>
            <a:ext cx="3790103" cy="286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1208946"/>
            <a:ext cx="34163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/>
              <a:t>Закалка, спорт, движение-</a:t>
            </a:r>
          </a:p>
          <a:p>
            <a:r>
              <a:rPr lang="ru-RU" sz="2000" i="1" dirty="0"/>
              <a:t>всех целей достижение!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74746" y="5257104"/>
            <a:ext cx="38662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/>
              <a:t>Здоровое питание-основа процветания</a:t>
            </a:r>
          </a:p>
        </p:txBody>
      </p:sp>
    </p:spTree>
    <p:extLst>
      <p:ext uri="{BB962C8B-B14F-4D97-AF65-F5344CB8AC3E}">
        <p14:creationId xmlns:p14="http://schemas.microsoft.com/office/powerpoint/2010/main" val="316630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работа телефон\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933"/>
            <a:ext cx="9144000" cy="682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5720" y="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17411" name="Picture 3" descr="C:\Users\User\Desktop\работа телефон\9KdawOTPJLQ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358" y="2941372"/>
            <a:ext cx="2180946" cy="3239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Users\User\Desktop\работа телефон\fvBBERJ5mvY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8234" y="2047779"/>
            <a:ext cx="2256776" cy="3009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C:\Users\User\Desktop\работа телефон\SjCB8fDbXNw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6120" y="3933056"/>
            <a:ext cx="2685040" cy="201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работа телефон\y7Ck7UGUjz8 (1)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5433" y="840364"/>
            <a:ext cx="2070802" cy="276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бота телефон\2uhLqgSmBHE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2059" y="548680"/>
            <a:ext cx="1720054" cy="2293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работа телефон\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04664"/>
            <a:ext cx="7286676" cy="620688"/>
          </a:xfrm>
        </p:spPr>
        <p:txBody>
          <a:bodyPr>
            <a:normAutofit/>
          </a:bodyPr>
          <a:lstStyle/>
          <a:p>
            <a:pPr algn="ctr"/>
            <a:r>
              <a:rPr lang="ru-RU" sz="2800" b="1" i="1" kern="0" dirty="0">
                <a:solidFill>
                  <a:schemeClr val="tx1"/>
                </a:solidFill>
                <a:latin typeface="Castellar" pitchFamily="18" charset="0"/>
                <a:cs typeface="Arial"/>
              </a:rPr>
              <a:t>Актуальность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692696"/>
            <a:ext cx="7848872" cy="5688632"/>
          </a:xfrm>
        </p:spPr>
        <p:txBody>
          <a:bodyPr>
            <a:normAutofit/>
          </a:bodyPr>
          <a:lstStyle/>
          <a:p>
            <a:pPr marL="0" indent="457200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</a:pPr>
            <a:endParaRPr lang="ru-RU" sz="2200" i="1" kern="0" dirty="0" smtClean="0">
              <a:latin typeface="Arial"/>
              <a:cs typeface="Arial"/>
            </a:endParaRPr>
          </a:p>
          <a:p>
            <a:pPr marL="0" indent="457200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</a:pPr>
            <a:r>
              <a:rPr lang="ru-RU" sz="2200" i="1" kern="0" dirty="0" smtClean="0">
                <a:latin typeface="Arial"/>
                <a:cs typeface="Arial"/>
              </a:rPr>
              <a:t>Охрана </a:t>
            </a:r>
            <a:r>
              <a:rPr lang="ru-RU" sz="2200" i="1" kern="0" dirty="0">
                <a:latin typeface="Arial"/>
                <a:cs typeface="Arial"/>
              </a:rPr>
              <a:t>жизни и укрепление физического и психического здоровья детей – одна из основных задач дошкольного образования. </a:t>
            </a:r>
            <a:r>
              <a:rPr lang="ru-RU" sz="2200" i="1" kern="0" dirty="0" smtClean="0">
                <a:latin typeface="Arial"/>
                <a:cs typeface="Arial"/>
              </a:rPr>
              <a:t>Основы </a:t>
            </a:r>
            <a:r>
              <a:rPr lang="ru-RU" sz="2200" i="1" kern="0" dirty="0">
                <a:latin typeface="Arial"/>
                <a:cs typeface="Arial"/>
              </a:rPr>
              <a:t>здоровья закладываются в период активного роста и развития ребенка, а именно в возрасте 3-7 лет. Именно поэтому вопросы физкультурно- оздоровительной работы являются одной из важнейших в деятельности любой дошкольной образовательной организации. Условия жизни современного общества </a:t>
            </a:r>
            <a:r>
              <a:rPr lang="ru-RU" sz="2200" i="1" kern="0" dirty="0" smtClean="0">
                <a:latin typeface="Arial"/>
                <a:cs typeface="Arial"/>
              </a:rPr>
              <a:t>формируют </a:t>
            </a:r>
            <a:r>
              <a:rPr lang="ru-RU" sz="2200" i="1" kern="0" dirty="0">
                <a:latin typeface="Arial"/>
                <a:cs typeface="Arial"/>
              </a:rPr>
              <a:t>обстановку, в которой здоровье </a:t>
            </a:r>
            <a:r>
              <a:rPr lang="ru-RU" sz="2200" i="1" kern="0" dirty="0" smtClean="0">
                <a:latin typeface="Arial"/>
                <a:cs typeface="Arial"/>
              </a:rPr>
              <a:t>детей год </a:t>
            </a:r>
            <a:r>
              <a:rPr lang="ru-RU" sz="2200" i="1" kern="0" dirty="0">
                <a:latin typeface="Arial"/>
                <a:cs typeface="Arial"/>
              </a:rPr>
              <a:t>от года ухудшается. Дети мало двигаются, меньше, чем раньше, играют в подвижные игры из-за привязанности к телевизору и компьютеру. Хорошее здоровье ребёнка определяет его работоспособность, возможность легко усваивать то, чему его учат, быть доброжелательным в общении со сверстниками, уметь управлять своим поведением</a:t>
            </a:r>
            <a:r>
              <a:rPr lang="ru-RU" sz="2200" i="1" kern="0" dirty="0" smtClean="0">
                <a:latin typeface="Arial"/>
                <a:cs typeface="Arial"/>
              </a:rPr>
              <a:t>.</a:t>
            </a:r>
            <a:r>
              <a:rPr lang="ru-RU" sz="2200" i="1" kern="0" dirty="0">
                <a:latin typeface="Arial"/>
                <a:cs typeface="Arial"/>
              </a:rPr>
              <a:t> . Физическая активность является одним из самых могучих средств предупреждения заболеваний, укрепления защитных сил </a:t>
            </a:r>
            <a:r>
              <a:rPr lang="ru-RU" sz="2200" i="1" kern="0" dirty="0" smtClean="0">
                <a:latin typeface="Arial"/>
                <a:cs typeface="Arial"/>
              </a:rPr>
              <a:t>организма.</a:t>
            </a:r>
            <a:r>
              <a:rPr lang="ru-RU" sz="2200" i="1" kern="0" dirty="0">
                <a:latin typeface="Arial"/>
                <a:cs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19821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Desktop\работа телефон\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945"/>
            <a:ext cx="9144000" cy="682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704856" cy="511256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« Я не боюсь ещё раз повторить: забота о здоровье – это важнейший труд воспитателя и родителей, от жизнерадостности и бодрости детей зависит их духовная жизнь, умственное развитие, вера в свои силы».</a:t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                                   В. А. Сухомлинский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achalo4ka.ru/wp-content/uploads/2014/05/shablon-deti-prevyu-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928726" y="-571528"/>
            <a:ext cx="10549684" cy="79262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305800" cy="285752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</a:t>
            </a:r>
            <a:br>
              <a:rPr lang="ru-RU" sz="8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8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 внимание !</a:t>
            </a:r>
            <a:endParaRPr lang="ru-RU" sz="8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работа телефон\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945"/>
            <a:ext cx="9144000" cy="682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7286676" cy="504056"/>
          </a:xfrm>
        </p:spPr>
        <p:txBody>
          <a:bodyPr>
            <a:normAutofit/>
          </a:bodyPr>
          <a:lstStyle/>
          <a:p>
            <a:pPr algn="ctr"/>
            <a:r>
              <a:rPr lang="ru-RU" sz="2800" b="1" kern="0" dirty="0">
                <a:solidFill>
                  <a:schemeClr val="tx1"/>
                </a:solidFill>
                <a:latin typeface="Castellar" pitchFamily="18" charset="0"/>
                <a:cs typeface="Arial"/>
              </a:rPr>
              <a:t>Цель и задачи оздоровительной работы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532440" cy="5688632"/>
          </a:xfrm>
        </p:spPr>
        <p:txBody>
          <a:bodyPr>
            <a:normAutofit/>
          </a:bodyPr>
          <a:lstStyle/>
          <a:p>
            <a:pPr marL="342900" lvl="0" indent="-342900" fontAlgn="base">
              <a:lnSpc>
                <a:spcPct val="80000"/>
              </a:lnSpc>
              <a:spcAft>
                <a:spcPct val="0"/>
              </a:spcAft>
              <a:buFontTx/>
              <a:buChar char="•"/>
              <a:defRPr/>
            </a:pPr>
            <a:r>
              <a:rPr lang="ru-RU" sz="2800" b="1" i="1" kern="0" dirty="0">
                <a:latin typeface="Castellar" pitchFamily="18" charset="0"/>
                <a:ea typeface="+mj-ea"/>
                <a:cs typeface="Arial"/>
              </a:rPr>
              <a:t>Цель: </a:t>
            </a:r>
          </a:p>
          <a:p>
            <a:pPr marL="342900" lvl="0" indent="-342900" fontAlgn="base">
              <a:lnSpc>
                <a:spcPct val="80000"/>
              </a:lnSpc>
              <a:spcAft>
                <a:spcPct val="0"/>
              </a:spcAft>
              <a:buFontTx/>
              <a:buChar char="•"/>
              <a:defRPr/>
            </a:pPr>
            <a:r>
              <a:rPr lang="ru-RU" sz="2400" i="1" dirty="0">
                <a:latin typeface="Arial" charset="0"/>
                <a:cs typeface="Arial" charset="0"/>
              </a:rPr>
              <a:t>сохранение и укрепление здоровья детей, формирование привычки к здоровому образу жизни</a:t>
            </a:r>
          </a:p>
          <a:p>
            <a:pPr marL="342900" lvl="0" indent="-342900" fontAlgn="base">
              <a:lnSpc>
                <a:spcPct val="80000"/>
              </a:lnSpc>
              <a:spcAft>
                <a:spcPct val="0"/>
              </a:spcAft>
              <a:buFontTx/>
              <a:buChar char="•"/>
              <a:defRPr/>
            </a:pPr>
            <a:endParaRPr lang="ru-RU" sz="2400" i="1" dirty="0">
              <a:latin typeface="Arial" charset="0"/>
              <a:cs typeface="Arial" charset="0"/>
            </a:endParaRPr>
          </a:p>
          <a:p>
            <a:pPr marL="342900" lvl="0" indent="-342900" fontAlgn="base">
              <a:lnSpc>
                <a:spcPct val="80000"/>
              </a:lnSpc>
              <a:spcAft>
                <a:spcPct val="0"/>
              </a:spcAft>
              <a:buFontTx/>
              <a:buChar char="•"/>
              <a:defRPr/>
            </a:pPr>
            <a:r>
              <a:rPr lang="ru-RU" sz="2800" b="1" i="1" kern="0" dirty="0">
                <a:latin typeface="Castellar" pitchFamily="18" charset="0"/>
                <a:ea typeface="+mj-ea"/>
                <a:cs typeface="Arial"/>
              </a:rPr>
              <a:t>Задачи:</a:t>
            </a:r>
          </a:p>
          <a:p>
            <a:pPr marL="342900" lvl="0" indent="-342900" fontAlgn="base">
              <a:lnSpc>
                <a:spcPct val="80000"/>
              </a:lnSpc>
              <a:spcAft>
                <a:spcPct val="0"/>
              </a:spcAft>
              <a:buFontTx/>
              <a:buChar char="•"/>
              <a:defRPr/>
            </a:pPr>
            <a:r>
              <a:rPr lang="ru-RU" sz="2400" i="1" dirty="0" smtClean="0">
                <a:latin typeface="Arial" charset="0"/>
                <a:cs typeface="Arial" charset="0"/>
              </a:rPr>
              <a:t>укреплять здоровье </a:t>
            </a:r>
            <a:r>
              <a:rPr lang="ru-RU" sz="2400" i="1" dirty="0">
                <a:latin typeface="Arial" charset="0"/>
                <a:cs typeface="Arial" charset="0"/>
              </a:rPr>
              <a:t>детей через систему оздоровительных мероприятий. </a:t>
            </a:r>
          </a:p>
          <a:p>
            <a:pPr marL="342900" lvl="0" indent="-342900" fontAlgn="base">
              <a:lnSpc>
                <a:spcPct val="80000"/>
              </a:lnSpc>
              <a:spcAft>
                <a:spcPct val="0"/>
              </a:spcAft>
              <a:buFontTx/>
              <a:buChar char="•"/>
              <a:defRPr/>
            </a:pPr>
            <a:r>
              <a:rPr lang="ru-RU" sz="2400" i="1" dirty="0" smtClean="0">
                <a:latin typeface="Arial" charset="0"/>
                <a:cs typeface="Arial" charset="0"/>
              </a:rPr>
              <a:t>повышать интерес </a:t>
            </a:r>
            <a:r>
              <a:rPr lang="ru-RU" sz="2400" i="1" dirty="0">
                <a:latin typeface="Arial" charset="0"/>
                <a:cs typeface="Arial" charset="0"/>
              </a:rPr>
              <a:t>детей к здоровому образу жизни через разнообразные формы и методы физкультурно- оздоровительной работы</a:t>
            </a:r>
          </a:p>
          <a:p>
            <a:pPr marL="342900" lvl="0" indent="-342900" fontAlgn="base">
              <a:lnSpc>
                <a:spcPct val="80000"/>
              </a:lnSpc>
              <a:spcAft>
                <a:spcPct val="0"/>
              </a:spcAft>
              <a:buFontTx/>
              <a:buChar char="•"/>
              <a:defRPr/>
            </a:pPr>
            <a:r>
              <a:rPr lang="ru-RU" sz="2400" i="1" dirty="0" smtClean="0">
                <a:latin typeface="Arial" charset="0"/>
                <a:cs typeface="Arial" charset="0"/>
              </a:rPr>
              <a:t>привлечь семью </a:t>
            </a:r>
            <a:r>
              <a:rPr lang="ru-RU" sz="2400" i="1" dirty="0">
                <a:latin typeface="Arial" charset="0"/>
                <a:cs typeface="Arial" charset="0"/>
              </a:rPr>
              <a:t>к участию в воспитательном </a:t>
            </a:r>
            <a:r>
              <a:rPr lang="ru-RU" sz="2400" i="1" dirty="0" smtClean="0">
                <a:latin typeface="Arial" charset="0"/>
                <a:cs typeface="Arial" charset="0"/>
              </a:rPr>
              <a:t>процессе.</a:t>
            </a:r>
            <a:endParaRPr lang="ru-RU" sz="2400" i="1" dirty="0">
              <a:latin typeface="Arial" charset="0"/>
              <a:cs typeface="Arial" charset="0"/>
            </a:endParaRPr>
          </a:p>
          <a:p>
            <a:pPr marL="0" indent="0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</a:pPr>
            <a:endParaRPr lang="ru-RU" sz="2400" i="1" kern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23607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работа телефон\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232" y="476672"/>
            <a:ext cx="8229600" cy="504056"/>
          </a:xfrm>
        </p:spPr>
        <p:txBody>
          <a:bodyPr>
            <a:noAutofit/>
          </a:bodyPr>
          <a:lstStyle/>
          <a:p>
            <a:r>
              <a:rPr lang="ru-RU" sz="2800" b="1" kern="0" dirty="0">
                <a:solidFill>
                  <a:schemeClr val="tx1"/>
                </a:solidFill>
                <a:latin typeface="Castellar" pitchFamily="18" charset="0"/>
                <a:cs typeface="Arial"/>
              </a:rPr>
              <a:t>Формы организации </a:t>
            </a:r>
            <a:r>
              <a:rPr lang="ru-RU" sz="2800" b="1" kern="0" dirty="0" smtClean="0">
                <a:solidFill>
                  <a:schemeClr val="tx1"/>
                </a:solidFill>
                <a:latin typeface="Castellar" pitchFamily="18" charset="0"/>
                <a:cs typeface="Arial"/>
              </a:rPr>
              <a:t>двигательной деятельности</a:t>
            </a:r>
            <a:r>
              <a:rPr lang="ru-RU" sz="2800" b="1" i="1" kern="0" dirty="0">
                <a:solidFill>
                  <a:schemeClr val="tx1"/>
                </a:solidFill>
                <a:latin typeface="Castellar" pitchFamily="18" charset="0"/>
                <a:cs typeface="Arial"/>
              </a:rPr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268760"/>
            <a:ext cx="8229600" cy="3752856"/>
          </a:xfrm>
        </p:spPr>
        <p:txBody>
          <a:bodyPr>
            <a:noAutofit/>
          </a:bodyPr>
          <a:lstStyle/>
          <a:p>
            <a:pPr marL="342900" indent="-342900" fontAlgn="base">
              <a:spcAft>
                <a:spcPct val="0"/>
              </a:spcAft>
              <a:buFontTx/>
              <a:buChar char="•"/>
              <a:defRPr/>
            </a:pPr>
            <a:r>
              <a:rPr lang="ru-RU" sz="2400" i="1" kern="0" dirty="0">
                <a:latin typeface="Arial" pitchFamily="34" charset="0"/>
                <a:ea typeface="+mj-ea"/>
                <a:cs typeface="Arial" pitchFamily="34" charset="0"/>
              </a:rPr>
              <a:t>Физкультурные занятия;</a:t>
            </a:r>
          </a:p>
          <a:p>
            <a:pPr marL="342900" indent="-342900" fontAlgn="base">
              <a:spcAft>
                <a:spcPct val="0"/>
              </a:spcAft>
              <a:buFontTx/>
              <a:buChar char="•"/>
              <a:defRPr/>
            </a:pPr>
            <a:r>
              <a:rPr lang="ru-RU" sz="2400" i="1" kern="0" dirty="0" err="1">
                <a:latin typeface="Arial" pitchFamily="34" charset="0"/>
                <a:ea typeface="+mj-ea"/>
                <a:cs typeface="Arial" pitchFamily="34" charset="0"/>
              </a:rPr>
              <a:t>Физкультурно</a:t>
            </a:r>
            <a:r>
              <a:rPr lang="ru-RU" sz="2400" i="1" kern="0" dirty="0">
                <a:latin typeface="Arial" pitchFamily="34" charset="0"/>
                <a:ea typeface="+mj-ea"/>
                <a:cs typeface="Arial" pitchFamily="34" charset="0"/>
              </a:rPr>
              <a:t>  - оздоровительная работа в режиме дня:  утренняя гимнастика, подвижные игры и физические упражнения на прогулке, физкультминутки, упражнения после дневного сна, закаливающие мероприятия;</a:t>
            </a:r>
          </a:p>
          <a:p>
            <a:pPr marL="342900" indent="-342900" fontAlgn="base">
              <a:spcAft>
                <a:spcPct val="0"/>
              </a:spcAft>
              <a:buFontTx/>
              <a:buChar char="•"/>
              <a:defRPr/>
            </a:pPr>
            <a:r>
              <a:rPr lang="ru-RU" sz="2400" i="1" kern="0" dirty="0">
                <a:latin typeface="Arial" pitchFamily="34" charset="0"/>
                <a:ea typeface="+mj-ea"/>
                <a:cs typeface="Arial" pitchFamily="34" charset="0"/>
              </a:rPr>
              <a:t>Самостоятельная двигательная деятельность детей;</a:t>
            </a:r>
          </a:p>
          <a:p>
            <a:pPr marL="342900" indent="-342900" fontAlgn="base">
              <a:spcAft>
                <a:spcPct val="0"/>
              </a:spcAft>
              <a:buFontTx/>
              <a:buChar char="•"/>
              <a:defRPr/>
            </a:pPr>
            <a:r>
              <a:rPr lang="ru-RU" sz="2400" i="1" kern="0" dirty="0">
                <a:latin typeface="Arial" pitchFamily="34" charset="0"/>
                <a:ea typeface="+mj-ea"/>
                <a:cs typeface="Arial" pitchFamily="34" charset="0"/>
              </a:rPr>
              <a:t>Активный отдых в семье: посещение бассейна, бани (сауны), ходьба на лыжах, ежедневные прогулки.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работа телефон\thum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945"/>
            <a:ext cx="9144000" cy="682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6759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i="1" kern="0" dirty="0">
                <a:latin typeface="Castellar" pitchFamily="18" charset="0"/>
                <a:ea typeface="+mj-ea"/>
                <a:cs typeface="Arial"/>
              </a:rPr>
              <a:t>                   </a:t>
            </a:r>
            <a:r>
              <a:rPr lang="ru-RU" sz="2800" b="1" kern="0" dirty="0" smtClean="0">
                <a:latin typeface="Castellar" pitchFamily="18" charset="0"/>
                <a:ea typeface="+mj-ea"/>
                <a:cs typeface="Arial"/>
              </a:rPr>
              <a:t>Работа </a:t>
            </a:r>
            <a:r>
              <a:rPr lang="ru-RU" sz="2800" b="1" kern="0" dirty="0">
                <a:latin typeface="Castellar" pitchFamily="18" charset="0"/>
                <a:ea typeface="+mj-ea"/>
                <a:cs typeface="Arial"/>
              </a:rPr>
              <a:t>с детьми:</a:t>
            </a:r>
          </a:p>
          <a:p>
            <a:pPr>
              <a:buFont typeface="Wingdings" pitchFamily="2" charset="2"/>
              <a:buChar char="§"/>
            </a:pP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556" y="1453707"/>
            <a:ext cx="7992888" cy="39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20689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работа телефон\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945"/>
            <a:ext cx="9144000" cy="682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6759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7030A0"/>
                </a:solidFill>
              </a:rPr>
              <a:t>                         </a:t>
            </a:r>
            <a:r>
              <a:rPr lang="ru-RU" sz="2800" b="1" kern="0" dirty="0">
                <a:latin typeface="Castellar" pitchFamily="18" charset="0"/>
                <a:ea typeface="+mj-ea"/>
                <a:cs typeface="Arial"/>
              </a:rPr>
              <a:t>Работа с детьми:</a:t>
            </a:r>
          </a:p>
          <a:p>
            <a:pPr>
              <a:buFont typeface="Wingdings" pitchFamily="2" charset="2"/>
              <a:buChar char="§"/>
            </a:pP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546251"/>
            <a:ext cx="8064896" cy="373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89732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работа телефон\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945"/>
            <a:ext cx="9144000" cy="682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6759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0" y="0"/>
            <a:ext cx="8229600" cy="577592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7030A0"/>
                </a:solidFill>
              </a:rPr>
              <a:t>                         </a:t>
            </a:r>
          </a:p>
          <a:p>
            <a:pPr marL="0" indent="0" algn="ctr">
              <a:buNone/>
            </a:pPr>
            <a:r>
              <a:rPr lang="ru-RU" sz="2800" b="1" i="1" kern="0" dirty="0" smtClean="0">
                <a:solidFill>
                  <a:srgbClr val="7030A0"/>
                </a:solidFill>
                <a:latin typeface="Castellar" pitchFamily="18" charset="0"/>
                <a:ea typeface="+mj-ea"/>
                <a:cs typeface="Arial"/>
              </a:rPr>
              <a:t>    </a:t>
            </a:r>
            <a:r>
              <a:rPr lang="ru-RU" sz="2800" b="1" kern="0" dirty="0" smtClean="0">
                <a:latin typeface="Castellar" pitchFamily="18" charset="0"/>
                <a:ea typeface="+mj-ea"/>
                <a:cs typeface="Arial"/>
              </a:rPr>
              <a:t>Работа </a:t>
            </a:r>
            <a:r>
              <a:rPr lang="ru-RU" sz="2800" b="1" kern="0" dirty="0">
                <a:latin typeface="Castellar" pitchFamily="18" charset="0"/>
                <a:ea typeface="+mj-ea"/>
                <a:cs typeface="Arial"/>
              </a:rPr>
              <a:t>с детьми</a:t>
            </a:r>
            <a:r>
              <a:rPr lang="ru-RU" sz="2800" b="1" dirty="0" smtClean="0">
                <a:solidFill>
                  <a:srgbClr val="7030A0"/>
                </a:solidFill>
              </a:rPr>
              <a:t>:</a:t>
            </a:r>
          </a:p>
          <a:p>
            <a:pPr>
              <a:buFont typeface="Wingdings" pitchFamily="2" charset="2"/>
              <a:buChar char="§"/>
            </a:pP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12777"/>
            <a:ext cx="7996113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97992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работа телефон\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8" y="49949"/>
            <a:ext cx="9144000" cy="682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36759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7030A0"/>
                </a:solidFill>
              </a:rPr>
              <a:t>                         </a:t>
            </a:r>
            <a:r>
              <a:rPr lang="ru-RU" sz="2800" b="1" kern="0" dirty="0">
                <a:latin typeface="Castellar" pitchFamily="18" charset="0"/>
                <a:ea typeface="+mj-ea"/>
                <a:cs typeface="Arial"/>
              </a:rPr>
              <a:t>Работа с детьми:</a:t>
            </a:r>
          </a:p>
          <a:p>
            <a:pPr>
              <a:buFont typeface="Wingdings" pitchFamily="2" charset="2"/>
              <a:buChar char="§"/>
            </a:pPr>
            <a:endParaRPr lang="ru-RU" sz="2800" b="1" dirty="0">
              <a:solidFill>
                <a:srgbClr val="7030A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998587"/>
              </p:ext>
            </p:extLst>
          </p:nvPr>
        </p:nvGraphicFramePr>
        <p:xfrm>
          <a:off x="395536" y="1556793"/>
          <a:ext cx="8064895" cy="4106701"/>
        </p:xfrm>
        <a:graphic>
          <a:graphicData uri="http://schemas.openxmlformats.org/drawingml/2006/table">
            <a:tbl>
              <a:tblPr firstRow="1" bandRow="1"/>
              <a:tblGrid>
                <a:gridCol w="3435847"/>
                <a:gridCol w="2314524"/>
                <a:gridCol w="2314524"/>
              </a:tblGrid>
              <a:tr h="7200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Arial" charset="0"/>
                        </a:rPr>
                        <a:t>Вид деятельности:</a:t>
                      </a:r>
                      <a:endParaRPr kumimoji="0" lang="ru-RU" sz="2000" b="1" i="1" u="none" strike="noStrike" kern="1200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kumimoji="0" lang="ru-RU" sz="20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Arial" charset="0"/>
                        </a:rPr>
                        <a:t>Название:</a:t>
                      </a:r>
                      <a:endParaRPr kumimoji="0" lang="ru-RU" sz="2000" b="1" i="1" u="none" strike="noStrike" kern="1200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kumimoji="0" lang="ru-RU" sz="20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Arial" charset="0"/>
                        </a:rPr>
                        <a:t>Цель:</a:t>
                      </a:r>
                      <a:endParaRPr kumimoji="0" lang="ru-RU" sz="2000" b="1" i="1" u="none" strike="noStrike" kern="1200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/>
                </a:tc>
              </a:tr>
              <a:tr h="3386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Arial" charset="0"/>
                        </a:rPr>
                        <a:t>Чтение художественной литературы</a:t>
                      </a:r>
                      <a:endParaRPr kumimoji="0" lang="ru-RU" sz="2000" b="1" i="1" u="none" strike="noStrike" kern="1200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sz="2000" b="1" i="1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Народный фольклор.</a:t>
                      </a:r>
                    </a:p>
                    <a:p>
                      <a:pPr marL="0" indent="0" algn="l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sz="2000" b="1" i="1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А. </a:t>
                      </a:r>
                      <a:r>
                        <a:rPr lang="ru-RU" sz="2000" b="1" i="1" dirty="0" err="1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Барто</a:t>
                      </a:r>
                      <a:r>
                        <a:rPr lang="ru-RU" sz="2000" b="1" i="1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 «Девочка чумазая»</a:t>
                      </a:r>
                    </a:p>
                    <a:p>
                      <a:pPr marL="0" indent="0" algn="l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sz="2000" b="1" i="1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К. Чуковский «</a:t>
                      </a:r>
                      <a:r>
                        <a:rPr lang="ru-RU" sz="2000" b="1" i="1" dirty="0" err="1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Мойдодыр</a:t>
                      </a:r>
                      <a:r>
                        <a:rPr lang="ru-RU" sz="2000" b="1" i="1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</a:p>
                    <a:p>
                      <a:pPr marL="0" indent="0" algn="l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ru-RU" sz="2000" b="1" i="1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«Айболит»</a:t>
                      </a:r>
                      <a:endParaRPr lang="ru-RU" sz="2000" b="1" i="1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 формирование знаний детей о здоровом образе жизни с помощью  художественного слова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70115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работа телефон\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945"/>
            <a:ext cx="9144000" cy="682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работа телефон\20181217_1136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616665"/>
            <a:ext cx="2375185" cy="4222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052" name="Picture 4" descr="C:\Users\User\Desktop\20190109_09370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646802"/>
            <a:ext cx="2394636" cy="42658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053" name="Picture 5" descr="C:\Users\User\Desktop\работа телефон\20181217_11365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0861" y="1646802"/>
            <a:ext cx="2422277" cy="4301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692696"/>
            <a:ext cx="8064896" cy="504056"/>
          </a:xfrm>
        </p:spPr>
        <p:txBody>
          <a:bodyPr>
            <a:noAutofit/>
          </a:bodyPr>
          <a:lstStyle/>
          <a:p>
            <a:r>
              <a:rPr lang="ru-RU" sz="2800" b="1" kern="0" dirty="0" smtClean="0">
                <a:solidFill>
                  <a:schemeClr val="tx1"/>
                </a:solidFill>
                <a:latin typeface="Castellar" pitchFamily="18" charset="0"/>
                <a:cs typeface="Arial"/>
              </a:rPr>
              <a:t> Привитие </a:t>
            </a:r>
            <a:r>
              <a:rPr lang="ru-RU" sz="2800" b="1" kern="0" dirty="0">
                <a:solidFill>
                  <a:schemeClr val="tx1"/>
                </a:solidFill>
                <a:latin typeface="Castellar" pitchFamily="18" charset="0"/>
                <a:cs typeface="Arial"/>
              </a:rPr>
              <a:t>культурно-гигиенических навыков.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1304</TotalTime>
  <Words>533</Words>
  <Application>Microsoft Office PowerPoint</Application>
  <PresentationFormat>Экран (4:3)</PresentationFormat>
  <Paragraphs>65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              ФИЗКУЛЬТУРНО –ОЗДОРОВИТЕЛЬНЫЕ МЕРОПРИЯТИЯ В ГРУППЕ «ЛЮБОЗНАЙКИ»</vt:lpstr>
      <vt:lpstr>Актуальность</vt:lpstr>
      <vt:lpstr>Цель и задачи оздоровительной работы</vt:lpstr>
      <vt:lpstr>Формы организации двигательной деятельности:</vt:lpstr>
      <vt:lpstr> </vt:lpstr>
      <vt:lpstr> </vt:lpstr>
      <vt:lpstr> </vt:lpstr>
      <vt:lpstr> </vt:lpstr>
      <vt:lpstr> Привитие культурно-гигиенических навыков.</vt:lpstr>
      <vt:lpstr>Мы зарядкой заниматься Начинаем по утрам Пусть болезни нас боятся Пусть они не ходят к нам!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по взаимодействию с родителями</vt:lpstr>
      <vt:lpstr> Консультации для родителей</vt:lpstr>
      <vt:lpstr> Консультации для родителей</vt:lpstr>
      <vt:lpstr>Презентация PowerPoint</vt:lpstr>
      <vt:lpstr>« Я не боюсь ещё раз повторить: забота о здоровье – это важнейший труд воспитателя и родителей, от жизнерадостности и бодрости детей зависит их духовная жизнь, умственное развитие, вера в свои силы».                                    В. А. Сухомлинский</vt:lpstr>
      <vt:lpstr>Спасибо  за внимание 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«Здоровый образ жизни»</dc:title>
  <dc:creator>Master</dc:creator>
  <cp:lastModifiedBy>User</cp:lastModifiedBy>
  <cp:revision>88</cp:revision>
  <dcterms:created xsi:type="dcterms:W3CDTF">2016-01-20T16:14:24Z</dcterms:created>
  <dcterms:modified xsi:type="dcterms:W3CDTF">2019-03-02T06:11:03Z</dcterms:modified>
</cp:coreProperties>
</file>