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8"/>
  </p:notesMasterIdLst>
  <p:sldIdLst>
    <p:sldId id="256" r:id="rId2"/>
    <p:sldId id="273" r:id="rId3"/>
    <p:sldId id="270" r:id="rId4"/>
    <p:sldId id="258" r:id="rId5"/>
    <p:sldId id="257" r:id="rId6"/>
    <p:sldId id="268" r:id="rId7"/>
    <p:sldId id="269" r:id="rId8"/>
    <p:sldId id="271" r:id="rId9"/>
    <p:sldId id="272" r:id="rId10"/>
    <p:sldId id="277" r:id="rId11"/>
    <p:sldId id="276" r:id="rId12"/>
    <p:sldId id="275" r:id="rId13"/>
    <p:sldId id="278" r:id="rId14"/>
    <p:sldId id="274" r:id="rId15"/>
    <p:sldId id="279" r:id="rId16"/>
    <p:sldId id="259" r:id="rId1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FF33"/>
    <a:srgbClr val="FF66FF"/>
    <a:srgbClr val="00FFFF"/>
    <a:srgbClr val="33CCFF"/>
    <a:srgbClr val="FF9933"/>
    <a:srgbClr val="FFFF99"/>
    <a:srgbClr val="FFFFCC"/>
    <a:srgbClr val="0000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51" autoAdjust="0"/>
    <p:restoredTop sz="94660"/>
  </p:normalViewPr>
  <p:slideViewPr>
    <p:cSldViewPr>
      <p:cViewPr varScale="1">
        <p:scale>
          <a:sx n="69" d="100"/>
          <a:sy n="69" d="100"/>
        </p:scale>
        <p:origin x="-55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50D61D77-9C4A-4C0B-9922-5158A229A9E5}" type="datetimeFigureOut">
              <a:rPr lang="ru-RU"/>
              <a:pPr>
                <a:defRPr/>
              </a:pPr>
              <a:t>02.03.2019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50DA3A76-BA51-4DF7-9D50-6C1BC498B47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22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2531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7DBA852-6D55-402A-B30F-495E399F0CEF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16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EDDE13-73A9-458F-A9BD-D60D78517AD6}" type="datetimeFigureOut">
              <a:rPr lang="ru-RU"/>
              <a:pPr>
                <a:defRPr/>
              </a:pPr>
              <a:t>02.03.2019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3D87D4-484F-4E81-9AD0-064EA70EA9E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FDC695-5F8D-4AAE-9FC7-9C98181AEDE2}" type="datetimeFigureOut">
              <a:rPr lang="ru-RU"/>
              <a:pPr>
                <a:defRPr/>
              </a:pPr>
              <a:t>02.03.2019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C3F591-BEDA-4DB8-94B9-675173CDAF9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777E30-370F-4AD9-B69A-073427CFBB53}" type="datetimeFigureOut">
              <a:rPr lang="ru-RU"/>
              <a:pPr>
                <a:defRPr/>
              </a:pPr>
              <a:t>02.03.2019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7A91B0-ABFA-4375-BABE-E8FD8E182C9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768EA0-2276-4963-A7F6-4BDD0BB22D77}" type="datetimeFigureOut">
              <a:rPr lang="ru-RU"/>
              <a:pPr>
                <a:defRPr/>
              </a:pPr>
              <a:t>02.03.2019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BCE5B6-5047-4B89-94A7-C190B716E79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D17813-E2A0-4158-A554-E705527362F1}" type="datetimeFigureOut">
              <a:rPr lang="ru-RU"/>
              <a:pPr>
                <a:defRPr/>
              </a:pPr>
              <a:t>02.03.2019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436873-A7A5-4D54-8F7E-1FA649D92D5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143E46-C4B8-46D8-A5ED-50A26076E2AE}" type="datetimeFigureOut">
              <a:rPr lang="ru-RU"/>
              <a:pPr>
                <a:defRPr/>
              </a:pPr>
              <a:t>02.03.2019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0221F9-31FB-45CF-B56E-C020EB6E1B6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E72A38-CA1B-450F-905E-BDC90D961547}" type="datetimeFigureOut">
              <a:rPr lang="ru-RU"/>
              <a:pPr>
                <a:defRPr/>
              </a:pPr>
              <a:t>02.03.2019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1C8E18-2C47-4E7B-A8F3-E6CBCCB2DC1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360A3A-F8E9-49EF-81E1-80583FC42D20}" type="datetimeFigureOut">
              <a:rPr lang="ru-RU"/>
              <a:pPr>
                <a:defRPr/>
              </a:pPr>
              <a:t>02.03.2019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D6F749-4D2C-48DD-88FB-32817BB42E1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6507C7-D054-4DF6-A551-AF5177F47DB3}" type="datetimeFigureOut">
              <a:rPr lang="ru-RU"/>
              <a:pPr>
                <a:defRPr/>
              </a:pPr>
              <a:t>02.03.2019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3CF54C-80BD-4BDA-8705-9FE00116978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88F376-5A72-483B-926A-5C3833DC2A59}" type="datetimeFigureOut">
              <a:rPr lang="ru-RU"/>
              <a:pPr>
                <a:defRPr/>
              </a:pPr>
              <a:t>02.03.2019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521E10-C5ED-42F0-8FF4-ABE0CEEF7A5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0D5FA5-99B5-4D67-8A58-2A615756E9E5}" type="datetimeFigureOut">
              <a:rPr lang="ru-RU"/>
              <a:pPr>
                <a:defRPr/>
              </a:pPr>
              <a:t>02.03.2019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463ACA-25AD-41D2-B6F7-628BE7734E8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E9EFF">
                <a:alpha val="50000"/>
              </a:srgbClr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108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7805A597-B967-483C-8001-7DCCB1B2A49C}" type="datetimeFigureOut">
              <a:rPr lang="ru-RU"/>
              <a:pPr>
                <a:defRPr/>
              </a:pPr>
              <a:t>02.03.2019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D323CCA8-4224-4895-8E78-81FE3D9D71F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0" r:id="rId2"/>
    <p:sldLayoutId id="2147483669" r:id="rId3"/>
    <p:sldLayoutId id="2147483668" r:id="rId4"/>
    <p:sldLayoutId id="2147483667" r:id="rId5"/>
    <p:sldLayoutId id="2147483666" r:id="rId6"/>
    <p:sldLayoutId id="2147483665" r:id="rId7"/>
    <p:sldLayoutId id="2147483664" r:id="rId8"/>
    <p:sldLayoutId id="2147483663" r:id="rId9"/>
    <p:sldLayoutId id="2147483662" r:id="rId10"/>
    <p:sldLayoutId id="214748366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eorgia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eorgia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eorgia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eorgia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eorgia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eorgia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eorgia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eorgia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Picture 2" descr="kot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38" name="Заголовок 1"/>
          <p:cNvSpPr>
            <a:spLocks noGrp="1"/>
          </p:cNvSpPr>
          <p:nvPr>
            <p:ph type="ctrTitle"/>
          </p:nvPr>
        </p:nvSpPr>
        <p:spPr>
          <a:xfrm>
            <a:off x="285750" y="571500"/>
            <a:ext cx="8643938" cy="3028950"/>
          </a:xfrm>
        </p:spPr>
        <p:txBody>
          <a:bodyPr/>
          <a:lstStyle/>
          <a:p>
            <a:pPr eaLnBrk="1" hangingPunct="1"/>
            <a:r>
              <a:rPr lang="ru-RU" b="1" i="1" smtClean="0">
                <a:solidFill>
                  <a:srgbClr val="C00000"/>
                </a:solidFill>
              </a:rPr>
              <a:t>Проект</a:t>
            </a:r>
            <a:r>
              <a:rPr lang="ru-RU" b="1" i="1" smtClean="0">
                <a:solidFill>
                  <a:srgbClr val="0000FF"/>
                </a:solidFill>
              </a:rPr>
              <a:t/>
            </a:r>
            <a:br>
              <a:rPr lang="ru-RU" b="1" i="1" smtClean="0">
                <a:solidFill>
                  <a:srgbClr val="0000FF"/>
                </a:solidFill>
              </a:rPr>
            </a:br>
            <a:r>
              <a:rPr lang="ru-RU" b="1" i="1" smtClean="0">
                <a:solidFill>
                  <a:srgbClr val="0000FF"/>
                </a:solidFill>
              </a:rPr>
              <a:t/>
            </a:r>
            <a:br>
              <a:rPr lang="ru-RU" b="1" i="1" smtClean="0">
                <a:solidFill>
                  <a:srgbClr val="0000FF"/>
                </a:solidFill>
              </a:rPr>
            </a:br>
            <a:r>
              <a:rPr lang="ru-RU" sz="4800" b="1" i="1" smtClean="0">
                <a:solidFill>
                  <a:srgbClr val="0000FF"/>
                </a:solidFill>
              </a:rPr>
              <a:t>«Кошкин дом»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4313" y="3643313"/>
            <a:ext cx="6400800" cy="1752600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Ознакомление детей с домашним животным – кошкой</a:t>
            </a:r>
            <a:endParaRPr lang="ru-RU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23558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1188" y="1052513"/>
            <a:ext cx="2381250" cy="3695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3559" name="Picture 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76825" y="1268413"/>
            <a:ext cx="3600450" cy="302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3560" name="Picture 8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43213" y="3068638"/>
            <a:ext cx="3171825" cy="3638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27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2"/>
          <p:cNvSpPr>
            <a:spLocks noGrp="1"/>
          </p:cNvSpPr>
          <p:nvPr>
            <p:ph type="title"/>
          </p:nvPr>
        </p:nvSpPr>
        <p:spPr>
          <a:xfrm>
            <a:off x="8459788" y="274638"/>
            <a:ext cx="227012" cy="201612"/>
          </a:xfrm>
        </p:spPr>
        <p:txBody>
          <a:bodyPr/>
          <a:lstStyle/>
          <a:p>
            <a:endParaRPr lang="ru-RU" sz="4000" smtClean="0"/>
          </a:p>
        </p:txBody>
      </p:sp>
      <p:sp>
        <p:nvSpPr>
          <p:cNvPr id="24578" name="Rectangle 3"/>
          <p:cNvSpPr>
            <a:spLocks noGrp="1"/>
          </p:cNvSpPr>
          <p:nvPr>
            <p:ph type="body" idx="1"/>
          </p:nvPr>
        </p:nvSpPr>
        <p:spPr>
          <a:xfrm>
            <a:off x="395288" y="908050"/>
            <a:ext cx="4464050" cy="5218113"/>
          </a:xfrm>
        </p:spPr>
        <p:txBody>
          <a:bodyPr/>
          <a:lstStyle/>
          <a:p>
            <a:pPr marL="609600" indent="-609600">
              <a:lnSpc>
                <a:spcPct val="80000"/>
              </a:lnSpc>
              <a:buFont typeface="Arial" charset="0"/>
              <a:buNone/>
            </a:pPr>
            <a:r>
              <a:rPr lang="ru-RU" sz="2400" b="1" smtClean="0">
                <a:solidFill>
                  <a:srgbClr val="0000FF"/>
                </a:solidFill>
              </a:rPr>
              <a:t>Рассматривание картины </a:t>
            </a:r>
          </a:p>
          <a:p>
            <a:pPr marL="609600" indent="-609600">
              <a:lnSpc>
                <a:spcPct val="80000"/>
              </a:lnSpc>
              <a:buFont typeface="Arial" charset="0"/>
              <a:buNone/>
            </a:pPr>
            <a:r>
              <a:rPr lang="ru-RU" sz="2400" b="1" smtClean="0">
                <a:solidFill>
                  <a:srgbClr val="0000FF"/>
                </a:solidFill>
              </a:rPr>
              <a:t>     "Кошка с котятами".</a:t>
            </a:r>
          </a:p>
          <a:p>
            <a:pPr marL="609600" indent="-609600" algn="ctr">
              <a:lnSpc>
                <a:spcPct val="80000"/>
              </a:lnSpc>
              <a:buFont typeface="Arial" charset="0"/>
              <a:buNone/>
            </a:pPr>
            <a:r>
              <a:rPr lang="ru-RU" sz="2400" b="1" smtClean="0">
                <a:solidFill>
                  <a:srgbClr val="0000FF"/>
                </a:solidFill>
              </a:rPr>
              <a:t>Чтение,  заучивание песенок,  потешек </a:t>
            </a:r>
          </a:p>
          <a:p>
            <a:pPr marL="609600" indent="-609600" algn="ctr">
              <a:lnSpc>
                <a:spcPct val="80000"/>
              </a:lnSpc>
              <a:buFont typeface="Arial" charset="0"/>
              <a:buNone/>
            </a:pPr>
            <a:endParaRPr lang="ru-RU" sz="2400" b="1" smtClean="0">
              <a:solidFill>
                <a:srgbClr val="0000FF"/>
              </a:solidFill>
            </a:endParaRPr>
          </a:p>
          <a:p>
            <a:pPr marL="609600" indent="-609600" algn="ctr">
              <a:lnSpc>
                <a:spcPct val="80000"/>
              </a:lnSpc>
              <a:buFont typeface="Arial" charset="0"/>
              <a:buNone/>
            </a:pPr>
            <a:r>
              <a:rPr lang="ru-RU" sz="2400" b="1" smtClean="0">
                <a:solidFill>
                  <a:srgbClr val="0000FF"/>
                </a:solidFill>
              </a:rPr>
              <a:t>"Кисонька -мурысонька",</a:t>
            </a:r>
          </a:p>
          <a:p>
            <a:pPr marL="609600" indent="-609600" algn="ctr">
              <a:lnSpc>
                <a:spcPct val="80000"/>
              </a:lnSpc>
              <a:buFont typeface="Arial" charset="0"/>
              <a:buNone/>
            </a:pPr>
            <a:r>
              <a:rPr lang="ru-RU" sz="2400" b="1" smtClean="0">
                <a:solidFill>
                  <a:srgbClr val="0000FF"/>
                </a:solidFill>
              </a:rPr>
              <a:t> "Кот на печку пошел", "Котик - коток", Н.Носов </a:t>
            </a:r>
          </a:p>
          <a:p>
            <a:pPr marL="609600" indent="-609600" algn="ctr">
              <a:lnSpc>
                <a:spcPct val="80000"/>
              </a:lnSpc>
              <a:buFont typeface="Arial" charset="0"/>
              <a:buNone/>
            </a:pPr>
            <a:r>
              <a:rPr lang="ru-RU" sz="2400" b="1" smtClean="0">
                <a:solidFill>
                  <a:srgbClr val="0000FF"/>
                </a:solidFill>
              </a:rPr>
              <a:t>"Кто сказал мяу", </a:t>
            </a:r>
          </a:p>
          <a:p>
            <a:pPr marL="609600" indent="-609600" algn="ctr">
              <a:lnSpc>
                <a:spcPct val="80000"/>
              </a:lnSpc>
              <a:buFont typeface="Arial" charset="0"/>
              <a:buNone/>
            </a:pPr>
            <a:r>
              <a:rPr lang="ru-RU" sz="2400" b="1" smtClean="0">
                <a:solidFill>
                  <a:srgbClr val="0000FF"/>
                </a:solidFill>
              </a:rPr>
              <a:t>"Кошкин дом".</a:t>
            </a:r>
          </a:p>
          <a:p>
            <a:pPr marL="609600" indent="-609600">
              <a:lnSpc>
                <a:spcPct val="80000"/>
              </a:lnSpc>
            </a:pPr>
            <a:endParaRPr lang="ru-RU" smtClean="0">
              <a:solidFill>
                <a:srgbClr val="0000FF"/>
              </a:solidFill>
            </a:endParaRPr>
          </a:p>
          <a:p>
            <a:pPr marL="609600" indent="-609600">
              <a:lnSpc>
                <a:spcPct val="80000"/>
              </a:lnSpc>
            </a:pPr>
            <a:endParaRPr lang="ru-RU" smtClean="0">
              <a:solidFill>
                <a:srgbClr val="0000FF"/>
              </a:solidFill>
            </a:endParaRPr>
          </a:p>
        </p:txBody>
      </p:sp>
      <p:pic>
        <p:nvPicPr>
          <p:cNvPr id="24581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48263" y="908050"/>
            <a:ext cx="3457575" cy="461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3"/>
          <p:cNvSpPr>
            <a:spLocks noGrp="1"/>
          </p:cNvSpPr>
          <p:nvPr>
            <p:ph type="body" idx="1"/>
          </p:nvPr>
        </p:nvSpPr>
        <p:spPr>
          <a:xfrm>
            <a:off x="457200" y="404813"/>
            <a:ext cx="8229600" cy="5721350"/>
          </a:xfrm>
        </p:spPr>
        <p:txBody>
          <a:bodyPr/>
          <a:lstStyle/>
          <a:p>
            <a:pPr marL="609600" indent="-609600">
              <a:lnSpc>
                <a:spcPct val="80000"/>
              </a:lnSpc>
              <a:buFont typeface="Arial" charset="0"/>
              <a:buAutoNum type="arabicPeriod" startAt="4"/>
            </a:pPr>
            <a:r>
              <a:rPr lang="ru-RU" sz="2800" smtClean="0"/>
              <a:t>Рисование: «Коврик для котят". </a:t>
            </a:r>
          </a:p>
          <a:p>
            <a:pPr marL="609600" indent="-609600">
              <a:lnSpc>
                <a:spcPct val="80000"/>
              </a:lnSpc>
              <a:buFont typeface="Arial" charset="0"/>
              <a:buNone/>
            </a:pPr>
            <a:endParaRPr lang="ru-RU" sz="2800" smtClean="0"/>
          </a:p>
          <a:p>
            <a:pPr marL="609600" indent="-609600">
              <a:lnSpc>
                <a:spcPct val="80000"/>
              </a:lnSpc>
              <a:buFont typeface="Arial" charset="0"/>
              <a:buNone/>
            </a:pPr>
            <a:endParaRPr lang="ru-RU" sz="2800" smtClean="0"/>
          </a:p>
          <a:p>
            <a:pPr marL="609600" indent="-609600">
              <a:lnSpc>
                <a:spcPct val="80000"/>
              </a:lnSpc>
              <a:buFont typeface="Arial" charset="0"/>
              <a:buNone/>
            </a:pPr>
            <a:endParaRPr lang="ru-RU" sz="2800" smtClean="0"/>
          </a:p>
          <a:p>
            <a:pPr marL="609600" indent="-609600">
              <a:lnSpc>
                <a:spcPct val="80000"/>
              </a:lnSpc>
              <a:buFont typeface="Arial" charset="0"/>
              <a:buNone/>
            </a:pPr>
            <a:endParaRPr lang="ru-RU" sz="2800" smtClean="0"/>
          </a:p>
          <a:p>
            <a:pPr marL="609600" indent="-609600">
              <a:lnSpc>
                <a:spcPct val="80000"/>
              </a:lnSpc>
              <a:buFont typeface="Arial" charset="0"/>
              <a:buNone/>
            </a:pPr>
            <a:endParaRPr lang="ru-RU" sz="2800" smtClean="0"/>
          </a:p>
          <a:p>
            <a:pPr marL="609600" indent="-609600">
              <a:lnSpc>
                <a:spcPct val="80000"/>
              </a:lnSpc>
              <a:buFont typeface="Arial" charset="0"/>
              <a:buNone/>
            </a:pPr>
            <a:endParaRPr lang="ru-RU" sz="2800" smtClean="0"/>
          </a:p>
          <a:p>
            <a:pPr marL="609600" indent="-609600">
              <a:lnSpc>
                <a:spcPct val="80000"/>
              </a:lnSpc>
              <a:buFont typeface="Arial" charset="0"/>
              <a:buNone/>
            </a:pPr>
            <a:endParaRPr lang="ru-RU" sz="2800" smtClean="0"/>
          </a:p>
          <a:p>
            <a:pPr marL="609600" indent="-609600">
              <a:lnSpc>
                <a:spcPct val="80000"/>
              </a:lnSpc>
              <a:buFont typeface="Arial" charset="0"/>
              <a:buNone/>
            </a:pPr>
            <a:r>
              <a:rPr lang="ru-RU" sz="2800" smtClean="0"/>
              <a:t>5.  Подвижная игра: "Воробушки и кот", "Кот и мыши". Игра - инсценировка: "Кошкин дом".</a:t>
            </a:r>
            <a:r>
              <a:rPr lang="ru-RU" sz="2800" smtClean="0">
                <a:latin typeface="Arial" charset="0"/>
              </a:rPr>
              <a:t> </a:t>
            </a:r>
            <a:r>
              <a:rPr lang="ru-RU" sz="2800" smtClean="0"/>
              <a:t>Дидактическая игра «Кошка спряталась», «Выбери животное».</a:t>
            </a:r>
          </a:p>
          <a:p>
            <a:pPr marL="609600" indent="-609600">
              <a:lnSpc>
                <a:spcPct val="80000"/>
              </a:lnSpc>
              <a:buFont typeface="Arial" charset="0"/>
              <a:buAutoNum type="arabicPeriod" startAt="6"/>
            </a:pPr>
            <a:r>
              <a:rPr lang="ru-RU" sz="2800" smtClean="0"/>
              <a:t>Пальчиковые игры  «Котик», «Котятки», «Киска», «Котя, котенька, коток», «Коты». </a:t>
            </a:r>
          </a:p>
          <a:p>
            <a:pPr marL="609600" indent="-609600">
              <a:lnSpc>
                <a:spcPct val="80000"/>
              </a:lnSpc>
            </a:pPr>
            <a:endParaRPr lang="ru-RU" sz="2800" smtClean="0"/>
          </a:p>
        </p:txBody>
      </p:sp>
      <p:pic>
        <p:nvPicPr>
          <p:cNvPr id="25604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79613" y="908050"/>
            <a:ext cx="4724400" cy="2657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838200" indent="-838200"/>
            <a:r>
              <a:rPr lang="ru-RU" sz="4000" smtClean="0"/>
              <a:t>Создание мини-музея.</a:t>
            </a:r>
            <a:br>
              <a:rPr lang="ru-RU" sz="4000" smtClean="0"/>
            </a:br>
            <a:endParaRPr lang="ru-RU" sz="4000" smtClean="0"/>
          </a:p>
        </p:txBody>
      </p:sp>
      <p:pic>
        <p:nvPicPr>
          <p:cNvPr id="26628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87450" y="908050"/>
            <a:ext cx="6981825" cy="523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7875"/>
          </a:xfrm>
        </p:spPr>
        <p:txBody>
          <a:bodyPr/>
          <a:lstStyle/>
          <a:p>
            <a:r>
              <a:rPr lang="ru-RU" sz="4000" b="1" smtClean="0"/>
              <a:t>3 этап.</a:t>
            </a:r>
            <a:r>
              <a:rPr lang="ru-RU" sz="4000" smtClean="0"/>
              <a:t> Заключительный этап.</a:t>
            </a:r>
          </a:p>
        </p:txBody>
      </p:sp>
      <p:sp>
        <p:nvSpPr>
          <p:cNvPr id="27650" name="Rectangle 3"/>
          <p:cNvSpPr>
            <a:spLocks noGrp="1"/>
          </p:cNvSpPr>
          <p:nvPr>
            <p:ph type="body" idx="1"/>
          </p:nvPr>
        </p:nvSpPr>
        <p:spPr>
          <a:xfrm>
            <a:off x="457200" y="908050"/>
            <a:ext cx="8229600" cy="5545138"/>
          </a:xfrm>
        </p:spPr>
        <p:txBody>
          <a:bodyPr/>
          <a:lstStyle/>
          <a:p>
            <a:pPr algn="ctr" eaLnBrk="1" hangingPunct="1">
              <a:lnSpc>
                <a:spcPct val="80000"/>
              </a:lnSpc>
            </a:pPr>
            <a:r>
              <a:rPr lang="ru-RU" sz="3000" i="1" smtClean="0"/>
              <a:t>Развлечение для родителей и детей </a:t>
            </a:r>
          </a:p>
          <a:p>
            <a:pPr algn="ctr" eaLnBrk="1" hangingPunct="1">
              <a:lnSpc>
                <a:spcPct val="80000"/>
              </a:lnSpc>
              <a:buFont typeface="Arial" charset="0"/>
              <a:buNone/>
            </a:pPr>
            <a:r>
              <a:rPr lang="ru-RU" sz="3000" i="1" smtClean="0"/>
              <a:t>        «Кошкин дом»</a:t>
            </a:r>
            <a:endParaRPr lang="ru-RU" smtClean="0"/>
          </a:p>
        </p:txBody>
      </p:sp>
      <p:pic>
        <p:nvPicPr>
          <p:cNvPr id="27656" name="Picture 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8313" y="2276475"/>
            <a:ext cx="2581275" cy="3448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7657" name="Picture 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227763" y="2276475"/>
            <a:ext cx="2085975" cy="3857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7658" name="Picture 10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916238" y="1773238"/>
            <a:ext cx="3314700" cy="2486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7659" name="Picture 1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916238" y="4076700"/>
            <a:ext cx="3314700" cy="2495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28674" name="Rectangle 3"/>
          <p:cNvSpPr>
            <a:spLocks noGrp="1"/>
          </p:cNvSpPr>
          <p:nvPr>
            <p:ph type="body" idx="1"/>
          </p:nvPr>
        </p:nvSpPr>
        <p:spPr>
          <a:xfrm>
            <a:off x="395288" y="5661025"/>
            <a:ext cx="8424862" cy="825500"/>
          </a:xfrm>
        </p:spPr>
        <p:txBody>
          <a:bodyPr/>
          <a:lstStyle/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1800" smtClean="0"/>
              <a:t>Выставка рисунков</a:t>
            </a:r>
            <a:r>
              <a:rPr lang="ru-RU" sz="1800" smtClean="0">
                <a:latin typeface="Arial" charset="0"/>
              </a:rPr>
              <a:t>.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1800" smtClean="0">
                <a:latin typeface="Arial" charset="0"/>
              </a:rPr>
              <a:t> 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1800" smtClean="0"/>
              <a:t>Показ презентации для детей «Кисонька – мурлысонька».</a:t>
            </a:r>
          </a:p>
        </p:txBody>
      </p:sp>
      <p:pic>
        <p:nvPicPr>
          <p:cNvPr id="28679" name="Picture 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1188" y="549275"/>
            <a:ext cx="3314700" cy="298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8680" name="Picture 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16463" y="620713"/>
            <a:ext cx="4029075" cy="302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8681" name="Picture 9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059113" y="3213100"/>
            <a:ext cx="3095625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Блок-схема: перфолента 15"/>
          <p:cNvSpPr/>
          <p:nvPr/>
        </p:nvSpPr>
        <p:spPr>
          <a:xfrm>
            <a:off x="1979613" y="2781300"/>
            <a:ext cx="5429250" cy="804863"/>
          </a:xfrm>
          <a:prstGeom prst="flowChartPunchedTa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 i="1">
                <a:solidFill>
                  <a:srgbClr val="0000FF"/>
                </a:solidFill>
              </a:rPr>
              <a:t>Спасибо за внимание.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xit" presetSubtype="5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vertical)">
                                      <p:cBhvr>
                                        <p:cTn id="9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6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2"/>
          <p:cNvSpPr>
            <a:spLocks noGrp="1"/>
          </p:cNvSpPr>
          <p:nvPr>
            <p:ph type="title"/>
          </p:nvPr>
        </p:nvSpPr>
        <p:spPr>
          <a:xfrm>
            <a:off x="457200" y="620713"/>
            <a:ext cx="8229600" cy="796925"/>
          </a:xfrm>
        </p:spPr>
        <p:txBody>
          <a:bodyPr/>
          <a:lstStyle/>
          <a:p>
            <a:r>
              <a:rPr lang="ru-RU" sz="4000" b="1" smtClean="0">
                <a:solidFill>
                  <a:srgbClr val="0000FF"/>
                </a:solidFill>
              </a:rPr>
              <a:t>Актуальность проекта.</a:t>
            </a:r>
            <a:r>
              <a:rPr lang="ru-RU" sz="4000" smtClean="0">
                <a:solidFill>
                  <a:srgbClr val="0000FF"/>
                </a:solidFill>
              </a:rPr>
              <a:t/>
            </a:r>
            <a:br>
              <a:rPr lang="ru-RU" sz="4000" smtClean="0">
                <a:solidFill>
                  <a:srgbClr val="0000FF"/>
                </a:solidFill>
              </a:rPr>
            </a:br>
            <a:endParaRPr lang="ru-RU" sz="4000" smtClean="0">
              <a:solidFill>
                <a:srgbClr val="0000FF"/>
              </a:solidFill>
            </a:endParaRPr>
          </a:p>
        </p:txBody>
      </p:sp>
      <p:sp>
        <p:nvSpPr>
          <p:cNvPr id="15362" name="Rectangle 3"/>
          <p:cNvSpPr>
            <a:spLocks noGrp="1"/>
          </p:cNvSpPr>
          <p:nvPr>
            <p:ph type="body" idx="1"/>
          </p:nvPr>
        </p:nvSpPr>
        <p:spPr>
          <a:xfrm>
            <a:off x="755650" y="1628775"/>
            <a:ext cx="7786688" cy="4525963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sz="2400" smtClean="0"/>
              <a:t>    Общение с животными, если оно происходит бесконтрольно, может принести не только пользу, но и вред развивающейся личности ребенка. Отношение ребенка к животному, его целенаправленное действие могут оказаться неправильными в силу целого ряда причин. Прежде всего, ребенок не знает, что можно делать, а что нельзя, что для животного вредно, а что полезно. Кроме того, при тесном контакте с животным, малыш обязательно захочет удовлетворить свою любознательность и втянуть его в игру. Без контроля и руководства взрослых такое общение может оказаться вредным и даже опасным как для ребенка, так и для животного.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91" name="Picture 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476250"/>
            <a:ext cx="4649788" cy="589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6389" name="TextBox 10"/>
          <p:cNvSpPr txBox="1">
            <a:spLocks noChangeArrowheads="1"/>
          </p:cNvSpPr>
          <p:nvPr/>
        </p:nvSpPr>
        <p:spPr bwMode="auto">
          <a:xfrm>
            <a:off x="3857625" y="571500"/>
            <a:ext cx="5143500" cy="341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latin typeface="Georgia" pitchFamily="18" charset="0"/>
              </a:rPr>
              <a:t>Идеей своего проекта мы обязаны              книге замечательного поэта                                   Самуила Яковлевича Маршака                  «Усатый – полосатый».</a:t>
            </a:r>
          </a:p>
          <a:p>
            <a:r>
              <a:rPr lang="ru-RU" b="1">
                <a:latin typeface="Georgia" pitchFamily="18" charset="0"/>
              </a:rPr>
              <a:t>Именно после её прочтения возникли вопросы:                                                         Глупый или умный был котенок?                    Что вообще мы знаем о кошках?</a:t>
            </a:r>
          </a:p>
          <a:p>
            <a:r>
              <a:rPr lang="ru-RU" b="1">
                <a:latin typeface="Georgia" pitchFamily="18" charset="0"/>
              </a:rPr>
              <a:t>И как выяснилось, что практически ничего – многие интересные  факты об этих домашних любимцах оказались открытием даже для взрослых. </a:t>
            </a:r>
          </a:p>
        </p:txBody>
      </p:sp>
      <p:pic>
        <p:nvPicPr>
          <p:cNvPr id="16393" name="Picture 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08625" y="4005263"/>
            <a:ext cx="1962150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6394" name="Picture 10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924300" y="4149725"/>
            <a:ext cx="1885950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6395" name="Picture 1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365704">
            <a:off x="7308850" y="4365625"/>
            <a:ext cx="1638300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Содержимое 2"/>
          <p:cNvSpPr>
            <a:spLocks noGrp="1"/>
          </p:cNvSpPr>
          <p:nvPr>
            <p:ph idx="1"/>
          </p:nvPr>
        </p:nvSpPr>
        <p:spPr>
          <a:xfrm>
            <a:off x="457200" y="214313"/>
            <a:ext cx="8401050" cy="6357937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endParaRPr lang="ru-RU" b="1" smtClean="0">
              <a:solidFill>
                <a:srgbClr val="0000FF"/>
              </a:solidFill>
              <a:latin typeface="Arial" charset="0"/>
            </a:endParaRPr>
          </a:p>
          <a:p>
            <a:pPr eaLnBrk="1" hangingPunct="1">
              <a:buFont typeface="Arial" charset="0"/>
              <a:buNone/>
            </a:pPr>
            <a:r>
              <a:rPr lang="ru-RU" b="1" smtClean="0">
                <a:solidFill>
                  <a:srgbClr val="0000FF"/>
                </a:solidFill>
              </a:rPr>
              <a:t>Автор проекта</a:t>
            </a:r>
            <a:r>
              <a:rPr lang="ru-RU" smtClean="0">
                <a:solidFill>
                  <a:srgbClr val="0000FF"/>
                </a:solidFill>
              </a:rPr>
              <a:t>: </a:t>
            </a:r>
            <a:r>
              <a:rPr lang="ru-RU" sz="2800" smtClean="0">
                <a:latin typeface="Times New Roman" pitchFamily="18" charset="0"/>
              </a:rPr>
              <a:t>воспитатель 1младшей  группы МКДОУ  д/с №2 г. Заволжск</a:t>
            </a:r>
            <a:r>
              <a:rPr lang="ru-RU" sz="2800" smtClean="0">
                <a:latin typeface="Arial" charset="0"/>
              </a:rPr>
              <a:t> </a:t>
            </a:r>
          </a:p>
          <a:p>
            <a:pPr eaLnBrk="1" hangingPunct="1">
              <a:buFont typeface="Arial" charset="0"/>
              <a:buNone/>
            </a:pPr>
            <a:r>
              <a:rPr lang="ru-RU" sz="2800" smtClean="0">
                <a:latin typeface="Times New Roman" pitchFamily="18" charset="0"/>
              </a:rPr>
              <a:t>Смирнова Наталья Николаевна</a:t>
            </a:r>
            <a:endParaRPr lang="ru-RU" b="1" smtClean="0">
              <a:solidFill>
                <a:srgbClr val="0000FF"/>
              </a:solidFill>
              <a:latin typeface="Times New Roman" pitchFamily="18" charset="0"/>
            </a:endParaRPr>
          </a:p>
          <a:p>
            <a:pPr eaLnBrk="1" hangingPunct="1">
              <a:buFont typeface="Arial" charset="0"/>
              <a:buNone/>
            </a:pPr>
            <a:r>
              <a:rPr lang="ru-RU" b="1" smtClean="0">
                <a:solidFill>
                  <a:srgbClr val="0000FF"/>
                </a:solidFill>
              </a:rPr>
              <a:t>Участники проекта</a:t>
            </a:r>
            <a:r>
              <a:rPr lang="ru-RU" smtClean="0">
                <a:solidFill>
                  <a:srgbClr val="0000FF"/>
                </a:solidFill>
              </a:rPr>
              <a:t>: </a:t>
            </a:r>
            <a:r>
              <a:rPr lang="ru-RU" sz="2800" smtClean="0"/>
              <a:t>воспитатели, дети  и родители </a:t>
            </a:r>
            <a:r>
              <a:rPr lang="ru-RU" sz="2800" smtClean="0">
                <a:latin typeface="Arial" charset="0"/>
              </a:rPr>
              <a:t>1 </a:t>
            </a:r>
            <a:r>
              <a:rPr lang="ru-RU" sz="2800" smtClean="0"/>
              <a:t>младшей  группы </a:t>
            </a:r>
            <a:r>
              <a:rPr lang="ru-RU" smtClean="0"/>
              <a:t> </a:t>
            </a:r>
          </a:p>
          <a:p>
            <a:pPr eaLnBrk="1" hangingPunct="1">
              <a:buFont typeface="Arial" charset="0"/>
              <a:buNone/>
            </a:pPr>
            <a:r>
              <a:rPr lang="ru-RU" b="1" smtClean="0">
                <a:solidFill>
                  <a:srgbClr val="0000FF"/>
                </a:solidFill>
              </a:rPr>
              <a:t>Тип проекта</a:t>
            </a:r>
            <a:r>
              <a:rPr lang="ru-RU" smtClean="0">
                <a:solidFill>
                  <a:srgbClr val="0000FF"/>
                </a:solidFill>
              </a:rPr>
              <a:t>:</a:t>
            </a:r>
            <a:r>
              <a:rPr lang="ru-RU" smtClean="0"/>
              <a:t> </a:t>
            </a:r>
            <a:r>
              <a:rPr lang="ru-RU" smtClean="0">
                <a:latin typeface="Arial" charset="0"/>
              </a:rPr>
              <a:t>среднесрочный</a:t>
            </a:r>
            <a:endParaRPr lang="ru-RU" smtClean="0"/>
          </a:p>
          <a:p>
            <a:pPr eaLnBrk="1" hangingPunct="1">
              <a:buFont typeface="Arial" charset="0"/>
              <a:buNone/>
            </a:pPr>
            <a:r>
              <a:rPr lang="ru-RU" smtClean="0"/>
              <a:t> </a:t>
            </a:r>
          </a:p>
          <a:p>
            <a:pPr eaLnBrk="1" hangingPunct="1">
              <a:buFont typeface="Arial" charset="0"/>
              <a:buNone/>
            </a:pPr>
            <a:r>
              <a:rPr lang="ru-RU" b="1" smtClean="0">
                <a:solidFill>
                  <a:srgbClr val="0000FF"/>
                </a:solidFill>
              </a:rPr>
              <a:t>Сроки реализации</a:t>
            </a:r>
            <a:r>
              <a:rPr lang="ru-RU" smtClean="0">
                <a:solidFill>
                  <a:srgbClr val="0000FF"/>
                </a:solidFill>
              </a:rPr>
              <a:t>: </a:t>
            </a:r>
            <a:r>
              <a:rPr lang="ru-RU" sz="2400" smtClean="0"/>
              <a:t>с   </a:t>
            </a:r>
            <a:r>
              <a:rPr lang="ru-RU" sz="2400" smtClean="0">
                <a:latin typeface="Arial" charset="0"/>
              </a:rPr>
              <a:t>01.03</a:t>
            </a:r>
            <a:r>
              <a:rPr lang="ru-RU" sz="2400" smtClean="0"/>
              <a:t>.</a:t>
            </a:r>
            <a:r>
              <a:rPr lang="ru-RU" sz="2400" smtClean="0">
                <a:latin typeface="Arial" charset="0"/>
              </a:rPr>
              <a:t>20</a:t>
            </a:r>
            <a:r>
              <a:rPr lang="en-US" sz="2400" smtClean="0">
                <a:latin typeface="Arial" charset="0"/>
              </a:rPr>
              <a:t>16</a:t>
            </a:r>
            <a:r>
              <a:rPr lang="ru-RU" sz="2400" smtClean="0"/>
              <a:t> </a:t>
            </a:r>
          </a:p>
          <a:p>
            <a:pPr eaLnBrk="1" hangingPunct="1">
              <a:buFont typeface="Arial" charset="0"/>
              <a:buNone/>
            </a:pPr>
            <a:r>
              <a:rPr lang="ru-RU" sz="2400" smtClean="0"/>
              <a:t>                                                  </a:t>
            </a:r>
            <a:r>
              <a:rPr lang="ru-RU" sz="2400" smtClean="0">
                <a:latin typeface="Arial" charset="0"/>
              </a:rPr>
              <a:t>         по 30.04.2016</a:t>
            </a:r>
            <a:endParaRPr lang="ru-RU" sz="2400" smtClean="0"/>
          </a:p>
          <a:p>
            <a:pPr eaLnBrk="1" hangingPunct="1">
              <a:buFont typeface="Arial" charset="0"/>
              <a:buNone/>
            </a:pPr>
            <a:r>
              <a:rPr lang="ru-RU" b="1" smtClean="0">
                <a:solidFill>
                  <a:srgbClr val="0000FF"/>
                </a:solidFill>
              </a:rPr>
              <a:t>Вид проекта:</a:t>
            </a:r>
            <a:r>
              <a:rPr lang="ru-RU" b="1" smtClean="0"/>
              <a:t> </a:t>
            </a:r>
            <a:r>
              <a:rPr lang="ru-RU" sz="2800" smtClean="0"/>
              <a:t>информационно-творческий.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Содержимое 2"/>
          <p:cNvSpPr>
            <a:spLocks noGrp="1"/>
          </p:cNvSpPr>
          <p:nvPr>
            <p:ph idx="1"/>
          </p:nvPr>
        </p:nvSpPr>
        <p:spPr>
          <a:xfrm>
            <a:off x="457200" y="500063"/>
            <a:ext cx="8229600" cy="6143625"/>
          </a:xfrm>
        </p:spPr>
        <p:txBody>
          <a:bodyPr/>
          <a:lstStyle/>
          <a:p>
            <a:pPr marL="609600" indent="-609600" eaLnBrk="1" hangingPunct="1">
              <a:buFont typeface="Arial" charset="0"/>
              <a:buNone/>
            </a:pPr>
            <a:r>
              <a:rPr lang="ru-RU" sz="4400" b="1" smtClean="0">
                <a:solidFill>
                  <a:srgbClr val="C00000"/>
                </a:solidFill>
              </a:rPr>
              <a:t>Цель проекта</a:t>
            </a:r>
            <a:r>
              <a:rPr lang="ru-RU" sz="4400" smtClean="0">
                <a:solidFill>
                  <a:srgbClr val="C00000"/>
                </a:solidFill>
              </a:rPr>
              <a:t>:</a:t>
            </a:r>
            <a:r>
              <a:rPr lang="ru-RU" smtClean="0">
                <a:solidFill>
                  <a:srgbClr val="C00000"/>
                </a:solidFill>
              </a:rPr>
              <a:t> </a:t>
            </a:r>
          </a:p>
          <a:p>
            <a:pPr marL="609600" indent="-609600" eaLnBrk="1" hangingPunct="1">
              <a:buFont typeface="Arial" charset="0"/>
              <a:buNone/>
            </a:pPr>
            <a:r>
              <a:rPr lang="ru-RU" sz="2400" smtClean="0"/>
              <a:t>        Познакомить с домашним животным – кошкой; дать представление о кошке, познакомить с внешним видом и её характерными особенностями; обогатить и активизировать словарь по теме; воспитывать заботливое отношение к животным.</a:t>
            </a:r>
          </a:p>
          <a:p>
            <a:pPr marL="609600" indent="-609600" eaLnBrk="1" hangingPunct="1">
              <a:buFont typeface="Arial" charset="0"/>
              <a:buNone/>
            </a:pPr>
            <a:r>
              <a:rPr lang="ru-RU" sz="4400" b="1" smtClean="0">
                <a:solidFill>
                  <a:srgbClr val="0000FF"/>
                </a:solidFill>
              </a:rPr>
              <a:t>Задачи:</a:t>
            </a:r>
          </a:p>
          <a:p>
            <a:pPr marL="609600" indent="-609600" eaLnBrk="1" hangingPunct="1"/>
            <a:r>
              <a:rPr lang="ru-RU" sz="2000" smtClean="0"/>
              <a:t> Дать знания детям о жизни кошки.</a:t>
            </a:r>
          </a:p>
          <a:p>
            <a:pPr marL="609600" indent="-609600"/>
            <a:r>
              <a:rPr lang="ru-RU" sz="2000" smtClean="0"/>
              <a:t>Воспитывать доброе, заботливое отношение к ним.</a:t>
            </a:r>
          </a:p>
          <a:p>
            <a:pPr marL="609600" indent="-609600"/>
            <a:r>
              <a:rPr lang="ru-RU" sz="2000" smtClean="0"/>
              <a:t>Развитие мелкой моторики.</a:t>
            </a:r>
          </a:p>
          <a:p>
            <a:pPr marL="609600" indent="-609600" eaLnBrk="1" hangingPunct="1"/>
            <a:r>
              <a:rPr lang="ru-RU" sz="2000" smtClean="0"/>
              <a:t>Приобщать родителей и детей к совместному творчеству.</a:t>
            </a:r>
          </a:p>
          <a:p>
            <a:pPr marL="609600" indent="-609600" eaLnBrk="1" hangingPunct="1"/>
            <a:endParaRPr lang="ru-RU" sz="2000" smtClean="0"/>
          </a:p>
        </p:txBody>
      </p:sp>
      <p:pic>
        <p:nvPicPr>
          <p:cNvPr id="18436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948488" y="2781300"/>
            <a:ext cx="1992312" cy="1992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Заголовок 4"/>
          <p:cNvSpPr>
            <a:spLocks noGrp="1"/>
          </p:cNvSpPr>
          <p:nvPr>
            <p:ph type="title"/>
          </p:nvPr>
        </p:nvSpPr>
        <p:spPr>
          <a:xfrm>
            <a:off x="500063" y="214313"/>
            <a:ext cx="8229600" cy="1143000"/>
          </a:xfrm>
        </p:spPr>
        <p:txBody>
          <a:bodyPr/>
          <a:lstStyle/>
          <a:p>
            <a:pPr eaLnBrk="1" hangingPunct="1"/>
            <a:r>
              <a:rPr lang="ru-RU" b="1" i="1" smtClean="0">
                <a:solidFill>
                  <a:srgbClr val="FF0000"/>
                </a:solidFill>
              </a:rPr>
              <a:t>Работа с детьми</a:t>
            </a:r>
          </a:p>
        </p:txBody>
      </p:sp>
      <p:sp>
        <p:nvSpPr>
          <p:cNvPr id="6" name="Овал 5"/>
          <p:cNvSpPr/>
          <p:nvPr/>
        </p:nvSpPr>
        <p:spPr>
          <a:xfrm>
            <a:off x="3357563" y="3214688"/>
            <a:ext cx="3000375" cy="1500187"/>
          </a:xfrm>
          <a:prstGeom prst="ellipse">
            <a:avLst/>
          </a:prstGeom>
          <a:solidFill>
            <a:srgbClr val="FF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i="1" dirty="0">
                <a:solidFill>
                  <a:schemeClr val="tx1"/>
                </a:solidFill>
              </a:rPr>
              <a:t>Виды деятельности</a:t>
            </a:r>
          </a:p>
        </p:txBody>
      </p:sp>
      <p:sp>
        <p:nvSpPr>
          <p:cNvPr id="7" name="Овал 6"/>
          <p:cNvSpPr/>
          <p:nvPr/>
        </p:nvSpPr>
        <p:spPr>
          <a:xfrm>
            <a:off x="857250" y="4000500"/>
            <a:ext cx="2000250" cy="1214438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i="1" dirty="0">
                <a:solidFill>
                  <a:schemeClr val="tx1"/>
                </a:solidFill>
              </a:rPr>
              <a:t>Игры</a:t>
            </a:r>
          </a:p>
        </p:txBody>
      </p:sp>
      <p:sp>
        <p:nvSpPr>
          <p:cNvPr id="8" name="Овал 7"/>
          <p:cNvSpPr/>
          <p:nvPr/>
        </p:nvSpPr>
        <p:spPr>
          <a:xfrm>
            <a:off x="6357938" y="1928813"/>
            <a:ext cx="2500312" cy="1214437"/>
          </a:xfrm>
          <a:prstGeom prst="ellipse">
            <a:avLst/>
          </a:prstGeom>
          <a:solidFill>
            <a:srgbClr val="FF66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i="1" dirty="0">
                <a:solidFill>
                  <a:schemeClr val="tx1"/>
                </a:solidFill>
              </a:rPr>
              <a:t>Утренние гимнастики</a:t>
            </a:r>
          </a:p>
        </p:txBody>
      </p:sp>
      <p:sp>
        <p:nvSpPr>
          <p:cNvPr id="9" name="Овал 8"/>
          <p:cNvSpPr/>
          <p:nvPr/>
        </p:nvSpPr>
        <p:spPr>
          <a:xfrm>
            <a:off x="5072063" y="5357813"/>
            <a:ext cx="2571750" cy="1285875"/>
          </a:xfrm>
          <a:prstGeom prst="ellipse">
            <a:avLst/>
          </a:prstGeom>
          <a:solidFill>
            <a:srgbClr val="00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i="1" dirty="0">
                <a:solidFill>
                  <a:schemeClr val="tx1"/>
                </a:solidFill>
              </a:rPr>
              <a:t>Наблюдения</a:t>
            </a:r>
          </a:p>
        </p:txBody>
      </p:sp>
      <p:sp>
        <p:nvSpPr>
          <p:cNvPr id="10" name="Овал 9"/>
          <p:cNvSpPr/>
          <p:nvPr/>
        </p:nvSpPr>
        <p:spPr>
          <a:xfrm>
            <a:off x="3571875" y="1285875"/>
            <a:ext cx="2714625" cy="1285875"/>
          </a:xfrm>
          <a:prstGeom prst="ellipse">
            <a:avLst/>
          </a:prstGeom>
          <a:solidFill>
            <a:srgbClr val="66FF3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i="1" dirty="0">
                <a:solidFill>
                  <a:schemeClr val="tx1"/>
                </a:solidFill>
              </a:rPr>
              <a:t>Чтение литературы</a:t>
            </a:r>
          </a:p>
        </p:txBody>
      </p:sp>
      <p:sp>
        <p:nvSpPr>
          <p:cNvPr id="11" name="Овал 10"/>
          <p:cNvSpPr/>
          <p:nvPr/>
        </p:nvSpPr>
        <p:spPr>
          <a:xfrm>
            <a:off x="2214563" y="5357813"/>
            <a:ext cx="2571750" cy="1285875"/>
          </a:xfrm>
          <a:prstGeom prst="ellipse">
            <a:avLst/>
          </a:prstGeom>
          <a:solidFill>
            <a:srgbClr val="FF993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i="1" dirty="0">
                <a:solidFill>
                  <a:schemeClr val="tx1"/>
                </a:solidFill>
              </a:rPr>
              <a:t>Слушание песен</a:t>
            </a:r>
          </a:p>
        </p:txBody>
      </p:sp>
      <p:sp>
        <p:nvSpPr>
          <p:cNvPr id="12" name="Овал 11"/>
          <p:cNvSpPr/>
          <p:nvPr/>
        </p:nvSpPr>
        <p:spPr>
          <a:xfrm>
            <a:off x="6858000" y="4000500"/>
            <a:ext cx="1928813" cy="1214438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i="1" dirty="0">
                <a:solidFill>
                  <a:schemeClr val="tx1"/>
                </a:solidFill>
              </a:rPr>
              <a:t>Занятия</a:t>
            </a:r>
          </a:p>
        </p:txBody>
      </p:sp>
      <p:sp>
        <p:nvSpPr>
          <p:cNvPr id="13" name="Овал 12"/>
          <p:cNvSpPr/>
          <p:nvPr/>
        </p:nvSpPr>
        <p:spPr>
          <a:xfrm>
            <a:off x="714375" y="2000250"/>
            <a:ext cx="2786063" cy="1285875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i="1" dirty="0">
                <a:solidFill>
                  <a:schemeClr val="tx1"/>
                </a:solidFill>
              </a:rPr>
              <a:t>Просмотр мультфильмов</a:t>
            </a:r>
          </a:p>
        </p:txBody>
      </p:sp>
      <p:sp>
        <p:nvSpPr>
          <p:cNvPr id="14" name="Стрелка вниз 13"/>
          <p:cNvSpPr/>
          <p:nvPr/>
        </p:nvSpPr>
        <p:spPr>
          <a:xfrm rot="10800000">
            <a:off x="4714875" y="2643188"/>
            <a:ext cx="484188" cy="46196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5" name="Стрелка вниз 14"/>
          <p:cNvSpPr/>
          <p:nvPr/>
        </p:nvSpPr>
        <p:spPr>
          <a:xfrm rot="13226942">
            <a:off x="6092825" y="3030538"/>
            <a:ext cx="484188" cy="46196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6" name="Стрелка вниз 15"/>
          <p:cNvSpPr/>
          <p:nvPr/>
        </p:nvSpPr>
        <p:spPr>
          <a:xfrm rot="8920019">
            <a:off x="3298825" y="2949575"/>
            <a:ext cx="485775" cy="46196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7" name="Стрелка вниз 16"/>
          <p:cNvSpPr/>
          <p:nvPr/>
        </p:nvSpPr>
        <p:spPr>
          <a:xfrm rot="19886050">
            <a:off x="5519738" y="4743450"/>
            <a:ext cx="484187" cy="46196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8" name="Стрелка вниз 17"/>
          <p:cNvSpPr/>
          <p:nvPr/>
        </p:nvSpPr>
        <p:spPr>
          <a:xfrm rot="18593548">
            <a:off x="6305550" y="4175126"/>
            <a:ext cx="484187" cy="46196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9" name="Стрелка вниз 18"/>
          <p:cNvSpPr/>
          <p:nvPr/>
        </p:nvSpPr>
        <p:spPr>
          <a:xfrm rot="1245502">
            <a:off x="3995738" y="4786313"/>
            <a:ext cx="484187" cy="46037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0" name="Стрелка вниз 19"/>
          <p:cNvSpPr/>
          <p:nvPr/>
        </p:nvSpPr>
        <p:spPr>
          <a:xfrm rot="3102951">
            <a:off x="3043238" y="4276725"/>
            <a:ext cx="484187" cy="46196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3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21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3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30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3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39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3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48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0"/>
                            </p:stCondLst>
                            <p:childTnLst>
                              <p:par>
                                <p:cTn id="50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3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5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000"/>
                            </p:stCondLst>
                            <p:childTnLst>
                              <p:par>
                                <p:cTn id="59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3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66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95" name="Picture 1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572250" y="3141663"/>
            <a:ext cx="2571750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0486" name="Заголовок 1"/>
          <p:cNvSpPr>
            <a:spLocks noGrp="1"/>
          </p:cNvSpPr>
          <p:nvPr>
            <p:ph type="title"/>
          </p:nvPr>
        </p:nvSpPr>
        <p:spPr>
          <a:xfrm>
            <a:off x="500063" y="142875"/>
            <a:ext cx="8229600" cy="1143000"/>
          </a:xfrm>
        </p:spPr>
        <p:txBody>
          <a:bodyPr/>
          <a:lstStyle/>
          <a:p>
            <a:pPr eaLnBrk="1" hangingPunct="1"/>
            <a:r>
              <a:rPr lang="ru-RU" b="1" i="1" smtClean="0">
                <a:solidFill>
                  <a:srgbClr val="FF0000"/>
                </a:solidFill>
              </a:rPr>
              <a:t>Работа  с  родителями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88" y="1143000"/>
            <a:ext cx="8501062" cy="2786063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u-RU" sz="3000" i="1" smtClean="0"/>
              <a:t>Экскурсия на Выставку кошек</a:t>
            </a:r>
          </a:p>
          <a:p>
            <a:pPr eaLnBrk="1" hangingPunct="1">
              <a:lnSpc>
                <a:spcPct val="80000"/>
              </a:lnSpc>
            </a:pPr>
            <a:r>
              <a:rPr lang="ru-RU" sz="3000" i="1" smtClean="0"/>
              <a:t>Открытие мини-музея «Кошкин дом»</a:t>
            </a:r>
          </a:p>
          <a:p>
            <a:pPr eaLnBrk="1" hangingPunct="1">
              <a:lnSpc>
                <a:spcPct val="80000"/>
              </a:lnSpc>
            </a:pPr>
            <a:r>
              <a:rPr lang="ru-RU" sz="3000" i="1" smtClean="0"/>
              <a:t>Папка –передвижка «Такие разные кошки» </a:t>
            </a:r>
          </a:p>
          <a:p>
            <a:pPr eaLnBrk="1" hangingPunct="1">
              <a:lnSpc>
                <a:spcPct val="80000"/>
              </a:lnSpc>
            </a:pPr>
            <a:r>
              <a:rPr lang="ru-RU" sz="3000" i="1" smtClean="0"/>
              <a:t>Создание библиотеки, подбор иллюстраций</a:t>
            </a:r>
          </a:p>
          <a:p>
            <a:pPr eaLnBrk="1" hangingPunct="1">
              <a:lnSpc>
                <a:spcPct val="80000"/>
              </a:lnSpc>
            </a:pPr>
            <a:r>
              <a:rPr lang="ru-RU" sz="3000" i="1" smtClean="0"/>
              <a:t>Развлечение для родителей и детей «Кошкин дом»</a:t>
            </a:r>
          </a:p>
        </p:txBody>
      </p:sp>
      <p:pic>
        <p:nvPicPr>
          <p:cNvPr id="20491" name="Picture 1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92275" y="4365625"/>
            <a:ext cx="2219325" cy="2305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492" name="Picture 1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50825" y="4365625"/>
            <a:ext cx="1800225" cy="2266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493" name="Picture 1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779838" y="4005263"/>
            <a:ext cx="1771650" cy="264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494" name="Picture 14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364163" y="4365625"/>
            <a:ext cx="17145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496" name="Picture 16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067550" y="4868863"/>
            <a:ext cx="2076450" cy="177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b="1" smtClean="0"/>
              <a:t>1 этап.</a:t>
            </a:r>
            <a:r>
              <a:rPr lang="ru-RU" sz="4000" smtClean="0"/>
              <a:t> Организационно- подготовительный этап.</a:t>
            </a:r>
          </a:p>
        </p:txBody>
      </p:sp>
      <p:sp>
        <p:nvSpPr>
          <p:cNvPr id="21506" name="Rectangle 3"/>
          <p:cNvSpPr>
            <a:spLocks noGrp="1"/>
          </p:cNvSpPr>
          <p:nvPr>
            <p:ph type="body" idx="1"/>
          </p:nvPr>
        </p:nvSpPr>
        <p:spPr>
          <a:xfrm>
            <a:off x="323850" y="1600200"/>
            <a:ext cx="7416800" cy="4525963"/>
          </a:xfrm>
        </p:spPr>
        <p:txBody>
          <a:bodyPr/>
          <a:lstStyle/>
          <a:p>
            <a:pPr>
              <a:lnSpc>
                <a:spcPct val="90000"/>
              </a:lnSpc>
              <a:buFont typeface="Arial" charset="0"/>
              <a:buNone/>
            </a:pPr>
            <a:r>
              <a:rPr lang="ru-RU" smtClean="0"/>
              <a:t>   Определить уровень знаний детей о домашних животных. Подготовить материал для изобразительной деятельности:  бумагу, краски, кисточки, клей, крупы. Художественная литература </a:t>
            </a:r>
          </a:p>
          <a:p>
            <a:pPr>
              <a:lnSpc>
                <a:spcPct val="90000"/>
              </a:lnSpc>
              <a:buFont typeface="Arial" charset="0"/>
              <a:buNone/>
            </a:pPr>
            <a:r>
              <a:rPr lang="ru-RU" smtClean="0"/>
              <a:t>         для чтения. </a:t>
            </a:r>
          </a:p>
          <a:p>
            <a:pPr>
              <a:lnSpc>
                <a:spcPct val="90000"/>
              </a:lnSpc>
              <a:buFont typeface="Arial" charset="0"/>
              <a:buNone/>
            </a:pPr>
            <a:r>
              <a:rPr lang="ru-RU" smtClean="0"/>
              <a:t>Картина "Кошка с котятами". </a:t>
            </a:r>
          </a:p>
          <a:p>
            <a:pPr>
              <a:lnSpc>
                <a:spcPct val="90000"/>
              </a:lnSpc>
              <a:buFont typeface="Arial" charset="0"/>
              <a:buNone/>
            </a:pPr>
            <a:r>
              <a:rPr lang="ru-RU" smtClean="0"/>
              <a:t>Альбом "Домашние животные".</a:t>
            </a:r>
          </a:p>
        </p:txBody>
      </p:sp>
      <p:pic>
        <p:nvPicPr>
          <p:cNvPr id="21509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372225" y="3429000"/>
            <a:ext cx="2419350" cy="181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smtClean="0"/>
              <a:t>2 этап.</a:t>
            </a:r>
            <a:r>
              <a:rPr lang="ru-RU" smtClean="0"/>
              <a:t> Основной этап.</a:t>
            </a:r>
          </a:p>
        </p:txBody>
      </p:sp>
      <p:sp>
        <p:nvSpPr>
          <p:cNvPr id="27651" name="Rectangle 3"/>
          <p:cNvSpPr>
            <a:spLocks noGrp="1"/>
          </p:cNvSpPr>
          <p:nvPr>
            <p:ph type="body" idx="1"/>
          </p:nvPr>
        </p:nvSpPr>
        <p:spPr>
          <a:xfrm>
            <a:off x="755650" y="1412875"/>
            <a:ext cx="7561263" cy="1655763"/>
          </a:xfrm>
        </p:spPr>
        <p:txBody>
          <a:bodyPr/>
          <a:lstStyle/>
          <a:p>
            <a:pPr marL="381000" indent="-381000" algn="ctr">
              <a:buFont typeface="Arial" charset="0"/>
              <a:buNone/>
            </a:pPr>
            <a:r>
              <a:rPr lang="ru-RU" smtClean="0"/>
              <a:t>Занятия познавательного цикла</a:t>
            </a:r>
          </a:p>
          <a:p>
            <a:pPr marL="381000" indent="-381000" algn="ctr">
              <a:buFont typeface="Arial" charset="0"/>
              <a:buNone/>
            </a:pPr>
            <a:r>
              <a:rPr lang="ru-RU" smtClean="0"/>
              <a:t> "В гости кош</a:t>
            </a:r>
            <a:r>
              <a:rPr lang="ru-RU" smtClean="0">
                <a:latin typeface="Arial" charset="0"/>
              </a:rPr>
              <a:t>еч</a:t>
            </a:r>
            <a:r>
              <a:rPr lang="ru-RU" smtClean="0"/>
              <a:t>ка пришла". </a:t>
            </a:r>
          </a:p>
          <a:p>
            <a:pPr marL="381000" indent="-381000">
              <a:buFont typeface="Arial" charset="0"/>
              <a:buNone/>
            </a:pPr>
            <a:endParaRPr lang="ru-RU" smtClean="0"/>
          </a:p>
        </p:txBody>
      </p:sp>
      <p:pic>
        <p:nvPicPr>
          <p:cNvPr id="22535" name="Picture 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1188" y="2924175"/>
            <a:ext cx="2590800" cy="3114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2536" name="Picture 8"/>
          <p:cNvPicPr>
            <a:picLocks noChangeAspect="1" noChangeArrowheads="1"/>
          </p:cNvPicPr>
          <p:nvPr/>
        </p:nvPicPr>
        <p:blipFill>
          <a:blip r:embed="rId3"/>
          <a:srcRect l="18530" t="6821" r="11996" b="-101"/>
          <a:stretch>
            <a:fillRect/>
          </a:stretch>
        </p:blipFill>
        <p:spPr bwMode="auto">
          <a:xfrm>
            <a:off x="6334125" y="2852738"/>
            <a:ext cx="2528888" cy="345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2537" name="Picture 9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059113" y="4005263"/>
            <a:ext cx="3390900" cy="227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1" grpId="0" build="p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884</TotalTime>
  <Words>403</Words>
  <PresentationFormat>Экран (4:3)</PresentationFormat>
  <Paragraphs>73</Paragraphs>
  <Slides>16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Шаблон оформления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1" baseType="lpstr">
      <vt:lpstr>Arial</vt:lpstr>
      <vt:lpstr>Georgia</vt:lpstr>
      <vt:lpstr>Calibri</vt:lpstr>
      <vt:lpstr>Times New Roman</vt:lpstr>
      <vt:lpstr>Тема Office</vt:lpstr>
      <vt:lpstr>Проект  «Кошкин дом»</vt:lpstr>
      <vt:lpstr>Актуальность проекта. </vt:lpstr>
      <vt:lpstr>Слайд 3</vt:lpstr>
      <vt:lpstr>Слайд 4</vt:lpstr>
      <vt:lpstr>Слайд 5</vt:lpstr>
      <vt:lpstr>Работа с детьми</vt:lpstr>
      <vt:lpstr>Работа  с  родителями</vt:lpstr>
      <vt:lpstr>1 этап. Организационно- подготовительный этап.</vt:lpstr>
      <vt:lpstr>2 этап. Основной этап.</vt:lpstr>
      <vt:lpstr>Слайд 10</vt:lpstr>
      <vt:lpstr>Слайд 11</vt:lpstr>
      <vt:lpstr>Слайд 12</vt:lpstr>
      <vt:lpstr>Создание мини-музея. </vt:lpstr>
      <vt:lpstr>3 этап. Заключительный этап.</vt:lpstr>
      <vt:lpstr>Слайд 15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 «Усатый – полосатый»</dc:title>
  <cp:lastModifiedBy>Home</cp:lastModifiedBy>
  <cp:revision>73</cp:revision>
  <dcterms:modified xsi:type="dcterms:W3CDTF">2019-03-02T15:17:59Z</dcterms:modified>
</cp:coreProperties>
</file>