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  <p:sldId id="264" r:id="rId9"/>
    <p:sldId id="263" r:id="rId10"/>
    <p:sldId id="265" r:id="rId11"/>
    <p:sldId id="266" r:id="rId12"/>
    <p:sldId id="267" r:id="rId13"/>
    <p:sldId id="268" r:id="rId14"/>
    <p:sldId id="270" r:id="rId15"/>
    <p:sldId id="269" r:id="rId16"/>
    <p:sldId id="275" r:id="rId17"/>
    <p:sldId id="271" r:id="rId18"/>
    <p:sldId id="272" r:id="rId19"/>
    <p:sldId id="274" r:id="rId20"/>
    <p:sldId id="273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32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149B-4CBF-41B9-82F8-316A9B98601D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30B-CF65-4C73-B387-64D3234B9B7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2561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149B-4CBF-41B9-82F8-316A9B98601D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30B-CF65-4C73-B387-64D3234B9B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566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149B-4CBF-41B9-82F8-316A9B98601D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30B-CF65-4C73-B387-64D3234B9B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329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149B-4CBF-41B9-82F8-316A9B98601D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30B-CF65-4C73-B387-64D3234B9B7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7445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149B-4CBF-41B9-82F8-316A9B98601D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30B-CF65-4C73-B387-64D3234B9B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1814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149B-4CBF-41B9-82F8-316A9B98601D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30B-CF65-4C73-B387-64D3234B9B7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75718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149B-4CBF-41B9-82F8-316A9B98601D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30B-CF65-4C73-B387-64D3234B9B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9783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149B-4CBF-41B9-82F8-316A9B98601D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30B-CF65-4C73-B387-64D3234B9B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5367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149B-4CBF-41B9-82F8-316A9B98601D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30B-CF65-4C73-B387-64D3234B9B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729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149B-4CBF-41B9-82F8-316A9B98601D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30B-CF65-4C73-B387-64D3234B9B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608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149B-4CBF-41B9-82F8-316A9B98601D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30B-CF65-4C73-B387-64D3234B9B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876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149B-4CBF-41B9-82F8-316A9B98601D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30B-CF65-4C73-B387-64D3234B9B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396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149B-4CBF-41B9-82F8-316A9B98601D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30B-CF65-4C73-B387-64D3234B9B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543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149B-4CBF-41B9-82F8-316A9B98601D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30B-CF65-4C73-B387-64D3234B9B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858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149B-4CBF-41B9-82F8-316A9B98601D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30B-CF65-4C73-B387-64D3234B9B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229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149B-4CBF-41B9-82F8-316A9B98601D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30B-CF65-4C73-B387-64D3234B9B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604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149B-4CBF-41B9-82F8-316A9B98601D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30B-CF65-4C73-B387-64D3234B9B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111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CC5149B-4CBF-41B9-82F8-316A9B98601D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148130B-CF65-4C73-B387-64D3234B9B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899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9849" y="299103"/>
            <a:ext cx="10630420" cy="3529413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КЗС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(комплекс защитных сооружений)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защита Санкт-Петербурга от наводнений.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74955" y="4048966"/>
            <a:ext cx="6400800" cy="259111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 ученик 3 б класса</a:t>
            </a:r>
          </a:p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Бочков Кирилл</a:t>
            </a:r>
          </a:p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 – учитель физики</a:t>
            </a:r>
          </a:p>
          <a:p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Пшеленская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Светлана Викторовна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386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919" y="1784840"/>
            <a:ext cx="11518840" cy="41886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2370" y="376015"/>
            <a:ext cx="119270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Так устроен каждый водопропускной пункт. 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92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5212" y="997554"/>
            <a:ext cx="4649787" cy="576262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Судопропускное сооружение С2</a:t>
            </a:r>
            <a:endParaRPr lang="ru-RU" sz="1800" b="1" dirty="0">
              <a:solidFill>
                <a:schemeClr val="bg1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12" y="1573816"/>
            <a:ext cx="4510021" cy="269564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36252" y="1111075"/>
            <a:ext cx="4986027" cy="462741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Судопропускное сооружение С1.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8604" y="1791901"/>
            <a:ext cx="5131440" cy="3515037"/>
          </a:xfrm>
        </p:spPr>
      </p:pic>
      <p:sp>
        <p:nvSpPr>
          <p:cNvPr id="7" name="TextBox 6"/>
          <p:cNvSpPr txBox="1"/>
          <p:nvPr/>
        </p:nvSpPr>
        <p:spPr>
          <a:xfrm>
            <a:off x="922946" y="289668"/>
            <a:ext cx="8708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Судопропускные сооружения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535212" y="4742916"/>
            <a:ext cx="5793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Задачи СП.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</a:rPr>
              <a:t>Защита от наводнения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</a:rPr>
              <a:t>Обеспечение судоходства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</a:rPr>
              <a:t>Движение автомобилей по КАД.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81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662" y="195684"/>
            <a:ext cx="10809882" cy="69307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Судопропускное сооружение с2.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3426" y="794759"/>
            <a:ext cx="9866379" cy="58971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31819" y="4187439"/>
            <a:ext cx="22902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Здесь находится затвор</a:t>
            </a:r>
            <a:endParaRPr lang="ru-RU" sz="2000" b="1" dirty="0"/>
          </a:p>
        </p:txBody>
      </p:sp>
      <p:sp>
        <p:nvSpPr>
          <p:cNvPr id="9" name="Стрелка вниз 8"/>
          <p:cNvSpPr/>
          <p:nvPr/>
        </p:nvSpPr>
        <p:spPr>
          <a:xfrm>
            <a:off x="6366616" y="4349809"/>
            <a:ext cx="555476" cy="470019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51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554" y="154615"/>
            <a:ext cx="11511184" cy="226384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Судопропускное  сооружение С 1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– сердце КЗС.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Именно под ним проходит подводный автомобильный тоннель.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7656" y="2418460"/>
            <a:ext cx="6974792" cy="39233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554" y="2768837"/>
            <a:ext cx="4691640" cy="3213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84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052" y="207548"/>
            <a:ext cx="4702146" cy="32340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5302309" y="2909665"/>
            <a:ext cx="6610528" cy="35011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67513" y="786213"/>
            <a:ext cx="57855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Батопорты открыты – угрозы наводнения нет.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8" name="Стрелка влево 7"/>
          <p:cNvSpPr/>
          <p:nvPr/>
        </p:nvSpPr>
        <p:spPr>
          <a:xfrm>
            <a:off x="5084748" y="1239140"/>
            <a:ext cx="794759" cy="38456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0052" y="3999432"/>
            <a:ext cx="47021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Появилась угроза наводнения – за 45 минут батопорты перекрывают путь нагонной волне.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4136164" y="4660231"/>
            <a:ext cx="846034" cy="4871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54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201" y="1501589"/>
            <a:ext cx="11008622" cy="45146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49338" y="3435748"/>
            <a:ext cx="1444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Въезд в тоннель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30583" y="3553965"/>
            <a:ext cx="1444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Въезд в тоннель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92964" y="358393"/>
            <a:ext cx="82723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Схема С1.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47111" y="2495371"/>
            <a:ext cx="19228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батопорты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5819686" y="2957036"/>
            <a:ext cx="358923" cy="4787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31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8206" y="222191"/>
            <a:ext cx="75202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Автомобильный тоннель.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2258" y="1016548"/>
            <a:ext cx="7953375" cy="52863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336" y="1125186"/>
            <a:ext cx="8075775" cy="538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453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919" y="316194"/>
            <a:ext cx="11502639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 2011 года Комплекс защитных сооружений предотвратил  </a:t>
            </a:r>
            <a:r>
              <a:rPr lang="ru-RU" sz="4000" b="1" u="sng" dirty="0" smtClean="0">
                <a:solidFill>
                  <a:schemeClr val="bg1"/>
                </a:solidFill>
              </a:rPr>
              <a:t>14 наводнений</a:t>
            </a:r>
            <a:r>
              <a:rPr lang="ru-RU" sz="4000" b="1" u="sng" smtClean="0">
                <a:solidFill>
                  <a:schemeClr val="bg1"/>
                </a:solidFill>
              </a:rPr>
              <a:t>. </a:t>
            </a:r>
          </a:p>
          <a:p>
            <a:pPr algn="ctr"/>
            <a:endParaRPr lang="ru-RU" sz="4000" b="1" u="sng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Из них три могли принести нашему городу колоссальный урон.</a:t>
            </a:r>
          </a:p>
          <a:p>
            <a:pPr algn="ctr"/>
            <a:endParaRPr lang="ru-RU" sz="2800" b="1" dirty="0" smtClean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200" u="sng" dirty="0" smtClean="0">
                <a:solidFill>
                  <a:schemeClr val="bg1"/>
                </a:solidFill>
              </a:rPr>
              <a:t>26-27 </a:t>
            </a:r>
            <a:r>
              <a:rPr lang="ru-RU" sz="3200" u="sng" dirty="0">
                <a:solidFill>
                  <a:schemeClr val="bg1"/>
                </a:solidFill>
              </a:rPr>
              <a:t>декабря 2011 года </a:t>
            </a:r>
            <a:r>
              <a:rPr lang="ru-RU" sz="3200" dirty="0">
                <a:solidFill>
                  <a:schemeClr val="bg1"/>
                </a:solidFill>
              </a:rPr>
              <a:t>- предполагаемый подъем воды – </a:t>
            </a:r>
            <a:r>
              <a:rPr lang="ru-RU" sz="3200" b="1" u="sng" dirty="0">
                <a:solidFill>
                  <a:schemeClr val="bg1"/>
                </a:solidFill>
              </a:rPr>
              <a:t>2 м 94 см</a:t>
            </a:r>
            <a:r>
              <a:rPr lang="ru-RU" sz="3200" dirty="0">
                <a:solidFill>
                  <a:schemeClr val="bg1"/>
                </a:solidFill>
              </a:rPr>
              <a:t>.(шторм Святой Патрик</a:t>
            </a:r>
            <a:r>
              <a:rPr lang="ru-RU" sz="3200" dirty="0" smtClean="0">
                <a:solidFill>
                  <a:schemeClr val="bg1"/>
                </a:solidFill>
              </a:rPr>
              <a:t>).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u="sng" dirty="0" smtClean="0">
                <a:solidFill>
                  <a:schemeClr val="bg1"/>
                </a:solidFill>
              </a:rPr>
              <a:t> </a:t>
            </a:r>
            <a:r>
              <a:rPr lang="ru-RU" sz="3200" u="sng" dirty="0">
                <a:solidFill>
                  <a:schemeClr val="bg1"/>
                </a:solidFill>
              </a:rPr>
              <a:t>29 октября 2013 года </a:t>
            </a:r>
            <a:r>
              <a:rPr lang="ru-RU" sz="3200" dirty="0">
                <a:solidFill>
                  <a:schemeClr val="bg1"/>
                </a:solidFill>
              </a:rPr>
              <a:t>– предполагаемый подъем воды – </a:t>
            </a:r>
            <a:r>
              <a:rPr lang="ru-RU" sz="3200" b="1" u="sng" dirty="0">
                <a:solidFill>
                  <a:schemeClr val="bg1"/>
                </a:solidFill>
              </a:rPr>
              <a:t>2 м 67 см</a:t>
            </a:r>
            <a:r>
              <a:rPr lang="ru-RU" sz="3200" dirty="0">
                <a:solidFill>
                  <a:schemeClr val="bg1"/>
                </a:solidFill>
              </a:rPr>
              <a:t>.(бушевал ураган Святой Иуда</a:t>
            </a:r>
            <a:r>
              <a:rPr lang="ru-RU" sz="3200" dirty="0" smtClean="0">
                <a:solidFill>
                  <a:schemeClr val="bg1"/>
                </a:solidFill>
              </a:rPr>
              <a:t>)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3. </a:t>
            </a:r>
            <a:r>
              <a:rPr lang="ru-RU" sz="3200" u="sng" dirty="0" smtClean="0">
                <a:solidFill>
                  <a:schemeClr val="bg1"/>
                </a:solidFill>
              </a:rPr>
              <a:t>13 </a:t>
            </a:r>
            <a:r>
              <a:rPr lang="ru-RU" sz="3200" u="sng" dirty="0">
                <a:solidFill>
                  <a:schemeClr val="bg1"/>
                </a:solidFill>
              </a:rPr>
              <a:t>января 2015 года</a:t>
            </a:r>
            <a:r>
              <a:rPr lang="ru-RU" sz="3200" dirty="0">
                <a:solidFill>
                  <a:schemeClr val="bg1"/>
                </a:solidFill>
              </a:rPr>
              <a:t> – предполагаемый подъем воды – </a:t>
            </a:r>
            <a:r>
              <a:rPr lang="ru-RU" sz="3200" b="1" u="sng" dirty="0">
                <a:solidFill>
                  <a:schemeClr val="bg1"/>
                </a:solidFill>
              </a:rPr>
              <a:t>2 м 90 см,</a:t>
            </a:r>
          </a:p>
          <a:p>
            <a:endParaRPr lang="ru-RU" sz="3200" dirty="0"/>
          </a:p>
          <a:p>
            <a:pPr marL="514350" indent="-514350">
              <a:buFont typeface="+mj-lt"/>
              <a:buAutoNum type="arabicPeriod"/>
            </a:pPr>
            <a:endParaRPr lang="ru-RU" sz="3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38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8549" y="260290"/>
            <a:ext cx="9708972" cy="648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97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177" y="299103"/>
            <a:ext cx="5017098" cy="32217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9656" y="2905570"/>
            <a:ext cx="5722422" cy="36746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23134" y="606752"/>
            <a:ext cx="62508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Летопись петербургских наводнений остановлена на цифре 308.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5177" y="3982340"/>
            <a:ext cx="501709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Гипотеза подтвердилась – КЗС действительно защищает наш город от наводнений.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24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922" y="350377"/>
            <a:ext cx="1096425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u="sng" dirty="0">
                <a:solidFill>
                  <a:schemeClr val="bg1"/>
                </a:solidFill>
              </a:rPr>
              <a:t>Вид проекта</a:t>
            </a:r>
            <a:r>
              <a:rPr lang="ru-RU" sz="2000" dirty="0">
                <a:solidFill>
                  <a:schemeClr val="bg1"/>
                </a:solidFill>
              </a:rPr>
              <a:t> – теоретическое исследование.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u="sng" dirty="0">
                <a:solidFill>
                  <a:schemeClr val="bg1"/>
                </a:solidFill>
              </a:rPr>
              <a:t>Актуальность проекта</a:t>
            </a:r>
            <a:r>
              <a:rPr lang="ru-RU" sz="2000" dirty="0">
                <a:solidFill>
                  <a:schemeClr val="bg1"/>
                </a:solidFill>
              </a:rPr>
              <a:t> – Санкт-Петербург все время своего существования боролся с наводнениями, и только строительство дамбы защищает наш город. Не многие жители СПб и Ленинградской области задумываются о значимости этого сооружения для Санкт-Петербурга.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u="sng" dirty="0">
                <a:solidFill>
                  <a:schemeClr val="bg1"/>
                </a:solidFill>
              </a:rPr>
              <a:t>Цель проекта</a:t>
            </a:r>
            <a:r>
              <a:rPr lang="ru-RU" sz="2000" dirty="0">
                <a:solidFill>
                  <a:schemeClr val="bg1"/>
                </a:solidFill>
              </a:rPr>
              <a:t> – изучить строение дамбы, принцип ее работы для защиты СПБ от разрушительных наводнений и познакомить одноклассников с полученной информацией.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u="sng" dirty="0">
                <a:solidFill>
                  <a:schemeClr val="bg1"/>
                </a:solidFill>
              </a:rPr>
              <a:t>Задачи проекта</a:t>
            </a:r>
            <a:r>
              <a:rPr lang="ru-RU" sz="2000" dirty="0">
                <a:solidFill>
                  <a:schemeClr val="bg1"/>
                </a:solidFill>
              </a:rPr>
              <a:t>- 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chemeClr val="bg1"/>
                </a:solidFill>
              </a:rPr>
              <a:t>Провести опрос среди учащихся школы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chemeClr val="bg1"/>
                </a:solidFill>
              </a:rPr>
              <a:t>Изучить природу наводнений в СПБ </a:t>
            </a:r>
            <a:r>
              <a:rPr lang="ru-RU" sz="2000" dirty="0" smtClean="0">
                <a:solidFill>
                  <a:schemeClr val="bg1"/>
                </a:solidFill>
              </a:rPr>
              <a:t>и понять</a:t>
            </a:r>
            <a:r>
              <a:rPr lang="ru-RU" sz="2000" dirty="0">
                <a:solidFill>
                  <a:schemeClr val="bg1"/>
                </a:solidFill>
              </a:rPr>
              <a:t>, почему именно строительство дамбы было необходимо.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chemeClr val="bg1"/>
                </a:solidFill>
              </a:rPr>
              <a:t>Собрать информацию о КЗС в сети Интернет.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chemeClr val="bg1"/>
                </a:solidFill>
              </a:rPr>
              <a:t>Посетить с экскурсией дамбу и узнать подробно о ее работе.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chemeClr val="bg1"/>
                </a:solidFill>
              </a:rPr>
              <a:t>Познакомить аудиторию с моей работой.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u="sng" dirty="0">
                <a:solidFill>
                  <a:schemeClr val="bg1"/>
                </a:solidFill>
              </a:rPr>
              <a:t>Проблема</a:t>
            </a:r>
            <a:r>
              <a:rPr lang="ru-RU" sz="2000" dirty="0">
                <a:solidFill>
                  <a:schemeClr val="bg1"/>
                </a:solidFill>
              </a:rPr>
              <a:t> – как я выяснил из своего опроса – не все знают, какова связь между строительством дамбы и прекращением наводнений в СПБ.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u="sng" dirty="0">
                <a:solidFill>
                  <a:schemeClr val="bg1"/>
                </a:solidFill>
              </a:rPr>
              <a:t>Гипотеза</a:t>
            </a:r>
            <a:r>
              <a:rPr lang="ru-RU" sz="2000" dirty="0">
                <a:solidFill>
                  <a:schemeClr val="bg1"/>
                </a:solidFill>
              </a:rPr>
              <a:t> – КЗС действительно защищает Санкт-Петербург от наводнений.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87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93291" y="1384419"/>
            <a:ext cx="4307083" cy="32303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4351" y="2914117"/>
            <a:ext cx="6605899" cy="37158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52287" y="533180"/>
            <a:ext cx="52300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Спасибо за внимание!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53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5656" y="411289"/>
            <a:ext cx="11382998" cy="5112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Вопросы для проекта.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Знаете ли Вы, что в СПб подвержен наводнениям</a:t>
            </a:r>
            <a:r>
              <a:rPr lang="ru-RU" sz="30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 (ДА – 100 %)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0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Знаете </a:t>
            </a:r>
            <a:r>
              <a:rPr lang="ru-RU" sz="3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 вы природу образования наводнений в СПб</a:t>
            </a:r>
            <a:r>
              <a:rPr lang="ru-RU" sz="30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 (ЗНАЮТ – 20%, ОТВЕТИЛИ ОШИБОЧНО – 80%)</a:t>
            </a:r>
            <a:endParaRPr lang="ru-RU" sz="3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Видели ли Вы дамбу, проезжали ли по ней</a:t>
            </a:r>
            <a:r>
              <a:rPr lang="ru-RU" sz="30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 (ДА 90%, НЕТ – 10 %)</a:t>
            </a:r>
            <a:endParaRPr lang="ru-RU" sz="3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вы думаете, защищает ли дамба СПб от наводнений</a:t>
            </a:r>
            <a:r>
              <a:rPr lang="ru-RU" sz="30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?(ДА -95%, НЕ ЗНАЮ – 5%)</a:t>
            </a:r>
            <a:endParaRPr lang="ru-RU" sz="3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правильно называется дамба</a:t>
            </a:r>
            <a:r>
              <a:rPr lang="ru-RU" sz="30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?( 99% НЕ ЗНАЮТ ОТВЕТ НА ДАННЫЙ ВОПРОС, 1 % НАЗВАЛ ПРАВИЛЬНЫЙ ОТВЕТ)</a:t>
            </a:r>
            <a:endParaRPr lang="ru-RU" sz="3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3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Интересно ли Вам было узнать больше о Дамбе</a:t>
            </a:r>
            <a:r>
              <a:rPr lang="ru-RU" sz="30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 (ДА 100%).</a:t>
            </a:r>
            <a:endParaRPr lang="ru-RU" sz="3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98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9480" y="572568"/>
            <a:ext cx="1025495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Катастрофические наводнения Санкт Петербурга.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</a:rPr>
              <a:t>10 октября 1777 года – вода поднялась на 3 м 21 см выше ординара.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</a:rPr>
              <a:t>7 ноября 1824 года - </a:t>
            </a:r>
            <a:r>
              <a:rPr lang="ru-RU" sz="2400" b="1" dirty="0">
                <a:solidFill>
                  <a:schemeClr val="bg1"/>
                </a:solidFill>
              </a:rPr>
              <a:t>вода поднялась на </a:t>
            </a:r>
            <a:r>
              <a:rPr lang="ru-RU" sz="2400" b="1" dirty="0" smtClean="0">
                <a:solidFill>
                  <a:schemeClr val="bg1"/>
                </a:solidFill>
              </a:rPr>
              <a:t>4 </a:t>
            </a:r>
            <a:r>
              <a:rPr lang="ru-RU" sz="2400" b="1" dirty="0">
                <a:solidFill>
                  <a:schemeClr val="bg1"/>
                </a:solidFill>
              </a:rPr>
              <a:t>м 21 см выше </a:t>
            </a:r>
            <a:r>
              <a:rPr lang="ru-RU" sz="2400" b="1" dirty="0" smtClean="0">
                <a:solidFill>
                  <a:schemeClr val="bg1"/>
                </a:solidFill>
              </a:rPr>
              <a:t>ординара.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</a:rPr>
              <a:t>29 сентября 1924 года - </a:t>
            </a:r>
            <a:r>
              <a:rPr lang="ru-RU" sz="2400" b="1" dirty="0">
                <a:solidFill>
                  <a:schemeClr val="bg1"/>
                </a:solidFill>
              </a:rPr>
              <a:t>вода поднялась на </a:t>
            </a:r>
            <a:r>
              <a:rPr lang="ru-RU" sz="2400" b="1" dirty="0" smtClean="0">
                <a:solidFill>
                  <a:schemeClr val="bg1"/>
                </a:solidFill>
              </a:rPr>
              <a:t>3 </a:t>
            </a:r>
            <a:r>
              <a:rPr lang="ru-RU" sz="2400" b="1" dirty="0">
                <a:solidFill>
                  <a:schemeClr val="bg1"/>
                </a:solidFill>
              </a:rPr>
              <a:t>м </a:t>
            </a:r>
            <a:r>
              <a:rPr lang="ru-RU" sz="2400" b="1" dirty="0" smtClean="0">
                <a:solidFill>
                  <a:schemeClr val="bg1"/>
                </a:solidFill>
              </a:rPr>
              <a:t>80 </a:t>
            </a:r>
            <a:r>
              <a:rPr lang="ru-RU" sz="2400" b="1" dirty="0">
                <a:solidFill>
                  <a:schemeClr val="bg1"/>
                </a:solidFill>
              </a:rPr>
              <a:t>см выше ординара.</a:t>
            </a:r>
          </a:p>
          <a:p>
            <a:pPr marL="342900" indent="-342900">
              <a:buFont typeface="+mj-lt"/>
              <a:buAutoNum type="arabicPeriod"/>
            </a:pP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4157" y="3097850"/>
            <a:ext cx="4956895" cy="34653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989" y="3196127"/>
            <a:ext cx="5012968" cy="33670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1984" y="3097850"/>
            <a:ext cx="4899887" cy="32193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515" y="3196127"/>
            <a:ext cx="5613793" cy="35684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605" y="1065017"/>
            <a:ext cx="11286343" cy="5085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048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2192" y="427290"/>
            <a:ext cx="118359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Причина Санкт-Петербургских наводнений – </a:t>
            </a:r>
            <a:r>
              <a:rPr lang="ru-RU" sz="3600" b="1" dirty="0" smtClean="0">
                <a:solidFill>
                  <a:schemeClr val="bg1"/>
                </a:solidFill>
              </a:rPr>
              <a:t>нагонная волна</a:t>
            </a:r>
            <a:r>
              <a:rPr lang="ru-RU" sz="3600" dirty="0" smtClean="0">
                <a:solidFill>
                  <a:schemeClr val="bg1"/>
                </a:solidFill>
              </a:rPr>
              <a:t>, формируемая в Атлантическом океане и запирающая течение Невы.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765" y="2438610"/>
            <a:ext cx="10058400" cy="3513374"/>
          </a:xfrm>
          <a:prstGeom prst="rect">
            <a:avLst/>
          </a:prstGeom>
        </p:spPr>
      </p:pic>
      <p:sp>
        <p:nvSpPr>
          <p:cNvPr id="2" name="Стрелка вправо 1"/>
          <p:cNvSpPr/>
          <p:nvPr/>
        </p:nvSpPr>
        <p:spPr>
          <a:xfrm rot="20976125">
            <a:off x="5987451" y="4335505"/>
            <a:ext cx="1589518" cy="3937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5675052">
            <a:off x="3671706" y="4150676"/>
            <a:ext cx="449385" cy="1730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776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3286" y="743484"/>
            <a:ext cx="1137445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Строительство Комплекса </a:t>
            </a:r>
            <a:r>
              <a:rPr lang="ru-RU" sz="4000" b="1" dirty="0" smtClean="0">
                <a:solidFill>
                  <a:schemeClr val="bg1"/>
                </a:solidFill>
              </a:rPr>
              <a:t>защитных сооружений началось </a:t>
            </a:r>
          </a:p>
          <a:p>
            <a:pPr algn="ctr"/>
            <a:r>
              <a:rPr lang="ru-RU" sz="4000" b="1" u="sng" dirty="0" smtClean="0">
                <a:solidFill>
                  <a:schemeClr val="bg1"/>
                </a:solidFill>
              </a:rPr>
              <a:t>в </a:t>
            </a:r>
            <a:r>
              <a:rPr lang="ru-RU" sz="4000" b="1" u="sng" dirty="0">
                <a:solidFill>
                  <a:schemeClr val="bg1"/>
                </a:solidFill>
              </a:rPr>
              <a:t>августе 1979 года </a:t>
            </a:r>
            <a:r>
              <a:rPr lang="ru-RU" sz="4000" b="1" dirty="0">
                <a:solidFill>
                  <a:schemeClr val="bg1"/>
                </a:solidFill>
              </a:rPr>
              <a:t/>
            </a:r>
            <a:br>
              <a:rPr lang="ru-RU" sz="4000" b="1" dirty="0">
                <a:solidFill>
                  <a:schemeClr val="bg1"/>
                </a:solidFill>
              </a:rPr>
            </a:br>
            <a:r>
              <a:rPr lang="ru-RU" sz="4000" b="1" dirty="0">
                <a:solidFill>
                  <a:schemeClr val="bg1"/>
                </a:solidFill>
              </a:rPr>
              <a:t>и через </a:t>
            </a:r>
            <a:endParaRPr lang="ru-RU" sz="40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4000" b="1" u="sng" dirty="0" smtClean="0">
                <a:solidFill>
                  <a:schemeClr val="bg1"/>
                </a:solidFill>
              </a:rPr>
              <a:t>32 </a:t>
            </a:r>
            <a:r>
              <a:rPr lang="ru-RU" sz="4000" b="1" u="sng" dirty="0">
                <a:solidFill>
                  <a:schemeClr val="bg1"/>
                </a:solidFill>
              </a:rPr>
              <a:t>года </a:t>
            </a:r>
            <a:endParaRPr lang="ru-RU" sz="4000" b="1" u="sng" dirty="0" smtClean="0">
              <a:solidFill>
                <a:schemeClr val="bg1"/>
              </a:solidFill>
            </a:endParaRPr>
          </a:p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завершилось </a:t>
            </a:r>
          </a:p>
          <a:p>
            <a:pPr algn="ctr"/>
            <a:r>
              <a:rPr lang="ru-RU" sz="4000" b="1" u="sng" dirty="0" smtClean="0">
                <a:solidFill>
                  <a:schemeClr val="bg1"/>
                </a:solidFill>
              </a:rPr>
              <a:t>в </a:t>
            </a:r>
            <a:r>
              <a:rPr lang="ru-RU" sz="4000" b="1" u="sng" dirty="0">
                <a:solidFill>
                  <a:schemeClr val="bg1"/>
                </a:solidFill>
              </a:rPr>
              <a:t>августе 2011 </a:t>
            </a:r>
            <a:r>
              <a:rPr lang="ru-RU" sz="4000" b="1" u="sng" dirty="0" smtClean="0">
                <a:solidFill>
                  <a:schemeClr val="bg1"/>
                </a:solidFill>
              </a:rPr>
              <a:t>года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сдачей </a:t>
            </a:r>
            <a:r>
              <a:rPr lang="ru-RU" sz="4000" b="1" dirty="0">
                <a:solidFill>
                  <a:schemeClr val="bg1"/>
                </a:solidFill>
              </a:rPr>
              <a:t>всех </a:t>
            </a:r>
            <a:br>
              <a:rPr lang="ru-RU" sz="4000" b="1" dirty="0">
                <a:solidFill>
                  <a:schemeClr val="bg1"/>
                </a:solidFill>
              </a:rPr>
            </a:br>
            <a:r>
              <a:rPr lang="ru-RU" sz="4000" b="1" dirty="0">
                <a:solidFill>
                  <a:schemeClr val="bg1"/>
                </a:solidFill>
              </a:rPr>
              <a:t>защитных сооружений в эксплуатацию.</a:t>
            </a:r>
          </a:p>
          <a:p>
            <a:pPr algn="ctr"/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58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113" y="386697"/>
            <a:ext cx="11247930" cy="5633339"/>
          </a:xfrm>
        </p:spPr>
      </p:pic>
      <p:sp>
        <p:nvSpPr>
          <p:cNvPr id="2" name="TextBox 1"/>
          <p:cNvSpPr txBox="1"/>
          <p:nvPr/>
        </p:nvSpPr>
        <p:spPr>
          <a:xfrm>
            <a:off x="10195133" y="769121"/>
            <a:ext cx="1290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Горская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94759" y="5016381"/>
            <a:ext cx="123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Бронка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674408" y="2606467"/>
            <a:ext cx="1777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</a:t>
            </a:r>
            <a:r>
              <a:rPr lang="ru-RU" dirty="0" smtClean="0"/>
              <a:t>. </a:t>
            </a:r>
            <a:r>
              <a:rPr lang="ru-RU" dirty="0" err="1" smtClean="0"/>
              <a:t>Котлин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847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717" y="157705"/>
            <a:ext cx="5101133" cy="304895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8487" y="88274"/>
            <a:ext cx="5663204" cy="31183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733" y="3530869"/>
            <a:ext cx="5229099" cy="30835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8487" y="3530869"/>
            <a:ext cx="5663204" cy="318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68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6941" y="291349"/>
            <a:ext cx="8534400" cy="91361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Водопропускные сооружения.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598" y="1544496"/>
            <a:ext cx="7247873" cy="48515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2510" y="1034043"/>
            <a:ext cx="3485946" cy="26144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2510" y="3970269"/>
            <a:ext cx="3558288" cy="237070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85787" y="3174708"/>
            <a:ext cx="3067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Башни с приводом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3127761" y="3648503"/>
            <a:ext cx="333286" cy="3217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трелка вниз 11"/>
          <p:cNvSpPr/>
          <p:nvPr/>
        </p:nvSpPr>
        <p:spPr>
          <a:xfrm>
            <a:off x="5910105" y="3744291"/>
            <a:ext cx="376014" cy="4089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3461047" y="3725966"/>
            <a:ext cx="324740" cy="4272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606520" y="3746153"/>
            <a:ext cx="376014" cy="4089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285859" y="5753372"/>
            <a:ext cx="2072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Затворы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6" name="Стрелка вверх 15"/>
          <p:cNvSpPr/>
          <p:nvPr/>
        </p:nvSpPr>
        <p:spPr>
          <a:xfrm>
            <a:off x="2931208" y="5724098"/>
            <a:ext cx="393106" cy="40814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верх 16"/>
          <p:cNvSpPr/>
          <p:nvPr/>
        </p:nvSpPr>
        <p:spPr>
          <a:xfrm>
            <a:off x="5219521" y="5633923"/>
            <a:ext cx="393106" cy="40814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верх 17"/>
          <p:cNvSpPr/>
          <p:nvPr/>
        </p:nvSpPr>
        <p:spPr>
          <a:xfrm>
            <a:off x="1215297" y="5724098"/>
            <a:ext cx="393106" cy="40814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>
            <a:off x="6839116" y="5635025"/>
            <a:ext cx="393106" cy="40814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841419" y="2972595"/>
            <a:ext cx="20705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А здесь едут автомобили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260212" y="3725966"/>
            <a:ext cx="371893" cy="12220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59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Другая 12">
      <a:dk1>
        <a:sysClr val="windowText" lastClr="000000"/>
      </a:dk1>
      <a:lt1>
        <a:sysClr val="window" lastClr="FFFFFF"/>
      </a:lt1>
      <a:dk2>
        <a:srgbClr val="39C4E7"/>
      </a:dk2>
      <a:lt2>
        <a:srgbClr val="D7F3FA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E3F7FC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375</TotalTime>
  <Words>534</Words>
  <Application>Microsoft Office PowerPoint</Application>
  <PresentationFormat>Широкоэкранный</PresentationFormat>
  <Paragraphs>69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Century Gothic</vt:lpstr>
      <vt:lpstr>Courier New</vt:lpstr>
      <vt:lpstr>Times New Roman</vt:lpstr>
      <vt:lpstr>Wingdings 3</vt:lpstr>
      <vt:lpstr>Сектор</vt:lpstr>
      <vt:lpstr>КЗС (комплекс защитных сооружений) как защита Санкт-Петербурга от наводнений.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Водопропускные сооружения.</vt:lpstr>
      <vt:lpstr>Презентация PowerPoint</vt:lpstr>
      <vt:lpstr>Презентация PowerPoint</vt:lpstr>
      <vt:lpstr>Судопропускное сооружение с2.</vt:lpstr>
      <vt:lpstr>Судопропускное  сооружение С 1  – сердце КЗС.  Именно под ним проходит подводный автомобильный тоннель.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КЗС как защита Санкт-Петербурга от наводнений.</dc:title>
  <dc:creator>Admin</dc:creator>
  <cp:lastModifiedBy>Admin</cp:lastModifiedBy>
  <cp:revision>28</cp:revision>
  <dcterms:created xsi:type="dcterms:W3CDTF">2019-02-23T12:28:02Z</dcterms:created>
  <dcterms:modified xsi:type="dcterms:W3CDTF">2019-03-02T15:20:23Z</dcterms:modified>
</cp:coreProperties>
</file>