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33"/>
  </p:notesMasterIdLst>
  <p:sldIdLst>
    <p:sldId id="257" r:id="rId2"/>
    <p:sldId id="258" r:id="rId3"/>
    <p:sldId id="285" r:id="rId4"/>
    <p:sldId id="286" r:id="rId5"/>
    <p:sldId id="287" r:id="rId6"/>
    <p:sldId id="288" r:id="rId7"/>
    <p:sldId id="289" r:id="rId8"/>
    <p:sldId id="290" r:id="rId9"/>
    <p:sldId id="292" r:id="rId10"/>
    <p:sldId id="293" r:id="rId11"/>
    <p:sldId id="295" r:id="rId12"/>
    <p:sldId id="296" r:id="rId13"/>
    <p:sldId id="294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278" r:id="rId23"/>
    <p:sldId id="306" r:id="rId24"/>
    <p:sldId id="279" r:id="rId25"/>
    <p:sldId id="307" r:id="rId26"/>
    <p:sldId id="308" r:id="rId27"/>
    <p:sldId id="309" r:id="rId28"/>
    <p:sldId id="272" r:id="rId29"/>
    <p:sldId id="267" r:id="rId30"/>
    <p:sldId id="281" r:id="rId31"/>
    <p:sldId id="273" r:id="rId32"/>
  </p:sldIdLst>
  <p:sldSz cx="9144000" cy="6858000" type="screen4x3"/>
  <p:notesSz cx="6832600" cy="99631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  <a:srgbClr val="FF0000"/>
    <a:srgbClr val="33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718" autoAdjust="0"/>
  </p:normalViewPr>
  <p:slideViewPr>
    <p:cSldViewPr>
      <p:cViewPr>
        <p:scale>
          <a:sx n="60" d="100"/>
          <a:sy n="60" d="100"/>
        </p:scale>
        <p:origin x="-1380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0325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75E42C-8FBA-4EE5-882B-386C2E923F19}" type="datetimeFigureOut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7713"/>
            <a:ext cx="4978400" cy="3735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2625" y="4732338"/>
            <a:ext cx="5467350" cy="4483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63088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0325" y="9463088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E115C3-BF75-4742-AB60-79557F37B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31E145-3AC6-4FAD-88DF-606F34A1DA3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34FFECB-174D-452F-B6D3-BC70E8179965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BA03C0-5250-4444-8385-29879F1AC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61C9-B7D0-4A09-81DE-BB65566C22C4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C2FF2-B10D-4649-B6A7-E838EE473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7BEFB-C831-4E8F-9E5D-CCBAFA58AFA5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202F-7EF7-4575-B443-88EAA02F4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67DEA-EA90-4701-93EA-914331EF8C9B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2677-BE85-46C3-A0B7-566AEFBAE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4A465F-F0E6-4CC4-8976-8004F7657A95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E95B82-1882-451F-8947-B7B59DA09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332ED-45BF-4428-B3A2-A78C0A952C82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C50520-BFD3-4BD6-A84B-67913F45A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52A8B8-A79A-45F4-B6EB-1E01445EB507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F5A7E8-0B43-4542-BCDD-2BB7BA76A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B6B30F-F0D5-4D86-B142-C899B44533C3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04D110-680A-475E-9C26-97F1FEC31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BA09-BFCD-4447-A40B-26A9119339AB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15C42-FAD9-4CFF-ACAC-FFFF6BF04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58A3BD-2130-4F89-BF7D-22C212FF32C4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F56500-E479-48DA-9ECE-C1D35DB32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AC8D422-AE87-4EE8-9CF5-A7816F96DB70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E4561EE-2B1A-43B7-AB68-E64816E4C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CCE85833-1F20-4206-8B8A-E58CF926F3E9}" type="datetime1">
              <a:rPr lang="ru-RU"/>
              <a:pPr>
                <a:defRPr/>
              </a:pPr>
              <a:t>02.03.2019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B1B2B465-4486-4B67-9A4E-5F6C3404C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55" r:id="rId2"/>
    <p:sldLayoutId id="2147483860" r:id="rId3"/>
    <p:sldLayoutId id="2147483861" r:id="rId4"/>
    <p:sldLayoutId id="2147483862" r:id="rId5"/>
    <p:sldLayoutId id="2147483863" r:id="rId6"/>
    <p:sldLayoutId id="2147483856" r:id="rId7"/>
    <p:sldLayoutId id="2147483864" r:id="rId8"/>
    <p:sldLayoutId id="2147483865" r:id="rId9"/>
    <p:sldLayoutId id="2147483857" r:id="rId10"/>
    <p:sldLayoutId id="2147483858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571625" y="4214813"/>
            <a:ext cx="75723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Понарьина Евгения Валентиновна</a:t>
            </a:r>
          </a:p>
          <a:p>
            <a:pPr algn="ctr"/>
            <a:r>
              <a:rPr lang="ru-RU" sz="2400"/>
              <a:t>МБОУ СОШ № 43</a:t>
            </a:r>
          </a:p>
          <a:p>
            <a:pPr algn="ctr"/>
            <a:r>
              <a:rPr lang="ru-RU" sz="2400"/>
              <a:t>2016 год</a:t>
            </a:r>
          </a:p>
          <a:p>
            <a:pPr algn="ctr"/>
            <a:r>
              <a:rPr lang="ru-RU" sz="2400"/>
              <a:t>г.Воронеж</a:t>
            </a:r>
          </a:p>
          <a:p>
            <a:endParaRPr lang="ru-RU" sz="2400"/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785786" y="357166"/>
            <a:ext cx="7693052" cy="344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Открытый урок по информатике</a:t>
            </a:r>
          </a:p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 9 «А» классе </a:t>
            </a:r>
          </a:p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теме: </a:t>
            </a:r>
          </a:p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«Встроенные функции в </a:t>
            </a:r>
            <a:r>
              <a:rPr lang="en-US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Excel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Логические функции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6F30D0-0B01-4CF8-9311-E421D9A459E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63" y="1071563"/>
            <a:ext cx="5324475" cy="4367212"/>
          </a:xfrm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0" y="642938"/>
            <a:ext cx="2376488" cy="1223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Просмотр синтаксиса и краткого описания</a:t>
            </a:r>
          </a:p>
        </p:txBody>
      </p:sp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1071563" y="5572125"/>
            <a:ext cx="2447925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</a:rPr>
              <a:t>Получение справки по данной функции</a:t>
            </a:r>
          </a:p>
        </p:txBody>
      </p:sp>
      <p:sp>
        <p:nvSpPr>
          <p:cNvPr id="18437" name="Text Box 2"/>
          <p:cNvSpPr txBox="1">
            <a:spLocks noChangeArrowheads="1"/>
          </p:cNvSpPr>
          <p:nvPr/>
        </p:nvSpPr>
        <p:spPr bwMode="auto">
          <a:xfrm>
            <a:off x="7500938" y="285750"/>
            <a:ext cx="1397000" cy="86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79388" lvl="1" algn="ctr">
              <a:tabLst>
                <a:tab pos="179388" algn="l"/>
                <a:tab pos="1093788" algn="l"/>
                <a:tab pos="2008188" algn="l"/>
                <a:tab pos="2922588" algn="l"/>
                <a:tab pos="3836988" algn="l"/>
                <a:tab pos="4751388" algn="l"/>
                <a:tab pos="5665788" algn="l"/>
                <a:tab pos="6580188" algn="l"/>
                <a:tab pos="7494588" algn="l"/>
                <a:tab pos="8408988" algn="l"/>
                <a:tab pos="9323388" algn="l"/>
                <a:tab pos="10237788" algn="l"/>
              </a:tabLst>
            </a:pPr>
            <a:r>
              <a:rPr lang="ru-RU">
                <a:solidFill>
                  <a:srgbClr val="000000"/>
                </a:solidFill>
              </a:rPr>
              <a:t> Выбрать имя функции</a:t>
            </a: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16200000" flipH="1">
            <a:off x="392906" y="2750344"/>
            <a:ext cx="2928938" cy="571500"/>
          </a:xfrm>
          <a:prstGeom prst="bentConnector3">
            <a:avLst>
              <a:gd name="adj1" fmla="val 10005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2749550" y="5394325"/>
            <a:ext cx="357188" cy="158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/>
          <p:nvPr/>
        </p:nvCxnSpPr>
        <p:spPr>
          <a:xfrm rot="5400000">
            <a:off x="6457157" y="1686718"/>
            <a:ext cx="2286000" cy="11985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04359A-0023-45B6-8515-2EB58AE7B22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УММ(В2:В5)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УММЕСЛИ(В2:В5;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”&gt;10”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СРЗНАЧ(В2:В5)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МАКС(В2:В5)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МИН(В2:В5)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СЧЕТ(В2:В5)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ТДАТА()</a:t>
            </a:r>
          </a:p>
          <a:p>
            <a:pPr marL="514350" indent="-514350" eaLnBrk="1" hangingPunct="1">
              <a:buClrTx/>
              <a:buFont typeface="Arial" charset="0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СЕГОДНЯ()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Часто используемые функции </a:t>
            </a:r>
            <a:r>
              <a:rPr lang="en-US" dirty="0" smtClean="0"/>
              <a:t>Excel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616F9-3246-4E18-BA06-9DEBA5A7EA7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Давайте попробуем применить указанные функции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74998-36FD-49B9-AD9C-17902D2A9FB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eaLnBrk="1" hangingPunct="1">
              <a:buClr>
                <a:srgbClr val="E6E6E6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Выделить ячейку, в которую вставляем функцию</a:t>
            </a:r>
          </a:p>
          <a:p>
            <a:pPr marL="431800" indent="-323850" eaLnBrk="1" hangingPunct="1">
              <a:lnSpc>
                <a:spcPct val="150000"/>
              </a:lnSpc>
              <a:buClr>
                <a:srgbClr val="E6E6E6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= и &lt;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&gt; </a:t>
            </a:r>
          </a:p>
          <a:p>
            <a:pPr marL="431800" indent="-323850" eaLnBrk="1" hangingPunct="1">
              <a:buClr>
                <a:srgbClr val="E6E6E6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 поле Категория выбрать нужную категорию.</a:t>
            </a:r>
          </a:p>
          <a:p>
            <a:pPr marL="431800" indent="-323850" eaLnBrk="1" hangingPunct="1">
              <a:lnSpc>
                <a:spcPct val="150000"/>
              </a:lnSpc>
              <a:buClr>
                <a:srgbClr val="E6E6E6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В поле Функция – выбрать функцию. </a:t>
            </a:r>
          </a:p>
          <a:p>
            <a:pPr marL="431800" indent="-323850" eaLnBrk="1" hangingPunct="1">
              <a:lnSpc>
                <a:spcPct val="150000"/>
              </a:lnSpc>
              <a:buClr>
                <a:srgbClr val="E6E6E6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Ввести аргументы функции.</a:t>
            </a:r>
          </a:p>
          <a:p>
            <a:pPr marL="431800" indent="-323850" eaLnBrk="1" hangingPunct="1">
              <a:lnSpc>
                <a:spcPct val="150000"/>
              </a:lnSpc>
              <a:buClr>
                <a:srgbClr val="E6E6E6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ОК 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Алгоритм ввода функций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D21C33-5071-4D3C-A35B-76F571FEE1C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Zhenya\Desktop\Сни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6513"/>
            <a:ext cx="9144000" cy="6894513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46E41-FEA9-487C-92D4-DED3B0E05C3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4525962"/>
          </a:xfrm>
        </p:spPr>
        <p:txBody>
          <a:bodyPr/>
          <a:lstStyle/>
          <a:p>
            <a:pPr algn="just" eaLnBrk="1" hangingPunct="1">
              <a:spcBef>
                <a:spcPct val="20000"/>
              </a:spcBef>
              <a:spcAft>
                <a:spcPct val="20000"/>
              </a:spcAft>
              <a:buFont typeface="Wingdings 3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проверки условий при выполнении расчётов в электронных таблицах реализована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условная функция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spcBef>
                <a:spcPct val="20000"/>
              </a:spcBef>
              <a:spcAft>
                <a:spcPct val="20000"/>
              </a:spcAft>
              <a:buFont typeface="Wingdings 3" pitchFamily="18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&gt;; 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&gt;; 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&gt;)</a:t>
            </a:r>
          </a:p>
          <a:p>
            <a:pPr marL="3136900" indent="-2774950" algn="just" eaLnBrk="1" hangingPunct="1">
              <a:spcBef>
                <a:spcPct val="20000"/>
              </a:spcBef>
              <a:spcAft>
                <a:spcPct val="20000"/>
              </a:spcAft>
              <a:buFont typeface="Wingdings 3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 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 - логическое выражение, принимающее значения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ЛОЖЬ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136900" indent="-1878013" algn="just" eaLnBrk="1" hangingPunct="1">
              <a:spcBef>
                <a:spcPct val="20000"/>
              </a:spcBef>
              <a:spcAft>
                <a:spcPct val="20000"/>
              </a:spcAft>
              <a:buFont typeface="Wingdings 3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 - значение функции, если логическое выражение истинно;</a:t>
            </a:r>
          </a:p>
          <a:p>
            <a:pPr marL="3136900" indent="-1878013" algn="just" eaLnBrk="1" hangingPunct="1">
              <a:spcBef>
                <a:spcPct val="20000"/>
              </a:spcBef>
              <a:spcAft>
                <a:spcPct val="20000"/>
              </a:spcAft>
              <a:buFont typeface="Wingdings 3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 - значение функции, если логическое выражение ложно.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latin typeface="Calibri" pitchFamily="34" charset="0"/>
              </a:rPr>
              <a:t>Условная функция</a:t>
            </a:r>
            <a:br>
              <a:rPr lang="ru-RU" sz="4400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1A5A7-E4BF-4ED9-86E2-95D83B4BF96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операции отношения:&lt;, &gt;, &lt;=, &gt;=, &lt;&gt;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например: Х</a:t>
            </a:r>
            <a:r>
              <a:rPr lang="en-US" b="1" dirty="0" smtClean="0"/>
              <a:t>&gt;0</a:t>
            </a:r>
            <a:r>
              <a:rPr lang="ru-RU" b="1" dirty="0" smtClean="0"/>
              <a:t>; А</a:t>
            </a:r>
            <a:r>
              <a:rPr lang="en-US" b="1" dirty="0" smtClean="0"/>
              <a:t>&lt;=B</a:t>
            </a:r>
            <a:endParaRPr lang="ru-RU" b="1" dirty="0" smtClean="0"/>
          </a:p>
          <a:p>
            <a:pPr marL="0" indent="0" algn="ctr" eaLnBrk="1" hangingPunct="1">
              <a:buFontTx/>
              <a:buNone/>
              <a:defRPr/>
            </a:pPr>
            <a:endParaRPr lang="ru-RU" b="1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 и логические операции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(логическое И, логическое ИЛИ, логическое отрицание НЕ).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Результат вычисления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/>
              <a:t>логического выражения –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ИСТИНА</a:t>
            </a:r>
            <a:r>
              <a:rPr lang="ru-RU" b="1" dirty="0" smtClean="0"/>
              <a:t> или </a:t>
            </a:r>
            <a:r>
              <a:rPr lang="ru-RU" b="1" dirty="0" smtClean="0">
                <a:solidFill>
                  <a:srgbClr val="FF0000"/>
                </a:solidFill>
              </a:rPr>
              <a:t>ЛОЖЬ.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000099"/>
                </a:solidFill>
              </a:rPr>
              <a:t>Построение логических выражений: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0AB4B6-F420-445B-B8E2-304E431C253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214313"/>
            <a:ext cx="6929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000066"/>
                </a:solidFill>
              </a:rPr>
              <a:t>Пример1. </a:t>
            </a:r>
          </a:p>
          <a:p>
            <a:r>
              <a:rPr lang="ru-RU" sz="2600" b="1">
                <a:solidFill>
                  <a:srgbClr val="000066"/>
                </a:solidFill>
              </a:rPr>
              <a:t>		Какое число больше?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2000250"/>
            <a:ext cx="89296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000066"/>
                </a:solidFill>
              </a:rPr>
              <a:t>=ЕСЛИ(A2&gt;B2;"1 число больше";"2 число больше")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3571875"/>
            <a:ext cx="9144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000066"/>
                </a:solidFill>
              </a:rPr>
              <a:t>Пример2. Равна ли сумма двух чисел 12 (да, нет)?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857375" y="4714875"/>
            <a:ext cx="5286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>
                <a:solidFill>
                  <a:srgbClr val="000066"/>
                </a:solidFill>
              </a:rPr>
              <a:t>=ЕСЛИ(</a:t>
            </a:r>
            <a:r>
              <a:rPr lang="en-US" sz="2600" b="1">
                <a:solidFill>
                  <a:srgbClr val="000066"/>
                </a:solidFill>
              </a:rPr>
              <a:t>A8+B8=12;"</a:t>
            </a:r>
            <a:r>
              <a:rPr lang="ru-RU" sz="2600" b="1">
                <a:solidFill>
                  <a:srgbClr val="000066"/>
                </a:solidFill>
              </a:rPr>
              <a:t>ДА";"НЕТ")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C7287-AAC6-4B96-9532-8AB14EA75A3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85750"/>
            <a:ext cx="7891462" cy="1096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Особенности записи логических операций в электронных таблицах.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2000250"/>
            <a:ext cx="87137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buSzPct val="68000"/>
              <a:buFont typeface="Arial" pitchFamily="34" charset="0"/>
              <a:buChar char="•"/>
              <a:defRPr/>
            </a:pPr>
            <a:r>
              <a:rPr lang="ru-RU" sz="2700" b="1" dirty="0">
                <a:latin typeface="+mn-lt"/>
                <a:ea typeface="+mj-ea"/>
                <a:cs typeface="+mj-cs"/>
              </a:rPr>
              <a:t>Записываем имя логической операции (И, ИЛИ, НЕ)</a:t>
            </a:r>
          </a:p>
          <a:p>
            <a:pPr marL="609600" indent="-609600">
              <a:buSzPct val="68000"/>
              <a:buFont typeface="Arial" pitchFamily="34" charset="0"/>
              <a:buChar char="•"/>
              <a:defRPr/>
            </a:pPr>
            <a:r>
              <a:rPr lang="ru-RU" sz="2700" b="1" dirty="0">
                <a:latin typeface="+mn-lt"/>
                <a:ea typeface="+mj-ea"/>
                <a:cs typeface="+mj-cs"/>
              </a:rPr>
              <a:t>В круглых скобках перечисляются логические операнды.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214813"/>
            <a:ext cx="8929688" cy="1046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indent="-609600" algn="ctr">
              <a:defRPr/>
            </a:pPr>
            <a:r>
              <a:rPr lang="ru-RU" sz="3200" b="1" dirty="0">
                <a:solidFill>
                  <a:srgbClr val="996600"/>
                </a:solidFill>
                <a:latin typeface="+mn-lt"/>
                <a:cs typeface="Arial" pitchFamily="34" charset="0"/>
              </a:rPr>
              <a:t> </a:t>
            </a:r>
            <a:r>
              <a:rPr lang="ru-RU" sz="3200" b="1" dirty="0">
                <a:latin typeface="+mn-lt"/>
                <a:cs typeface="Arial" pitchFamily="34" charset="0"/>
              </a:rPr>
              <a:t>Пример:</a:t>
            </a:r>
          </a:p>
          <a:p>
            <a:pPr marL="609600" indent="-609600">
              <a:defRPr/>
            </a:pPr>
            <a:r>
              <a:rPr lang="ru-RU" sz="3000" b="1" dirty="0">
                <a:latin typeface="+mn-lt"/>
                <a:cs typeface="Arial" pitchFamily="34" charset="0"/>
              </a:rPr>
              <a:t>ЕСЛИ (ИЛИ(</a:t>
            </a:r>
            <a:r>
              <a:rPr lang="en-US" sz="3000" b="1" dirty="0">
                <a:latin typeface="+mn-lt"/>
                <a:cs typeface="Arial" pitchFamily="34" charset="0"/>
              </a:rPr>
              <a:t>B</a:t>
            </a:r>
            <a:r>
              <a:rPr lang="ru-RU" sz="3000" b="1" dirty="0">
                <a:latin typeface="+mn-lt"/>
                <a:cs typeface="Arial" pitchFamily="34" charset="0"/>
              </a:rPr>
              <a:t>5&lt;=25; А5&gt;=10); «Да»; «Нет»)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D5AFF-7323-44FD-9C7E-66CCAF8AFC9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428625"/>
          <a:ext cx="8643937" cy="5286375"/>
        </p:xfrm>
        <a:graphic>
          <a:graphicData uri="http://schemas.openxmlformats.org/drawingml/2006/table">
            <a:tbl>
              <a:tblPr/>
              <a:tblGrid>
                <a:gridCol w="512783"/>
                <a:gridCol w="1360088"/>
                <a:gridCol w="1555449"/>
                <a:gridCol w="1433961"/>
                <a:gridCol w="1697939"/>
                <a:gridCol w="985015"/>
                <a:gridCol w="1098820"/>
              </a:tblGrid>
              <a:tr h="587377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Проходной балл: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47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Фамилия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Математика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Иностранный язык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Зачислен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Антонов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Воробьев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Синичкин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Воронина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Снегирев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Соколова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8E7296-B085-4F25-A5E7-D544913F940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18488" cy="4738687"/>
          </a:xfrm>
        </p:spPr>
        <p:txBody>
          <a:bodyPr>
            <a:normAutofit/>
          </a:bodyPr>
          <a:lstStyle/>
          <a:p>
            <a:pPr algn="ctr" eaLnBrk="1" hangingPunct="1">
              <a:buFont typeface="Wingdings 3" pitchFamily="18" charset="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познакомиться с встроенными функциями в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Excel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в частности с  условной функцией, и научиться использовать их для решения практических задач.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193E8-BBE2-483E-B910-47D10B94A03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0188" cy="729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051BA7-E682-477B-97F1-9DCF035F1C0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7213" cy="755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3EE66-B322-41D0-9FE2-F7DCEBB30B2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i="1" dirty="0"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Физкультминутки для улучшения мозгового кровообращения  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а). Исходное положение - сидя на стуле.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1-голову наклонить вправо; 2-исходное положение;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3-голову наклонить влево; 4-исходное положение;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5-голову наклонить вперёд, плечи не поднимать; 6-исходное положение.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Повторить 3-4 раза. Темп медленный 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		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0302F-7D23-4343-84AC-5CFB433C969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i="1" dirty="0"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Физкультминутки для глаз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посмотреть вдаль,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    поморгать,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    посмотреть влево,вправо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Повторить несколько раз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BA809-80A1-4788-BC86-8EAAEEF02A2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i="1" dirty="0"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Содержимое 9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3868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3.   Физкультминутки  для снятия утомления с плечевого пояса и рук.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а).  Исходное положение - сидя.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 Кисти тыльной стороной на поясе.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1 -2 - свести локти вперёд, голову наклонить вперёд;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3-4-локти назад, прогнуться.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	Повторить 5-6 раз.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		Затем руки вниз и потрясти ими расслабленно.  Темп медленный.</a:t>
            </a:r>
          </a:p>
          <a:p>
            <a:pPr eaLnBrk="1" hangingPunct="1"/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845C9-245D-453B-A6D5-E26125F88BC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Задания для самостоятельной работы</a:t>
            </a:r>
            <a:endParaRPr lang="ru-RU" dirty="0"/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85750" y="1571625"/>
            <a:ext cx="8280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spcBef>
                <a:spcPct val="50000"/>
              </a:spcBef>
            </a:pPr>
            <a:r>
              <a:rPr lang="ru-RU" b="1" u="sng"/>
              <a:t>Задача 1</a:t>
            </a:r>
            <a:r>
              <a:rPr lang="ru-RU"/>
              <a:t>.</a:t>
            </a:r>
            <a:r>
              <a:rPr lang="en-US"/>
              <a:t> </a:t>
            </a:r>
            <a:r>
              <a:rPr lang="ru-RU"/>
              <a:t>Для заданного значения</a:t>
            </a:r>
            <a:r>
              <a:rPr lang="en-US"/>
              <a:t>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/>
              <a:t> </a:t>
            </a:r>
            <a:r>
              <a:rPr lang="ru-RU"/>
              <a:t>вычислить значение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/>
              <a:t> по одной из формул: если</a:t>
            </a:r>
            <a:r>
              <a:rPr lang="en-US"/>
              <a:t>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/>
              <a:t>&gt;5</a:t>
            </a:r>
            <a:r>
              <a:rPr lang="ru-RU"/>
              <a:t>, то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/>
              <a:t>=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/>
              <a:t>-8</a:t>
            </a:r>
            <a:r>
              <a:rPr lang="ru-RU"/>
              <a:t>, иначе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/>
              <a:t>=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/>
              <a:t>+3</a:t>
            </a:r>
            <a:r>
              <a:rPr lang="ru-RU"/>
              <a:t>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571750"/>
            <a:ext cx="5689600" cy="3994150"/>
          </a:xfrm>
          <a:prstGeom prst="rect">
            <a:avLst/>
          </a:prstGeom>
          <a:noFill/>
          <a:ln w="38100">
            <a:solidFill>
              <a:srgbClr val="005AB4"/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6F945-532D-4D5D-8FD0-4FF013288912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84248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lnSpc>
                <a:spcPct val="90000"/>
              </a:lnSpc>
            </a:pPr>
            <a:r>
              <a:rPr lang="ru-RU" sz="2200" b="1" u="sng"/>
              <a:t>Задача 2.</a:t>
            </a:r>
            <a:r>
              <a:rPr lang="ru-RU" sz="2200"/>
              <a:t> Задача о приёме в школьную баскетбольную команду: ученик может быть принят в эту команду, если его рост не менее 170 см.</a:t>
            </a:r>
          </a:p>
          <a:p>
            <a:pPr indent="361950" algn="just">
              <a:lnSpc>
                <a:spcPct val="90000"/>
              </a:lnSpc>
            </a:pPr>
            <a:r>
              <a:rPr lang="ru-RU" sz="2200"/>
              <a:t>Данные о претендентах (фамилия, рост) представлены в электронной таблице.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000250"/>
            <a:ext cx="8486775" cy="3487738"/>
          </a:xfrm>
          <a:prstGeom prst="rect">
            <a:avLst/>
          </a:prstGeom>
          <a:noFill/>
          <a:ln w="76200" cmpd="tri">
            <a:solidFill>
              <a:srgbClr val="005AB4"/>
            </a:solidFill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BF9BE-820A-441A-8688-0B667DDD0269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" y="571500"/>
            <a:ext cx="9099550" cy="4081463"/>
          </a:xfrm>
          <a:prstGeom prst="rect">
            <a:avLst/>
          </a:prstGeom>
          <a:noFill/>
          <a:ln w="76200" cmpd="tri">
            <a:solidFill>
              <a:srgbClr val="005AB4"/>
            </a:solidFill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2216FC-11BD-4B12-A0A3-5450BBBE31CC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 descr="G:\Работа\Новая папка\9 класс\Открытые уроки\Квадратичная функция\0022-022-Refleks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6822A-EE3D-43ED-AAF6-C980F721C888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2627313" y="836613"/>
            <a:ext cx="41719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Домашнее задание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214313" y="2428875"/>
            <a:ext cx="913606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§ 3.3 .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Усложнить задачу, решаемую в классе (про абитуриентов):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Зачислить тех абитуриентов, у кого сумма баллов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меньше проходного балла,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оценка по математике – 4 или 5 и средний балл аттестата 4,5.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Провести исследование этой задачи и</a:t>
            </a:r>
          </a:p>
          <a:p>
            <a:pPr indent="179388" eaLnBrk="0" hangingPunct="0"/>
            <a:r>
              <a:rPr lang="ru-RU" sz="2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определить условие для зачисления абитуриентов.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E471A-2587-48D5-BAB6-60AC57ED158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268413"/>
            <a:ext cx="8247062" cy="5232400"/>
          </a:xfrm>
        </p:spPr>
        <p:txBody>
          <a:bodyPr>
            <a:normAutofit fontScale="92500" lnSpcReduction="10000"/>
          </a:bodyPr>
          <a:lstStyle/>
          <a:p>
            <a:pPr marL="566928" indent="-457200" eaLnBrk="1" fontAlgn="auto" hangingPunct="1">
              <a:spcAft>
                <a:spcPts val="0"/>
              </a:spcAft>
              <a:buClrTx/>
              <a:buFont typeface="Wingdings 3"/>
              <a:buNone/>
              <a:defRPr/>
            </a:pPr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66928" indent="-457200" eaLnBrk="1" fontAlgn="auto" hangingPunct="1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Изучить способ работы Мастер функции при использовании встроенных в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функций.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2A2003"/>
              </a:buClr>
              <a:buFont typeface="Wingdings 3"/>
              <a:buNone/>
              <a:defRPr/>
            </a:pPr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Развить внимание, способность к анализу;</a:t>
            </a:r>
          </a:p>
          <a:p>
            <a:pPr eaLnBrk="1" hangingPunct="1"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Развить память и логическое мышление.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eaLnBrk="1" hangingPunct="1"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Сформировать интерес и мотивацию к изучению табличного процессора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Microsoft Office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Ecxel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Сформировать самостоятельность мышления, чёткость и организованность в работе, умение контролировать свою деятельность;</a:t>
            </a:r>
          </a:p>
          <a:p>
            <a:pPr eaLnBrk="1" hangingPunct="1">
              <a:buClrTx/>
              <a:buFont typeface="Arial" pitchFamily="34" charset="0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Работать эффективно в соответствии с располагаемым временем;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45AC-0991-4867-8A89-A0460FAE064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Группа 1"/>
          <p:cNvGrpSpPr>
            <a:grpSpLocks/>
          </p:cNvGrpSpPr>
          <p:nvPr/>
        </p:nvGrpSpPr>
        <p:grpSpPr bwMode="auto">
          <a:xfrm>
            <a:off x="2071688" y="1857375"/>
            <a:ext cx="5786437" cy="3571875"/>
            <a:chOff x="1071538" y="2500306"/>
            <a:chExt cx="6572296" cy="3571900"/>
          </a:xfrm>
        </p:grpSpPr>
        <p:sp>
          <p:nvSpPr>
            <p:cNvPr id="3" name="Багетная рамка 2"/>
            <p:cNvSpPr/>
            <p:nvPr/>
          </p:nvSpPr>
          <p:spPr>
            <a:xfrm>
              <a:off x="1071538" y="2500306"/>
              <a:ext cx="6572296" cy="3571900"/>
            </a:xfrm>
            <a:prstGeom prst="bevel">
              <a:avLst/>
            </a:prstGeom>
            <a:solidFill>
              <a:schemeClr val="accent1">
                <a:lumMod val="60000"/>
                <a:lumOff val="40000"/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570996" y="3000373"/>
              <a:ext cx="5573380" cy="257176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5" name="Улыбающееся лицо 4"/>
          <p:cNvSpPr/>
          <p:nvPr/>
        </p:nvSpPr>
        <p:spPr>
          <a:xfrm>
            <a:off x="6643688" y="3357563"/>
            <a:ext cx="1000125" cy="928687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4286250" y="2928938"/>
            <a:ext cx="1000125" cy="928687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072188" y="4143375"/>
            <a:ext cx="1000125" cy="928688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5357813" y="3357563"/>
            <a:ext cx="1000125" cy="928687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5786438" y="2500313"/>
            <a:ext cx="1000125" cy="928687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2643188" y="2857500"/>
            <a:ext cx="1000125" cy="928688"/>
          </a:xfrm>
          <a:prstGeom prst="smileyFace">
            <a:avLst>
              <a:gd name="adj" fmla="val -1225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000375" y="3929063"/>
            <a:ext cx="1000125" cy="928687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4214813" y="3857625"/>
            <a:ext cx="1000125" cy="928688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3500438" y="2286000"/>
            <a:ext cx="1000125" cy="928688"/>
          </a:xfrm>
          <a:prstGeom prst="smileyFac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8D310-96D0-41CC-8249-CA87941E96EB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428750"/>
            <a:ext cx="7077075" cy="2571750"/>
          </a:xfrm>
        </p:spPr>
        <p:txBody>
          <a:bodyPr>
            <a:normAutofit/>
          </a:bodyPr>
          <a:lstStyle/>
          <a:p>
            <a:pPr indent="360363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работу </a:t>
            </a:r>
          </a:p>
          <a:p>
            <a:pPr indent="360363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добросовестную и ответственную, спасибо за труд и умение, </a:t>
            </a:r>
          </a:p>
          <a:p>
            <a:pPr indent="360363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такт и общение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2065D9-B3B5-4944-8410-A1E1091CFA14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286375"/>
          </a:xfrm>
        </p:spPr>
        <p:txBody>
          <a:bodyPr/>
          <a:lstStyle/>
          <a:p>
            <a:pPr eaLnBrk="1" hangingPunct="1"/>
            <a:r>
              <a:rPr lang="ru-RU" smtClean="0"/>
              <a:t>Ответьте письменно на вопросы теста (у вас 5 минут).</a:t>
            </a:r>
          </a:p>
          <a:p>
            <a:pPr eaLnBrk="1" hangingPunct="1"/>
            <a:r>
              <a:rPr lang="ru-RU" smtClean="0"/>
              <a:t>Сравните с правильными ответами.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      1г, 2в, 3в, 4в,5б,6в, 7б, 8б, 9г, 10а.</a:t>
            </a:r>
          </a:p>
          <a:p>
            <a:pPr eaLnBrk="1" hangingPunct="1"/>
            <a:r>
              <a:rPr lang="ru-RU" smtClean="0"/>
              <a:t>Подсчитайте количество баллов (за каждый правильный ответ 1 балл) и поставьте себе отметку по следующей шкале: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 10 баллов – оценка «5»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  8-9 баллов – оценка «4»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  5-7 баллов – оценка «3»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Меньше 5 баллов – дома повторить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 							§§ 3.1,3.2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Повторение изученного материала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AE228-C911-4791-991F-D769A6701F5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535781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Таблица содержит следующую информацию об абитуриентах: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фамилия, оценки за экзамены по математике, русскому и иностранному языкам, сумма баллов за три экзамена и информацию о зачислении: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если сумма баллов больше или равна проходному баллу, то абитуриент зачислен в учебное заведение, в противном случае – нет.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8000"/>
                </a:solidFill>
              </a:rPr>
              <a:t>Задача 1.</a:t>
            </a:r>
            <a:r>
              <a:rPr lang="ru-RU" sz="4000" dirty="0" smtClean="0">
                <a:solidFill>
                  <a:srgbClr val="996633"/>
                </a:solidFill>
              </a:rPr>
              <a:t/>
            </a:r>
            <a:br>
              <a:rPr lang="ru-RU" sz="4000" dirty="0" smtClean="0">
                <a:solidFill>
                  <a:srgbClr val="996633"/>
                </a:solidFill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D8AF1-DF2C-4286-8946-269BDED4665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8186738" cy="4948237"/>
          </a:xfrm>
        </p:spPr>
        <p:txBody>
          <a:bodyPr/>
          <a:lstStyle/>
          <a:p>
            <a:pPr marL="0" indent="447675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облегчения расчетов в табличном процессоре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есть встроенные функции. </a:t>
            </a:r>
          </a:p>
          <a:p>
            <a:pPr marL="0" indent="447675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7675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программа, выполняющая определенные операции или вычисляющая некоторую величину.</a:t>
            </a:r>
          </a:p>
          <a:p>
            <a:pPr marL="0" indent="447675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47675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всех функций в формулах происходит по совершенно одинаковым правилам</a:t>
            </a:r>
          </a:p>
          <a:p>
            <a:pPr marL="0" indent="447675" algn="ctr" eaLnBrk="1" hangingPunct="1">
              <a:lnSpc>
                <a:spcPct val="80000"/>
              </a:lnSpc>
              <a:spcBef>
                <a:spcPts val="600"/>
              </a:spcBef>
              <a:buClrTx/>
              <a:buSzPct val="65000"/>
              <a:buFont typeface="Wingdings 3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 Имя функции(аргумент)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69551-45F4-41FF-B440-D1B24156077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721100"/>
          </a:xfrm>
        </p:spPr>
        <p:txBody>
          <a:bodyPr/>
          <a:lstStyle/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математические, </a:t>
            </a:r>
          </a:p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статистические, </a:t>
            </a:r>
          </a:p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финансовые, </a:t>
            </a:r>
          </a:p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функции даты и времени, </a:t>
            </a:r>
          </a:p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логические, </a:t>
            </a:r>
          </a:p>
          <a:p>
            <a:pPr indent="447675" eaLnBrk="1" hangingPunct="1">
              <a:lnSpc>
                <a:spcPct val="90000"/>
              </a:lnSpc>
              <a:spcBef>
                <a:spcPts val="800"/>
              </a:spcBef>
              <a:buClr>
                <a:srgbClr val="5B8800"/>
              </a:buClr>
              <a:buSzPct val="65000"/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текстовые и т.д.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b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удобства выбора и обращения к ним, все функции объединены в группы, называемые </a:t>
            </a:r>
            <a:r>
              <a:rPr lang="ru-RU" sz="4400" b="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категориями </a:t>
            </a:r>
            <a:r>
              <a:rPr lang="ru-RU" sz="4400" b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400" b="0" dirty="0" smtClean="0">
                <a:solidFill>
                  <a:srgbClr val="000000"/>
                </a:solidFill>
              </a:rPr>
              <a:t/>
            </a:r>
            <a:br>
              <a:rPr lang="ru-RU" sz="4400" b="0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3EB8B-DC9B-4443-9321-6A6F38FE0DA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6430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Чтобы вставить функцию необходимо:</a:t>
            </a:r>
          </a:p>
          <a:p>
            <a:pPr marL="0" indent="0" eaLnBrk="1" hangingPunct="1">
              <a:spcBef>
                <a:spcPts val="600"/>
              </a:spcBef>
              <a:buClrTx/>
              <a:buSzPct val="6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строку формул ввести знак равенства (=)</a:t>
            </a:r>
          </a:p>
          <a:p>
            <a:pPr marL="0" indent="0" eaLnBrk="1" hangingPunct="1">
              <a:spcBef>
                <a:spcPts val="800"/>
              </a:spcBef>
              <a:buClrTx/>
              <a:buSzPct val="65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нажать кнопку          на панели инструментов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Ввод функций</a:t>
            </a:r>
            <a:endParaRPr lang="ru-RU" dirty="0"/>
          </a:p>
        </p:txBody>
      </p:sp>
      <p:pic>
        <p:nvPicPr>
          <p:cNvPr id="16388" name="Picture 6" descr="C:\Users\Zhenya\Desktop\Сним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2143125"/>
            <a:ext cx="571500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786063"/>
            <a:ext cx="3671887" cy="216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90" name="Прямоугольник 9"/>
          <p:cNvSpPr>
            <a:spLocks noChangeArrowheads="1"/>
          </p:cNvSpPr>
          <p:nvPr/>
        </p:nvSpPr>
        <p:spPr bwMode="auto">
          <a:xfrm>
            <a:off x="642938" y="5000625"/>
            <a:ext cx="7715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Нажмите на кнопку в строке формул, чтобы:</a:t>
            </a:r>
          </a:p>
        </p:txBody>
      </p:sp>
      <p:pic>
        <p:nvPicPr>
          <p:cNvPr id="16391" name="Picture 7" descr="C:\Users\Zhenya\Desktop\Снимок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5500688"/>
            <a:ext cx="40005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93005-A9B8-4092-893D-0AC81290F8F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Мастер функций</a:t>
            </a:r>
            <a:endParaRPr lang="ru-RU" dirty="0"/>
          </a:p>
        </p:txBody>
      </p:sp>
      <p:grpSp>
        <p:nvGrpSpPr>
          <p:cNvPr id="17411" name="Group 2"/>
          <p:cNvGrpSpPr>
            <a:grpSpLocks noGrp="1"/>
          </p:cNvGrpSpPr>
          <p:nvPr>
            <p:ph idx="1"/>
          </p:nvPr>
        </p:nvGrpSpPr>
        <p:grpSpPr bwMode="auto">
          <a:xfrm>
            <a:off x="457200" y="857250"/>
            <a:ext cx="8401050" cy="5643563"/>
            <a:chOff x="1113" y="792"/>
            <a:chExt cx="4215" cy="2949"/>
          </a:xfrm>
        </p:grpSpPr>
        <p:sp>
          <p:nvSpPr>
            <p:cNvPr id="17413" name="Line 3"/>
            <p:cNvSpPr>
              <a:spLocks noChangeShapeType="1"/>
            </p:cNvSpPr>
            <p:nvPr/>
          </p:nvSpPr>
          <p:spPr bwMode="auto">
            <a:xfrm>
              <a:off x="2273" y="1744"/>
              <a:ext cx="1" cy="52"/>
            </a:xfrm>
            <a:prstGeom prst="line">
              <a:avLst/>
            </a:prstGeom>
            <a:noFill/>
            <a:ln w="936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14" name="Group 4"/>
            <p:cNvGrpSpPr>
              <a:grpSpLocks/>
            </p:cNvGrpSpPr>
            <p:nvPr/>
          </p:nvGrpSpPr>
          <p:grpSpPr bwMode="auto">
            <a:xfrm>
              <a:off x="1113" y="891"/>
              <a:ext cx="3084" cy="2851"/>
              <a:chOff x="1113" y="891"/>
              <a:chExt cx="3084" cy="2851"/>
            </a:xfrm>
          </p:grpSpPr>
          <p:pic>
            <p:nvPicPr>
              <p:cNvPr id="17419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113" y="891"/>
                <a:ext cx="3084" cy="28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7420" name="Text Box 6"/>
              <p:cNvSpPr txBox="1">
                <a:spLocks noChangeArrowheads="1"/>
              </p:cNvSpPr>
              <p:nvPr/>
            </p:nvSpPr>
            <p:spPr bwMode="auto">
              <a:xfrm>
                <a:off x="1113" y="891"/>
                <a:ext cx="3084" cy="28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15" name="Group 7"/>
            <p:cNvGrpSpPr>
              <a:grpSpLocks/>
            </p:cNvGrpSpPr>
            <p:nvPr/>
          </p:nvGrpSpPr>
          <p:grpSpPr bwMode="auto">
            <a:xfrm>
              <a:off x="3616" y="792"/>
              <a:ext cx="1713" cy="2042"/>
              <a:chOff x="3616" y="792"/>
              <a:chExt cx="1713" cy="2042"/>
            </a:xfrm>
          </p:grpSpPr>
          <p:sp>
            <p:nvSpPr>
              <p:cNvPr id="17416" name="Text Box 8"/>
              <p:cNvSpPr txBox="1">
                <a:spLocks noChangeArrowheads="1"/>
              </p:cNvSpPr>
              <p:nvPr/>
            </p:nvSpPr>
            <p:spPr bwMode="auto">
              <a:xfrm>
                <a:off x="4387" y="792"/>
                <a:ext cx="942" cy="40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pPr marL="179388" lvl="1">
                  <a:spcAft>
                    <a:spcPts val="600"/>
                  </a:spcAft>
                  <a:tabLst>
                    <a:tab pos="179388" algn="l"/>
                    <a:tab pos="1093788" algn="l"/>
                    <a:tab pos="2008188" algn="l"/>
                    <a:tab pos="2922588" algn="l"/>
                    <a:tab pos="3836988" algn="l"/>
                    <a:tab pos="4751388" algn="l"/>
                    <a:tab pos="5665788" algn="l"/>
                    <a:tab pos="6580188" algn="l"/>
                    <a:tab pos="7494588" algn="l"/>
                    <a:tab pos="8408988" algn="l"/>
                    <a:tab pos="9323388" algn="l"/>
                    <a:tab pos="10237788" algn="l"/>
                  </a:tabLst>
                </a:pPr>
                <a:r>
                  <a:rPr lang="ru-RU" b="1">
                    <a:solidFill>
                      <a:srgbClr val="000000"/>
                    </a:solidFill>
                  </a:rPr>
                  <a:t>Выбрать категорию</a:t>
                </a:r>
              </a:p>
            </p:txBody>
          </p:sp>
          <p:sp>
            <p:nvSpPr>
              <p:cNvPr id="17417" name="Line 9"/>
              <p:cNvSpPr>
                <a:spLocks noChangeShapeType="1"/>
              </p:cNvSpPr>
              <p:nvPr/>
            </p:nvSpPr>
            <p:spPr bwMode="auto">
              <a:xfrm>
                <a:off x="4886" y="1200"/>
                <a:ext cx="1" cy="163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Line 10"/>
              <p:cNvSpPr>
                <a:spLocks noChangeShapeType="1"/>
              </p:cNvSpPr>
              <p:nvPr/>
            </p:nvSpPr>
            <p:spPr bwMode="auto">
              <a:xfrm>
                <a:off x="3616" y="2833"/>
                <a:ext cx="1270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 type="triangle" w="med" len="med"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180CD-D726-4C03-A15A-B2A1CE9246F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1063</TotalTime>
  <Words>911</Words>
  <Application>Microsoft Office PowerPoint</Application>
  <PresentationFormat>Экран (4:3)</PresentationFormat>
  <Paragraphs>223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Wingdings</vt:lpstr>
      <vt:lpstr>Открытая</vt:lpstr>
      <vt:lpstr>Слайд 1</vt:lpstr>
      <vt:lpstr>Цель урока:</vt:lpstr>
      <vt:lpstr>Задачи урока:</vt:lpstr>
      <vt:lpstr>Повторение изученного материала</vt:lpstr>
      <vt:lpstr>Задача 1. </vt:lpstr>
      <vt:lpstr>Основные понятия</vt:lpstr>
      <vt:lpstr>Для удобства выбора и обращения к ним, все функции объединены в группы, называемые категориями :  </vt:lpstr>
      <vt:lpstr>Ввод функций</vt:lpstr>
      <vt:lpstr>Мастер функций</vt:lpstr>
      <vt:lpstr>Слайд 10</vt:lpstr>
      <vt:lpstr>Часто используемые функции Excel</vt:lpstr>
      <vt:lpstr>Давайте попробуем применить указанные функции</vt:lpstr>
      <vt:lpstr>Алгоритм ввода функций</vt:lpstr>
      <vt:lpstr>Слайд 14</vt:lpstr>
      <vt:lpstr>Условная функция </vt:lpstr>
      <vt:lpstr>Построение логических выражений:</vt:lpstr>
      <vt:lpstr>Слайд 17</vt:lpstr>
      <vt:lpstr>Особенности записи логических операций в электронных таблицах.</vt:lpstr>
      <vt:lpstr>Слайд 19</vt:lpstr>
      <vt:lpstr>Слайд 20</vt:lpstr>
      <vt:lpstr>Слайд 21</vt:lpstr>
      <vt:lpstr>Физкультминутка</vt:lpstr>
      <vt:lpstr>Физкультминутка</vt:lpstr>
      <vt:lpstr>Физкультминутка</vt:lpstr>
      <vt:lpstr>Задания для самостоятельной работы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WiiRUS36</dc:creator>
  <cp:lastModifiedBy>Dom</cp:lastModifiedBy>
  <cp:revision>119</cp:revision>
  <dcterms:modified xsi:type="dcterms:W3CDTF">2019-03-02T12:10:06Z</dcterms:modified>
</cp:coreProperties>
</file>