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29" autoAdjust="0"/>
  </p:normalViewPr>
  <p:slideViewPr>
    <p:cSldViewPr>
      <p:cViewPr varScale="1">
        <p:scale>
          <a:sx n="102" d="100"/>
          <a:sy n="102" d="100"/>
        </p:scale>
        <p:origin x="-18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437004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600606"/>
              </p:ext>
            </p:extLst>
          </p:nvPr>
        </p:nvGraphicFramePr>
        <p:xfrm>
          <a:off x="1403649" y="1268760"/>
          <a:ext cx="6336703" cy="43924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336703"/>
              </a:tblGrid>
              <a:tr h="87849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КОРЕНЬ</a:t>
                      </a:r>
                      <a:endParaRPr lang="ru-RU" sz="3600" b="1" dirty="0"/>
                    </a:p>
                  </a:txBody>
                  <a:tcPr/>
                </a:tc>
              </a:tr>
              <a:tr h="87849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ОКОНЧАНИЕ</a:t>
                      </a:r>
                      <a:endParaRPr lang="ru-RU" sz="3600" b="1" dirty="0"/>
                    </a:p>
                  </a:txBody>
                  <a:tcPr/>
                </a:tc>
              </a:tr>
              <a:tr h="87849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ГЛАГОЛ</a:t>
                      </a:r>
                      <a:endParaRPr lang="ru-RU" sz="3600" b="1" dirty="0"/>
                    </a:p>
                  </a:txBody>
                  <a:tcPr/>
                </a:tc>
              </a:tr>
              <a:tr h="87849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ПРИСТАВКА</a:t>
                      </a:r>
                      <a:endParaRPr lang="ru-RU" sz="3600" b="1" dirty="0"/>
                    </a:p>
                  </a:txBody>
                  <a:tcPr/>
                </a:tc>
              </a:tr>
              <a:tr h="87849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СУФФИКС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81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 Galaxy\Desktop\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9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781938"/>
              </p:ext>
            </p:extLst>
          </p:nvPr>
        </p:nvGraphicFramePr>
        <p:xfrm>
          <a:off x="899592" y="836712"/>
          <a:ext cx="7416824" cy="491566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416824"/>
              </a:tblGrid>
              <a:tr h="1061513">
                <a:tc>
                  <a:txBody>
                    <a:bodyPr/>
                    <a:lstStyle/>
                    <a:p>
                      <a:pPr algn="ctr"/>
                      <a:endParaRPr lang="ru-RU" sz="25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5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 О Ч Т Ы П А У Ж М О Р О З Т М А Л Ы Х Л О </a:t>
                      </a:r>
                      <a:endParaRPr lang="ru-RU" sz="2500" b="1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915302">
                <a:tc>
                  <a:txBody>
                    <a:bodyPr/>
                    <a:lstStyle/>
                    <a:p>
                      <a:pPr algn="ctr"/>
                      <a:endParaRPr lang="ru-RU" sz="25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5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5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 О Н У Я Ж Ф Ы Х У М О Р О З Е Ц У Е Х Б В </a:t>
                      </a:r>
                      <a:endParaRPr lang="ru-RU" sz="2500" b="1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938850">
                <a:tc>
                  <a:txBody>
                    <a:bodyPr/>
                    <a:lstStyle/>
                    <a:p>
                      <a:pPr algn="ctr"/>
                      <a:endParaRPr lang="ru-RU" sz="25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500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5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И Т П А М Ж У Р Я З И Й М О Р О З Н Ы Й Ц У </a:t>
                      </a:r>
                      <a:endParaRPr lang="ru-RU" sz="2500" b="1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60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268760"/>
            <a:ext cx="6196405" cy="44543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МОРОЗ</a:t>
            </a:r>
          </a:p>
          <a:p>
            <a:pPr algn="ctr"/>
            <a:endParaRPr lang="ru-RU" sz="3600" b="1" i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МОРОЗЕЦ</a:t>
            </a:r>
          </a:p>
          <a:p>
            <a:pPr algn="ctr"/>
            <a:endParaRPr lang="ru-RU" sz="3600" b="1" i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МОРОЗНЫЙ</a:t>
            </a:r>
            <a:endParaRPr lang="ru-RU" sz="3600" b="1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836712"/>
            <a:ext cx="6196405" cy="4886357"/>
          </a:xfrm>
        </p:spPr>
        <p:txBody>
          <a:bodyPr/>
          <a:lstStyle/>
          <a:p>
            <a:pPr marL="0" lvl="0" indent="0" algn="ctr">
              <a:buClr>
                <a:srgbClr val="AA2B1E"/>
              </a:buClr>
              <a:buNone/>
            </a:pPr>
            <a:r>
              <a:rPr lang="ru-RU" sz="3600" b="1" i="1" u="sng" dirty="0">
                <a:solidFill>
                  <a:schemeClr val="accent2">
                    <a:lumMod val="75000"/>
                  </a:schemeClr>
                </a:solidFill>
              </a:rPr>
              <a:t>МОРОЗ</a:t>
            </a:r>
          </a:p>
          <a:p>
            <a:pPr lvl="0" algn="ctr">
              <a:buClr>
                <a:srgbClr val="AA2B1E"/>
              </a:buClr>
            </a:pPr>
            <a:endParaRPr lang="ru-RU" sz="3600" b="1" i="1" u="sng" dirty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ctr">
              <a:buClr>
                <a:srgbClr val="AA2B1E"/>
              </a:buClr>
              <a:buNone/>
            </a:pPr>
            <a:r>
              <a:rPr lang="ru-RU" sz="3600" b="1" i="1" u="sng" dirty="0">
                <a:solidFill>
                  <a:schemeClr val="accent2">
                    <a:lumMod val="75000"/>
                  </a:schemeClr>
                </a:solidFill>
              </a:rPr>
              <a:t>МОРОЗЕЦ</a:t>
            </a:r>
          </a:p>
          <a:p>
            <a:pPr lvl="0" algn="ctr">
              <a:buClr>
                <a:srgbClr val="AA2B1E"/>
              </a:buClr>
            </a:pPr>
            <a:endParaRPr lang="ru-RU" sz="3600" b="1" i="1" u="sng" dirty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ctr">
              <a:buClr>
                <a:srgbClr val="AA2B1E"/>
              </a:buClr>
              <a:buNone/>
            </a:pPr>
            <a:r>
              <a:rPr lang="ru-RU" sz="3600" b="1" i="1" u="sng" dirty="0">
                <a:solidFill>
                  <a:schemeClr val="accent2">
                    <a:lumMod val="75000"/>
                  </a:schemeClr>
                </a:solidFill>
              </a:rPr>
              <a:t>МОРОЗНЫЙ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</a:rPr>
              <a:t>…..</a:t>
            </a:r>
            <a:endParaRPr lang="ru-RU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764704"/>
            <a:ext cx="6196405" cy="4958365"/>
          </a:xfrm>
        </p:spPr>
        <p:txBody>
          <a:bodyPr>
            <a:normAutofit/>
          </a:bodyPr>
          <a:lstStyle/>
          <a:p>
            <a:pPr marL="0" lvl="0" indent="0" algn="ctr">
              <a:buClr>
                <a:srgbClr val="AA2B1E"/>
              </a:buClr>
              <a:buNone/>
            </a:pPr>
            <a:r>
              <a:rPr lang="ru-RU" sz="3600" b="1" i="1" u="sng" dirty="0">
                <a:solidFill>
                  <a:srgbClr val="7030A0"/>
                </a:solidFill>
              </a:rPr>
              <a:t>МОРОЗ</a:t>
            </a:r>
          </a:p>
          <a:p>
            <a:pPr lvl="0" algn="ctr">
              <a:buClr>
                <a:srgbClr val="AA2B1E"/>
              </a:buClr>
            </a:pPr>
            <a:endParaRPr lang="ru-RU" sz="3600" b="1" i="1" u="sng" dirty="0">
              <a:solidFill>
                <a:srgbClr val="7030A0"/>
              </a:solidFill>
            </a:endParaRPr>
          </a:p>
          <a:p>
            <a:pPr marL="0" lvl="0" indent="0" algn="ctr">
              <a:buClr>
                <a:srgbClr val="AA2B1E"/>
              </a:buClr>
              <a:buNone/>
            </a:pPr>
            <a:r>
              <a:rPr lang="ru-RU" sz="3600" b="1" i="1" u="sng" dirty="0">
                <a:solidFill>
                  <a:srgbClr val="7030A0"/>
                </a:solidFill>
              </a:rPr>
              <a:t>МОРОЗЕЦ</a:t>
            </a:r>
          </a:p>
          <a:p>
            <a:pPr lvl="0" algn="ctr">
              <a:buClr>
                <a:srgbClr val="AA2B1E"/>
              </a:buClr>
            </a:pPr>
            <a:endParaRPr lang="ru-RU" sz="3600" b="1" i="1" u="sng" dirty="0">
              <a:solidFill>
                <a:srgbClr val="7030A0"/>
              </a:solidFill>
            </a:endParaRPr>
          </a:p>
          <a:p>
            <a:pPr marL="0" lvl="0" indent="0" algn="ctr">
              <a:buClr>
                <a:srgbClr val="AA2B1E"/>
              </a:buClr>
              <a:buNone/>
            </a:pPr>
            <a:r>
              <a:rPr lang="ru-RU" sz="3600" b="1" i="1" u="sng" dirty="0" smtClean="0">
                <a:solidFill>
                  <a:srgbClr val="7030A0"/>
                </a:solidFill>
              </a:rPr>
              <a:t>МОРОЗНЫЙ</a:t>
            </a:r>
          </a:p>
          <a:p>
            <a:pPr marL="0" lvl="0" indent="0" algn="ctr">
              <a:buClr>
                <a:srgbClr val="AA2B1E"/>
              </a:buClr>
              <a:buNone/>
            </a:pPr>
            <a:endParaRPr lang="ru-RU" sz="3600" b="1" i="1" u="sng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3600" b="1" i="1" u="sng" dirty="0" smtClean="0">
                <a:solidFill>
                  <a:srgbClr val="7030A0"/>
                </a:solidFill>
              </a:rPr>
              <a:t>МОРОЗИТЬ</a:t>
            </a:r>
            <a:endParaRPr lang="ru-RU" sz="3600" b="1" i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02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Проверьте работу по эталону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Туристы поставили палатку. Принесли сухие ветки. Вскоре заполыхал костёр, зашумел чайник, забурлила в котелке вода.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Оцените работу.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«+» – справился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«?» - сомневался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«-» – не справился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40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77</TotalTime>
  <Words>116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Проверьте работу по эталону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 Galaxy</dc:creator>
  <cp:lastModifiedBy>DNS Galaxy</cp:lastModifiedBy>
  <cp:revision>8</cp:revision>
  <dcterms:created xsi:type="dcterms:W3CDTF">2018-12-11T12:12:03Z</dcterms:created>
  <dcterms:modified xsi:type="dcterms:W3CDTF">2018-12-11T16:20:24Z</dcterms:modified>
</cp:coreProperties>
</file>