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КОНКУРС\chalkboard-background-background-labs-qis2map7-1024x640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Из опыта работы учителя русского языка и литературы Сотниковой Инны Борисовны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000372"/>
            <a:ext cx="5072066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«У меня это хорошо получается»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КОНКУРС\IMG_20190302_1426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2000240"/>
            <a:ext cx="2485990" cy="33146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bg1"/>
                </a:solidFill>
                <a:latin typeface="Arial Unicode MS" pitchFamily="34" charset="-128"/>
              </a:rPr>
              <a:t>«Новое слово»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dirty="0" smtClean="0">
                <a:solidFill>
                  <a:schemeClr val="bg1"/>
                </a:solidFill>
                <a:latin typeface="Arial Unicode MS" pitchFamily="34" charset="-128"/>
              </a:rPr>
              <a:t>Составление слов из букв, входящих в данное слово.</a:t>
            </a:r>
          </a:p>
          <a:p>
            <a:pPr>
              <a:buNone/>
            </a:pPr>
            <a:r>
              <a:rPr lang="ru-RU" altLang="ru-RU" u="sng" dirty="0" smtClean="0">
                <a:solidFill>
                  <a:schemeClr val="bg1"/>
                </a:solidFill>
              </a:rPr>
              <a:t>Предприниматель </a:t>
            </a:r>
            <a:r>
              <a:rPr lang="ru-RU" altLang="ru-RU" dirty="0" smtClean="0">
                <a:solidFill>
                  <a:schemeClr val="bg1"/>
                </a:solidFill>
              </a:rPr>
              <a:t>(Ателье, предел, ель, мера, ар, мина, деталь, диета, нить,  тина, лень, тень и т.д.)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Выполнив работу, ученики проверяют правильность написания слов путём сравнения записей в тетрадях и на доске.</a:t>
            </a:r>
          </a:p>
          <a:p>
            <a:pPr lvl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Этим развивается орфографическая зоркость детей.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Дидактическая игра </a:t>
            </a:r>
            <a:br>
              <a:rPr lang="ru-RU" altLang="ru-RU" b="1" dirty="0" smtClean="0">
                <a:solidFill>
                  <a:schemeClr val="bg1"/>
                </a:solidFill>
                <a:latin typeface="Arial" charset="0"/>
              </a:rPr>
            </a:br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«Убери лишний вагон»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43890" cy="1614485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solidFill>
                  <a:schemeClr val="bg1"/>
                </a:solidFill>
                <a:latin typeface="Arial Unicode MS" pitchFamily="34" charset="-128"/>
              </a:rPr>
              <a:t>Цель игры:</a:t>
            </a:r>
            <a:r>
              <a:rPr lang="ru-RU" altLang="ru-RU" sz="2000" dirty="0" smtClean="0">
                <a:solidFill>
                  <a:schemeClr val="bg1"/>
                </a:solidFill>
                <a:latin typeface="Arial Unicode MS" pitchFamily="34" charset="-128"/>
              </a:rPr>
              <a:t> создать условия для закрепления состава слова, учить видеть слово, отличающееся от остальных по своему составу.</a:t>
            </a:r>
          </a:p>
          <a:p>
            <a:r>
              <a:rPr lang="ru-RU" altLang="ru-RU" sz="2000" dirty="0" smtClean="0">
                <a:solidFill>
                  <a:schemeClr val="bg1"/>
                </a:solidFill>
                <a:latin typeface="Arial Unicode MS" pitchFamily="34" charset="-128"/>
              </a:rPr>
              <a:t>Игра была проведена на завершающем этапе урока </a:t>
            </a:r>
          </a:p>
          <a:p>
            <a:endParaRPr lang="ru-RU" altLang="ru-RU" sz="2000" dirty="0" smtClean="0">
              <a:solidFill>
                <a:schemeClr val="bg1"/>
              </a:solidFill>
              <a:latin typeface="Arial Unicode MS" pitchFamily="34" charset="-128"/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71538" y="3286124"/>
            <a:ext cx="37641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Поезд № 1. </a:t>
            </a:r>
          </a:p>
          <a:p>
            <a:pPr indent="450850"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Забег, заплыв, закон, запуск.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714876" y="3929066"/>
            <a:ext cx="40767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Поезд № 2.</a:t>
            </a:r>
          </a:p>
          <a:p>
            <a:pPr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Чайник, кофейник, молочник, веник.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643446"/>
            <a:ext cx="55483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Поезд № 3. </a:t>
            </a:r>
          </a:p>
          <a:p>
            <a:pPr indent="450850" algn="ctr"/>
            <a:r>
              <a:rPr lang="ru-RU" altLang="ru-RU" dirty="0">
                <a:solidFill>
                  <a:schemeClr val="bg1"/>
                </a:solidFill>
                <a:latin typeface="Arial Unicode MS" pitchFamily="34" charset="-128"/>
              </a:rPr>
              <a:t>Посмотреть, победить, подумать, погрустить</a:t>
            </a:r>
            <a:r>
              <a:rPr lang="ru-RU" altLang="ru-RU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172" name="Picture 4" descr="F:\КОНКУРС\поезд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4591895"/>
            <a:ext cx="4189400" cy="2266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latin typeface="Arial Unicode MS" pitchFamily="34" charset="-128"/>
              </a:rPr>
              <a:t>Работа со словарными словами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F:\КОНКУРС\kartinki_s_dnem_uchitelya_na_prozrachnom_fone_20_09064816.pn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500098" y="1357298"/>
            <a:ext cx="9929882" cy="55007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928802"/>
            <a:ext cx="6429388" cy="4071966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None/>
            </a:pPr>
            <a:endParaRPr lang="ru-RU" altLang="ru-RU" sz="2400" dirty="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bg1"/>
                </a:solidFill>
              </a:rPr>
              <a:t>		Записываю на доске 10 ранее изученных словарных слов, читаю их по слогам. Даю ребятам для запоминания </a:t>
            </a:r>
          </a:p>
          <a:p>
            <a:pPr algn="ctr"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bg1"/>
                </a:solidFill>
              </a:rPr>
              <a:t>	1 минуту. Закрываю, даю 2 минуты для того, чтобы дети записали (необязательно по порядку) и подсчитали количество записанных слов (цифру ставят на полях тетради). Затем показываю слова и ребята проверяют сами или взаимопроверкой (важно количество и грамотность). </a:t>
            </a: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864396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bg1"/>
                </a:solidFill>
              </a:rPr>
              <a:t>Работа со словарными словами является обязательной на каждом уроке русского языка.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bg1"/>
                </a:solidFill>
              </a:rPr>
              <a:t>Эту работу можно сделать более эффективной и интересной.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Игра «Печатная машинка»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F:\КОНКУРС\typewriter-newpurple-300x2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286250"/>
            <a:ext cx="2857500" cy="25717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2919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  <a:t>При изучении темы «Фонетика» в 5-м классе для закрепления, для выработки навыков фонетического разбора. </a:t>
            </a:r>
            <a:b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</a:br>
            <a: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  <a:t>	Наша машинка «печатает» не буквами, а звуками, поэтому для данной игры надо напечатать на карточках все звуки. Перед уроком карточки раздаются на парты. Из учащихся выбирается корректор, который будет контролировать игру.</a:t>
            </a:r>
            <a:b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</a:br>
            <a: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  <a:t>	Учитель называет слово, например, ягодки. К доске выбегают дети, у которых на парте оказались необходимые для «машинки» звуки. Выстраиваются по порядку, и каждый характеризует свой звук. «Корректор» выслушивает объяснение, исправляет в случае необходимости.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</a:rPr>
              <a:t>		</a:t>
            </a:r>
          </a:p>
          <a:p>
            <a:endParaRPr lang="ru-RU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Динамическая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пауза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161448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Она используется для закрепления изученного материала на уроке и способствует снятию физического и интеллектуального перенапряжения.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 descr="F:\КОНКУРС\Иннусик\IMG_49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3571876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3" name="Picture 3" descr="F:\КОНКУРС\Иннусик\IMG_49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3500438"/>
            <a:ext cx="3519994" cy="26399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F:\КОНКУРС\Иннусик\IMG_49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7353307" cy="55149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098" name="Picture 2" descr="F:\КОНКУРС\0058-058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ОНКУРС\qr80Te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Игровые</a:t>
            </a:r>
            <a:r>
              <a:rPr lang="en-US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технологии </a:t>
            </a:r>
            <a:b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на уроках русского языка</a:t>
            </a:r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  <a:t/>
            </a:r>
            <a:b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</a:br>
            <a:endParaRPr lang="ru-RU" sz="5400" dirty="0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«Учение без принуждения»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Цель игровых технологий – приобрести конкретные навыки, закрепить их на уровне моторики, перевести знания в опыт.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Задача – сделать процесс обучения занимательным, создать у детей ситуацию успеха, переживание радости познания, облегчить преодоление трудностей в усвоении большого и сложного  учебного материала.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чего используются игры?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Игровые технологии используются  для решения следующих задач: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активизация познавательного интереса;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развитие коммуникабельности;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создание условий для творческого самовыражения;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развитие памяти, внимания, мышления, воображения;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конструктивное общение в составе социальной группы;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создание позитивного психологического климата в коллективе.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6643734" cy="65722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Игровая деятельность как элемент урока может применяться на любом его этапе – от проверки домашнего задания до выполнения контрольной работы и обобщения. Планируя свой урок, выбирать ту или иную игру необходимо исходя из общих целей и задач урока.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На своих уроках я стараюсь использовать различные виды дидактических игр, которые дают возможность ученикам не только успешнее усваивать материал, но и отдохнуть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F:\5б\IMG-20190102-WA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143116"/>
            <a:ext cx="2244350" cy="29924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«Лингвистическая сказка»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7577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настоящее время значительно увеличился поток разнообразной информации и, соответственно, усложняются процессы ее восприятия детьми.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Эффективным </a:t>
            </a:r>
            <a:r>
              <a:rPr lang="ru-RU" sz="2800" b="1" dirty="0" smtClean="0">
                <a:solidFill>
                  <a:schemeClr val="bg1"/>
                </a:solidFill>
              </a:rPr>
              <a:t>средством</a:t>
            </a:r>
            <a:r>
              <a:rPr lang="ru-RU" sz="2800" dirty="0" smtClean="0">
                <a:solidFill>
                  <a:schemeClr val="bg1"/>
                </a:solidFill>
              </a:rPr>
              <a:t> решения таких проблем- это использование </a:t>
            </a:r>
            <a:r>
              <a:rPr lang="ru-RU" sz="2800" b="1" dirty="0" smtClean="0">
                <a:solidFill>
                  <a:schemeClr val="bg1"/>
                </a:solidFill>
              </a:rPr>
              <a:t>лингвистических сказок.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F:\КОНКУРС\Иннусик\IMG_49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1928802"/>
            <a:ext cx="2928958" cy="3905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Лингвистическая сказка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Суффиксы –</a:t>
            </a:r>
            <a:r>
              <a:rPr lang="ru-RU" dirty="0" err="1" smtClean="0">
                <a:solidFill>
                  <a:schemeClr val="bg1"/>
                </a:solidFill>
              </a:rPr>
              <a:t>ик</a:t>
            </a:r>
            <a:r>
              <a:rPr lang="ru-RU" dirty="0" smtClean="0">
                <a:solidFill>
                  <a:schemeClr val="bg1"/>
                </a:solidFill>
              </a:rPr>
              <a:t> -</a:t>
            </a:r>
            <a:r>
              <a:rPr lang="ru-RU" dirty="0" err="1" smtClean="0">
                <a:solidFill>
                  <a:schemeClr val="bg1"/>
                </a:solidFill>
              </a:rPr>
              <a:t>ек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114932" cy="4686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одном сказочном городе жили суффиксы. И была у них там своя школа, где они учились. Суффикс – </a:t>
            </a:r>
            <a:r>
              <a:rPr lang="ru-RU" sz="2400" dirty="0" err="1" smtClean="0">
                <a:solidFill>
                  <a:schemeClr val="bg1"/>
                </a:solidFill>
              </a:rPr>
              <a:t>ик</a:t>
            </a:r>
            <a:r>
              <a:rPr lang="ru-RU" sz="2400" dirty="0" smtClean="0">
                <a:solidFill>
                  <a:schemeClr val="bg1"/>
                </a:solidFill>
              </a:rPr>
              <a:t> был прилежным учеником, а его друг, суффикс –</a:t>
            </a:r>
            <a:r>
              <a:rPr lang="ru-RU" sz="2400" dirty="0" err="1" smtClean="0">
                <a:solidFill>
                  <a:schemeClr val="bg1"/>
                </a:solidFill>
              </a:rPr>
              <a:t>ек</a:t>
            </a:r>
            <a:r>
              <a:rPr lang="ru-RU" sz="2400" dirty="0" smtClean="0">
                <a:solidFill>
                  <a:schemeClr val="bg1"/>
                </a:solidFill>
              </a:rPr>
              <a:t>, был самым настоящим прогульщиком, вернее, к всегда оставался на месте, а е умудрялся улизнуть. Один раз, когда е опять убежал, учитель, решил с того дня считать е беглым гласным в суффиксе –</a:t>
            </a:r>
            <a:r>
              <a:rPr lang="ru-RU" sz="2400" dirty="0" err="1" smtClean="0">
                <a:solidFill>
                  <a:schemeClr val="bg1"/>
                </a:solidFill>
              </a:rPr>
              <a:t>ек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 descr="F:\КОНКУРС\Иннусик\IMG_49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143116"/>
            <a:ext cx="3638499" cy="2728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«Серпантин одной фразы»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314" name="Picture 2" descr="F:\КОНКУРС\275206823045211.pn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1-й -  Мальчик идет.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2-й - Мальчик идет в кино.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3-й - Мальчик быстро идет в кино.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этой игре прекрасно развиваются память, внимание, способность сосредоточиться. Появляется навык оценивать свою и чужую речь с точки зрения правильности и соответствия нормам языка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\background-spots-texture-surface-672289.jpg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Игра в мяч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290" name="Picture 2" descr="F:\КОНКУРС\0002-003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000504"/>
            <a:ext cx="2500330" cy="25090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 время работы над такими темами, как «Правописание не с именами существительными», использую на уроке мяч. Бросаю кому-то из класса мяч и называю существительное, ученик ловит мяч и произносит как пишется с ним не. Такая игра активизирует весь класс, пробуждает интерес, заставляет встрепенуться даже тех, кто привык отсиживаться за спинами товарищей, потому что дети не знают, к кому полетит мяч и какое слово я произнесу. Иногда даю слова с «подвохом», например, вместо существительного называю прилагательное.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650</Words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Из опыта работы учителя русского языка и литературы Сотниковой Инны Борисовны </vt:lpstr>
      <vt:lpstr>Игровые технологии  на уроках русского языка </vt:lpstr>
      <vt:lpstr>«Учение без принуждения»</vt:lpstr>
      <vt:lpstr>Для чего используются игры?</vt:lpstr>
      <vt:lpstr>Слайд 5</vt:lpstr>
      <vt:lpstr>«Лингвистическая сказка»</vt:lpstr>
      <vt:lpstr>Лингвистическая сказка  Суффиксы –ик -ек</vt:lpstr>
      <vt:lpstr>Игра «Серпантин одной фразы» </vt:lpstr>
      <vt:lpstr>Игра в мяч</vt:lpstr>
      <vt:lpstr>«Новое слово»</vt:lpstr>
      <vt:lpstr>Дидактическая игра  «Убери лишний вагон»</vt:lpstr>
      <vt:lpstr>Работа со словарными словами</vt:lpstr>
      <vt:lpstr>Игра «Печатная машинка»</vt:lpstr>
      <vt:lpstr>Динамическая пауза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 «У меня это хорошо получается»</dc:title>
  <dc:creator>user</dc:creator>
  <cp:lastModifiedBy>user</cp:lastModifiedBy>
  <cp:revision>40</cp:revision>
  <dcterms:created xsi:type="dcterms:W3CDTF">2019-03-02T09:16:00Z</dcterms:created>
  <dcterms:modified xsi:type="dcterms:W3CDTF">2019-03-02T12:16:53Z</dcterms:modified>
</cp:coreProperties>
</file>