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5" r:id="rId2"/>
    <p:sldId id="286" r:id="rId3"/>
    <p:sldId id="291" r:id="rId4"/>
    <p:sldId id="290" r:id="rId5"/>
    <p:sldId id="268" r:id="rId6"/>
    <p:sldId id="288" r:id="rId7"/>
    <p:sldId id="289" r:id="rId8"/>
    <p:sldId id="267" r:id="rId9"/>
    <p:sldId id="292" r:id="rId10"/>
    <p:sldId id="293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331B"/>
    <a:srgbClr val="DB6849"/>
    <a:srgbClr val="9900CC"/>
    <a:srgbClr val="660066"/>
    <a:srgbClr val="000099"/>
    <a:srgbClr val="F5FA1A"/>
    <a:srgbClr val="CCECFF"/>
    <a:srgbClr val="FBFDA1"/>
    <a:srgbClr val="FF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25" autoAdjust="0"/>
  </p:normalViewPr>
  <p:slideViewPr>
    <p:cSldViewPr>
      <p:cViewPr>
        <p:scale>
          <a:sx n="72" d="100"/>
          <a:sy n="72" d="100"/>
        </p:scale>
        <p:origin x="-191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C711D9-90B6-4E2C-A65D-736020A15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99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0CC65A-CF9A-4B32-937C-D4763FA10F3F}" type="slidenum">
              <a:rPr lang="ru-RU" altLang="uk-UA" smtClean="0"/>
              <a:pPr/>
              <a:t>7</a:t>
            </a:fld>
            <a:endParaRPr lang="ru-RU" altLang="uk-UA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altLang="uk-UA" smtClean="0"/>
              <a:t>?  200 м  756 мм   720 мм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CAF96E-8340-44D7-AD8F-D3663CAEEFFD}" type="slidenum">
              <a:rPr lang="ru-RU" altLang="uk-UA" smtClean="0"/>
              <a:pPr/>
              <a:t>11</a:t>
            </a:fld>
            <a:endParaRPr lang="ru-RU" altLang="uk-UA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altLang="uk-UA" smtClean="0"/>
              <a:t>?  200 м  756 мм   720 мм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4C782-BA52-4C93-A116-95ABC6927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036ED-889B-40CE-A9EC-3EDF55D6C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13597-16FC-40D5-A44E-0D6EDDA1F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DA055-464E-488E-B9B2-43E5B7338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A0988-166B-4F3C-AADF-AFE824457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5DBD7-6714-4B72-A17E-F5752D32E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AB623-DD4C-46EF-B6AD-5D1D130C3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99813-D4CB-42C2-A9F5-FA858E1E0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0B898-9D3F-4EBB-B4F2-670EA29C7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61DB5-9FB3-4013-9E1F-9E94744B0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207F9-8FDE-4734-9494-B14C44B85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B439-0A40-449C-BCAB-A3C88D5D1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2E9F9C-8F5C-4D96-B8D6-AE203D6F7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videoru.ru/UserFiles/Image/Zdorovie/RST0736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87624" y="1268760"/>
            <a:ext cx="6696744" cy="1584176"/>
          </a:xfrm>
          <a:prstGeom prst="roundRect">
            <a:avLst/>
          </a:prstGeom>
          <a:solidFill>
            <a:srgbClr val="8933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Атмосферное давление. </a:t>
            </a:r>
          </a:p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33"/>
          <p:cNvSpPr txBox="1">
            <a:spLocks noChangeArrowheads="1"/>
          </p:cNvSpPr>
          <p:nvPr/>
        </p:nvSpPr>
        <p:spPr bwMode="auto">
          <a:xfrm>
            <a:off x="827584" y="4149080"/>
            <a:ext cx="74882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uk-UA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имеет </a:t>
            </a:r>
            <a:r>
              <a:rPr lang="ru-RU" altLang="uk-UA" sz="2400" b="1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</a:t>
            </a:r>
            <a:r>
              <a:rPr lang="ru-RU" altLang="uk-UA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поэтому давит на </a:t>
            </a:r>
            <a:r>
              <a:rPr lang="ru-RU" altLang="uk-UA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земную поверхность и все предметы, находящиеся на 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9127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ветров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1916832"/>
            <a:ext cx="417646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Бриз</a:t>
            </a:r>
            <a:r>
              <a:rPr lang="ru-RU" sz="2000" b="1" i="1" dirty="0" smtClean="0">
                <a:solidFill>
                  <a:srgbClr val="002060"/>
                </a:solidFill>
              </a:rPr>
              <a:t> – прибрежный ветер, меняющий свое направление два раза в сутки.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Днем дует с моря на сушу, ночью – с суши на море.	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19872" y="4077072"/>
            <a:ext cx="5328592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Муссоны </a:t>
            </a:r>
            <a:r>
              <a:rPr lang="ru-RU" sz="2000" b="1" i="1" dirty="0" smtClean="0">
                <a:solidFill>
                  <a:srgbClr val="002060"/>
                </a:solidFill>
              </a:rPr>
              <a:t>– ветры, дующие  на берегу океана (моря), меняющие направление два раза в год.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Летом они дуют с океана на сушу, зимой – с суши на океан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8" descr="ramki1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uk-UA" sz="4000" b="1" smtClean="0">
                <a:solidFill>
                  <a:srgbClr val="FF3300"/>
                </a:solidFill>
              </a:rPr>
              <a:t>Задача</a:t>
            </a:r>
            <a:r>
              <a:rPr lang="ru-RU" altLang="uk-UA" sz="4000" smtClean="0"/>
              <a:t/>
            </a:r>
            <a:br>
              <a:rPr lang="ru-RU" altLang="uk-UA" sz="4000" smtClean="0"/>
            </a:br>
            <a:r>
              <a:rPr lang="ru-RU" altLang="uk-UA" sz="2800" b="1" smtClean="0"/>
              <a:t>У подножия горы на высоте 200 м над уровнем моря АД равно 756 мм рт. ст. На вершине оно составляет 720 мм рт. ст. Определите относительную и абсолютную высоту горы.</a:t>
            </a:r>
            <a:endParaRPr lang="ru-RU" altLang="uk-UA" sz="3200" b="1" smtClean="0"/>
          </a:p>
        </p:txBody>
      </p:sp>
      <p:sp>
        <p:nvSpPr>
          <p:cNvPr id="21508" name="Line 12"/>
          <p:cNvSpPr>
            <a:spLocks noChangeShapeType="1"/>
          </p:cNvSpPr>
          <p:nvPr/>
        </p:nvSpPr>
        <p:spPr bwMode="auto">
          <a:xfrm>
            <a:off x="611188" y="5516563"/>
            <a:ext cx="44656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13"/>
          <p:cNvSpPr>
            <a:spLocks noChangeShapeType="1"/>
          </p:cNvSpPr>
          <p:nvPr/>
        </p:nvSpPr>
        <p:spPr bwMode="auto">
          <a:xfrm>
            <a:off x="539750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14"/>
          <p:cNvSpPr>
            <a:spLocks noChangeShapeType="1"/>
          </p:cNvSpPr>
          <p:nvPr/>
        </p:nvSpPr>
        <p:spPr bwMode="auto">
          <a:xfrm>
            <a:off x="5003800" y="4941888"/>
            <a:ext cx="0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Line 15"/>
          <p:cNvSpPr>
            <a:spLocks noChangeShapeType="1"/>
          </p:cNvSpPr>
          <p:nvPr/>
        </p:nvSpPr>
        <p:spPr bwMode="auto">
          <a:xfrm flipV="1">
            <a:off x="2268538" y="4941888"/>
            <a:ext cx="0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16"/>
          <p:cNvSpPr>
            <a:spLocks noChangeShapeType="1"/>
          </p:cNvSpPr>
          <p:nvPr/>
        </p:nvSpPr>
        <p:spPr bwMode="auto">
          <a:xfrm>
            <a:off x="2268538" y="4941888"/>
            <a:ext cx="273526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Freeform 22"/>
          <p:cNvSpPr>
            <a:spLocks/>
          </p:cNvSpPr>
          <p:nvPr/>
        </p:nvSpPr>
        <p:spPr bwMode="auto">
          <a:xfrm>
            <a:off x="539750" y="3500438"/>
            <a:ext cx="4432300" cy="2532062"/>
          </a:xfrm>
          <a:custGeom>
            <a:avLst/>
            <a:gdLst>
              <a:gd name="T0" fmla="*/ 0 w 3019"/>
              <a:gd name="T1" fmla="*/ 2532062 h 1595"/>
              <a:gd name="T2" fmla="*/ 155622 w 3019"/>
              <a:gd name="T3" fmla="*/ 2506662 h 1595"/>
              <a:gd name="T4" fmla="*/ 320053 w 3019"/>
              <a:gd name="T5" fmla="*/ 2452687 h 1595"/>
              <a:gd name="T6" fmla="*/ 491825 w 3019"/>
              <a:gd name="T7" fmla="*/ 2373312 h 1595"/>
              <a:gd name="T8" fmla="*/ 525592 w 3019"/>
              <a:gd name="T9" fmla="*/ 2346325 h 1595"/>
              <a:gd name="T10" fmla="*/ 590190 w 3019"/>
              <a:gd name="T11" fmla="*/ 2311400 h 1595"/>
              <a:gd name="T12" fmla="*/ 656256 w 3019"/>
              <a:gd name="T13" fmla="*/ 2266950 h 1595"/>
              <a:gd name="T14" fmla="*/ 861795 w 3019"/>
              <a:gd name="T15" fmla="*/ 2106612 h 1595"/>
              <a:gd name="T16" fmla="*/ 910244 w 3019"/>
              <a:gd name="T17" fmla="*/ 2027237 h 1595"/>
              <a:gd name="T18" fmla="*/ 976310 w 3019"/>
              <a:gd name="T19" fmla="*/ 1893887 h 1595"/>
              <a:gd name="T20" fmla="*/ 1042376 w 3019"/>
              <a:gd name="T21" fmla="*/ 1822450 h 1595"/>
              <a:gd name="T22" fmla="*/ 1108442 w 3019"/>
              <a:gd name="T23" fmla="*/ 1733550 h 1595"/>
              <a:gd name="T24" fmla="*/ 1173040 w 3019"/>
              <a:gd name="T25" fmla="*/ 1654175 h 1595"/>
              <a:gd name="T26" fmla="*/ 1214148 w 3019"/>
              <a:gd name="T27" fmla="*/ 1617662 h 1595"/>
              <a:gd name="T28" fmla="*/ 1230297 w 3019"/>
              <a:gd name="T29" fmla="*/ 1592262 h 1595"/>
              <a:gd name="T30" fmla="*/ 1280214 w 3019"/>
              <a:gd name="T31" fmla="*/ 1555750 h 1595"/>
              <a:gd name="T32" fmla="*/ 1936470 w 3019"/>
              <a:gd name="T33" fmla="*/ 1466850 h 1595"/>
              <a:gd name="T34" fmla="*/ 2018686 w 3019"/>
              <a:gd name="T35" fmla="*/ 1414462 h 1595"/>
              <a:gd name="T36" fmla="*/ 2297632 w 3019"/>
              <a:gd name="T37" fmla="*/ 1112837 h 1595"/>
              <a:gd name="T38" fmla="*/ 2372506 w 3019"/>
              <a:gd name="T39" fmla="*/ 1058862 h 1595"/>
              <a:gd name="T40" fmla="*/ 2445913 w 3019"/>
              <a:gd name="T41" fmla="*/ 996950 h 1595"/>
              <a:gd name="T42" fmla="*/ 2569237 w 3019"/>
              <a:gd name="T43" fmla="*/ 873125 h 1595"/>
              <a:gd name="T44" fmla="*/ 2717518 w 3019"/>
              <a:gd name="T45" fmla="*/ 614362 h 1595"/>
              <a:gd name="T46" fmla="*/ 2799734 w 3019"/>
              <a:gd name="T47" fmla="*/ 428625 h 1595"/>
              <a:gd name="T48" fmla="*/ 2864332 w 3019"/>
              <a:gd name="T49" fmla="*/ 287337 h 1595"/>
              <a:gd name="T50" fmla="*/ 2946547 w 3019"/>
              <a:gd name="T51" fmla="*/ 153987 h 1595"/>
              <a:gd name="T52" fmla="*/ 3012613 w 3019"/>
              <a:gd name="T53" fmla="*/ 65087 h 1595"/>
              <a:gd name="T54" fmla="*/ 3143277 w 3019"/>
              <a:gd name="T55" fmla="*/ 3175 h 1595"/>
              <a:gd name="T56" fmla="*/ 3316517 w 3019"/>
              <a:gd name="T57" fmla="*/ 11112 h 1595"/>
              <a:gd name="T58" fmla="*/ 3439841 w 3019"/>
              <a:gd name="T59" fmla="*/ 65087 h 1595"/>
              <a:gd name="T60" fmla="*/ 3620421 w 3019"/>
              <a:gd name="T61" fmla="*/ 215900 h 1595"/>
              <a:gd name="T62" fmla="*/ 3718786 w 3019"/>
              <a:gd name="T63" fmla="*/ 322262 h 1595"/>
              <a:gd name="T64" fmla="*/ 3767235 w 3019"/>
              <a:gd name="T65" fmla="*/ 357187 h 1595"/>
              <a:gd name="T66" fmla="*/ 3833301 w 3019"/>
              <a:gd name="T67" fmla="*/ 438150 h 1595"/>
              <a:gd name="T68" fmla="*/ 3890558 w 3019"/>
              <a:gd name="T69" fmla="*/ 527050 h 1595"/>
              <a:gd name="T70" fmla="*/ 4063798 w 3019"/>
              <a:gd name="T71" fmla="*/ 765175 h 1595"/>
              <a:gd name="T72" fmla="*/ 4137205 w 3019"/>
              <a:gd name="T73" fmla="*/ 881062 h 1595"/>
              <a:gd name="T74" fmla="*/ 4187121 w 3019"/>
              <a:gd name="T75" fmla="*/ 952500 h 1595"/>
              <a:gd name="T76" fmla="*/ 4210612 w 3019"/>
              <a:gd name="T77" fmla="*/ 1058862 h 1595"/>
              <a:gd name="T78" fmla="*/ 4301636 w 3019"/>
              <a:gd name="T79" fmla="*/ 1182687 h 1595"/>
              <a:gd name="T80" fmla="*/ 4351553 w 3019"/>
              <a:gd name="T81" fmla="*/ 1254125 h 1595"/>
              <a:gd name="T82" fmla="*/ 4400001 w 3019"/>
              <a:gd name="T83" fmla="*/ 1352550 h 1595"/>
              <a:gd name="T84" fmla="*/ 4432300 w 3019"/>
              <a:gd name="T85" fmla="*/ 1466850 h 159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19"/>
              <a:gd name="T130" fmla="*/ 0 h 1595"/>
              <a:gd name="T131" fmla="*/ 3019 w 3019"/>
              <a:gd name="T132" fmla="*/ 1595 h 159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19" h="1595">
                <a:moveTo>
                  <a:pt x="0" y="1595"/>
                </a:moveTo>
                <a:cubicBezTo>
                  <a:pt x="36" y="1590"/>
                  <a:pt x="70" y="1583"/>
                  <a:pt x="106" y="1579"/>
                </a:cubicBezTo>
                <a:cubicBezTo>
                  <a:pt x="143" y="1566"/>
                  <a:pt x="182" y="1561"/>
                  <a:pt x="218" y="1545"/>
                </a:cubicBezTo>
                <a:cubicBezTo>
                  <a:pt x="257" y="1528"/>
                  <a:pt x="294" y="1507"/>
                  <a:pt x="335" y="1495"/>
                </a:cubicBezTo>
                <a:cubicBezTo>
                  <a:pt x="343" y="1489"/>
                  <a:pt x="350" y="1483"/>
                  <a:pt x="358" y="1478"/>
                </a:cubicBezTo>
                <a:cubicBezTo>
                  <a:pt x="372" y="1470"/>
                  <a:pt x="402" y="1456"/>
                  <a:pt x="402" y="1456"/>
                </a:cubicBezTo>
                <a:cubicBezTo>
                  <a:pt x="416" y="1441"/>
                  <a:pt x="427" y="1434"/>
                  <a:pt x="447" y="1428"/>
                </a:cubicBezTo>
                <a:cubicBezTo>
                  <a:pt x="496" y="1395"/>
                  <a:pt x="538" y="1359"/>
                  <a:pt x="587" y="1327"/>
                </a:cubicBezTo>
                <a:cubicBezTo>
                  <a:pt x="598" y="1310"/>
                  <a:pt x="613" y="1296"/>
                  <a:pt x="620" y="1277"/>
                </a:cubicBezTo>
                <a:cubicBezTo>
                  <a:pt x="630" y="1250"/>
                  <a:pt x="641" y="1211"/>
                  <a:pt x="665" y="1193"/>
                </a:cubicBezTo>
                <a:cubicBezTo>
                  <a:pt x="685" y="1178"/>
                  <a:pt x="697" y="1169"/>
                  <a:pt x="710" y="1148"/>
                </a:cubicBezTo>
                <a:cubicBezTo>
                  <a:pt x="718" y="1122"/>
                  <a:pt x="739" y="1113"/>
                  <a:pt x="755" y="1092"/>
                </a:cubicBezTo>
                <a:cubicBezTo>
                  <a:pt x="792" y="1043"/>
                  <a:pt x="759" y="1071"/>
                  <a:pt x="799" y="1042"/>
                </a:cubicBezTo>
                <a:cubicBezTo>
                  <a:pt x="828" y="997"/>
                  <a:pt x="790" y="1048"/>
                  <a:pt x="827" y="1019"/>
                </a:cubicBezTo>
                <a:cubicBezTo>
                  <a:pt x="832" y="1015"/>
                  <a:pt x="833" y="1007"/>
                  <a:pt x="838" y="1003"/>
                </a:cubicBezTo>
                <a:cubicBezTo>
                  <a:pt x="848" y="994"/>
                  <a:pt x="861" y="988"/>
                  <a:pt x="872" y="980"/>
                </a:cubicBezTo>
                <a:cubicBezTo>
                  <a:pt x="1017" y="884"/>
                  <a:pt x="1096" y="928"/>
                  <a:pt x="1319" y="924"/>
                </a:cubicBezTo>
                <a:cubicBezTo>
                  <a:pt x="1333" y="912"/>
                  <a:pt x="1358" y="896"/>
                  <a:pt x="1375" y="891"/>
                </a:cubicBezTo>
                <a:cubicBezTo>
                  <a:pt x="1409" y="795"/>
                  <a:pt x="1486" y="758"/>
                  <a:pt x="1565" y="701"/>
                </a:cubicBezTo>
                <a:cubicBezTo>
                  <a:pt x="1584" y="687"/>
                  <a:pt x="1593" y="675"/>
                  <a:pt x="1616" y="667"/>
                </a:cubicBezTo>
                <a:cubicBezTo>
                  <a:pt x="1634" y="644"/>
                  <a:pt x="1643" y="643"/>
                  <a:pt x="1666" y="628"/>
                </a:cubicBezTo>
                <a:cubicBezTo>
                  <a:pt x="1685" y="599"/>
                  <a:pt x="1724" y="575"/>
                  <a:pt x="1750" y="550"/>
                </a:cubicBezTo>
                <a:cubicBezTo>
                  <a:pt x="1797" y="504"/>
                  <a:pt x="1814" y="439"/>
                  <a:pt x="1851" y="387"/>
                </a:cubicBezTo>
                <a:cubicBezTo>
                  <a:pt x="1859" y="353"/>
                  <a:pt x="1881" y="293"/>
                  <a:pt x="1907" y="270"/>
                </a:cubicBezTo>
                <a:cubicBezTo>
                  <a:pt x="1914" y="241"/>
                  <a:pt x="1934" y="206"/>
                  <a:pt x="1951" y="181"/>
                </a:cubicBezTo>
                <a:cubicBezTo>
                  <a:pt x="1960" y="148"/>
                  <a:pt x="1985" y="123"/>
                  <a:pt x="2007" y="97"/>
                </a:cubicBezTo>
                <a:cubicBezTo>
                  <a:pt x="2021" y="81"/>
                  <a:pt x="2035" y="55"/>
                  <a:pt x="2052" y="41"/>
                </a:cubicBezTo>
                <a:cubicBezTo>
                  <a:pt x="2077" y="21"/>
                  <a:pt x="2111" y="11"/>
                  <a:pt x="2141" y="2"/>
                </a:cubicBezTo>
                <a:cubicBezTo>
                  <a:pt x="2180" y="4"/>
                  <a:pt x="2220" y="0"/>
                  <a:pt x="2259" y="7"/>
                </a:cubicBezTo>
                <a:cubicBezTo>
                  <a:pt x="2276" y="10"/>
                  <a:pt x="2321" y="35"/>
                  <a:pt x="2343" y="41"/>
                </a:cubicBezTo>
                <a:cubicBezTo>
                  <a:pt x="2387" y="70"/>
                  <a:pt x="2422" y="107"/>
                  <a:pt x="2466" y="136"/>
                </a:cubicBezTo>
                <a:cubicBezTo>
                  <a:pt x="2483" y="163"/>
                  <a:pt x="2507" y="184"/>
                  <a:pt x="2533" y="203"/>
                </a:cubicBezTo>
                <a:cubicBezTo>
                  <a:pt x="2544" y="211"/>
                  <a:pt x="2566" y="225"/>
                  <a:pt x="2566" y="225"/>
                </a:cubicBezTo>
                <a:cubicBezTo>
                  <a:pt x="2587" y="255"/>
                  <a:pt x="2573" y="237"/>
                  <a:pt x="2611" y="276"/>
                </a:cubicBezTo>
                <a:cubicBezTo>
                  <a:pt x="2611" y="276"/>
                  <a:pt x="2646" y="326"/>
                  <a:pt x="2650" y="332"/>
                </a:cubicBezTo>
                <a:cubicBezTo>
                  <a:pt x="2686" y="383"/>
                  <a:pt x="2730" y="433"/>
                  <a:pt x="2768" y="482"/>
                </a:cubicBezTo>
                <a:cubicBezTo>
                  <a:pt x="2786" y="505"/>
                  <a:pt x="2801" y="532"/>
                  <a:pt x="2818" y="555"/>
                </a:cubicBezTo>
                <a:cubicBezTo>
                  <a:pt x="2829" y="570"/>
                  <a:pt x="2852" y="600"/>
                  <a:pt x="2852" y="600"/>
                </a:cubicBezTo>
                <a:cubicBezTo>
                  <a:pt x="2858" y="622"/>
                  <a:pt x="2857" y="647"/>
                  <a:pt x="2868" y="667"/>
                </a:cubicBezTo>
                <a:cubicBezTo>
                  <a:pt x="2885" y="698"/>
                  <a:pt x="2909" y="718"/>
                  <a:pt x="2930" y="745"/>
                </a:cubicBezTo>
                <a:cubicBezTo>
                  <a:pt x="2973" y="800"/>
                  <a:pt x="2935" y="763"/>
                  <a:pt x="2964" y="790"/>
                </a:cubicBezTo>
                <a:cubicBezTo>
                  <a:pt x="2970" y="812"/>
                  <a:pt x="2982" y="835"/>
                  <a:pt x="2997" y="852"/>
                </a:cubicBezTo>
                <a:cubicBezTo>
                  <a:pt x="3006" y="876"/>
                  <a:pt x="3008" y="900"/>
                  <a:pt x="3019" y="924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30"/>
          <p:cNvSpPr>
            <a:spLocks noChangeShapeType="1"/>
          </p:cNvSpPr>
          <p:nvPr/>
        </p:nvSpPr>
        <p:spPr bwMode="auto">
          <a:xfrm>
            <a:off x="827088" y="56610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32"/>
          <p:cNvSpPr>
            <a:spLocks noChangeShapeType="1"/>
          </p:cNvSpPr>
          <p:nvPr/>
        </p:nvSpPr>
        <p:spPr bwMode="auto">
          <a:xfrm>
            <a:off x="971550" y="55895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33"/>
          <p:cNvSpPr>
            <a:spLocks noChangeShapeType="1"/>
          </p:cNvSpPr>
          <p:nvPr/>
        </p:nvSpPr>
        <p:spPr bwMode="auto">
          <a:xfrm>
            <a:off x="611188" y="57340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34"/>
          <p:cNvSpPr>
            <a:spLocks noChangeShapeType="1"/>
          </p:cNvSpPr>
          <p:nvPr/>
        </p:nvSpPr>
        <p:spPr bwMode="auto">
          <a:xfrm>
            <a:off x="755650" y="56610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Line 35"/>
          <p:cNvSpPr>
            <a:spLocks noChangeShapeType="1"/>
          </p:cNvSpPr>
          <p:nvPr/>
        </p:nvSpPr>
        <p:spPr bwMode="auto">
          <a:xfrm>
            <a:off x="684213" y="58054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Line 36"/>
          <p:cNvSpPr>
            <a:spLocks noChangeShapeType="1"/>
          </p:cNvSpPr>
          <p:nvPr/>
        </p:nvSpPr>
        <p:spPr bwMode="auto">
          <a:xfrm>
            <a:off x="684213" y="5876925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Line 37"/>
          <p:cNvSpPr>
            <a:spLocks noChangeShapeType="1"/>
          </p:cNvSpPr>
          <p:nvPr/>
        </p:nvSpPr>
        <p:spPr bwMode="auto">
          <a:xfrm>
            <a:off x="827088" y="558958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Line 38"/>
          <p:cNvSpPr>
            <a:spLocks noChangeShapeType="1"/>
          </p:cNvSpPr>
          <p:nvPr/>
        </p:nvSpPr>
        <p:spPr bwMode="auto">
          <a:xfrm>
            <a:off x="3348038" y="49418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2" name="Line 41"/>
          <p:cNvSpPr>
            <a:spLocks noChangeShapeType="1"/>
          </p:cNvSpPr>
          <p:nvPr/>
        </p:nvSpPr>
        <p:spPr bwMode="auto">
          <a:xfrm flipV="1">
            <a:off x="3563938" y="3500438"/>
            <a:ext cx="0" cy="1441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3" name="Line 42"/>
          <p:cNvSpPr>
            <a:spLocks noChangeShapeType="1"/>
          </p:cNvSpPr>
          <p:nvPr/>
        </p:nvSpPr>
        <p:spPr bwMode="auto">
          <a:xfrm flipV="1">
            <a:off x="3708400" y="3500438"/>
            <a:ext cx="0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4" name="Rectangle 43"/>
          <p:cNvSpPr>
            <a:spLocks noChangeArrowheads="1"/>
          </p:cNvSpPr>
          <p:nvPr/>
        </p:nvSpPr>
        <p:spPr bwMode="auto">
          <a:xfrm>
            <a:off x="3203575" y="40036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FF3300"/>
                </a:solidFill>
              </a:rPr>
              <a:t>?</a:t>
            </a:r>
          </a:p>
        </p:txBody>
      </p:sp>
      <p:sp>
        <p:nvSpPr>
          <p:cNvPr id="21525" name="Rectangle 44"/>
          <p:cNvSpPr>
            <a:spLocks noChangeArrowheads="1"/>
          </p:cNvSpPr>
          <p:nvPr/>
        </p:nvSpPr>
        <p:spPr bwMode="auto">
          <a:xfrm>
            <a:off x="3779838" y="443547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FF3300"/>
                </a:solidFill>
              </a:rPr>
              <a:t>?</a:t>
            </a:r>
          </a:p>
        </p:txBody>
      </p:sp>
      <p:sp>
        <p:nvSpPr>
          <p:cNvPr id="21526" name="Rectangle 45"/>
          <p:cNvSpPr>
            <a:spLocks noChangeArrowheads="1"/>
          </p:cNvSpPr>
          <p:nvPr/>
        </p:nvSpPr>
        <p:spPr bwMode="auto">
          <a:xfrm>
            <a:off x="2268538" y="5011738"/>
            <a:ext cx="1003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200 м</a:t>
            </a:r>
          </a:p>
        </p:txBody>
      </p:sp>
      <p:sp>
        <p:nvSpPr>
          <p:cNvPr id="21527" name="Rectangle 46"/>
          <p:cNvSpPr>
            <a:spLocks noChangeArrowheads="1"/>
          </p:cNvSpPr>
          <p:nvPr/>
        </p:nvSpPr>
        <p:spPr bwMode="auto">
          <a:xfrm>
            <a:off x="1258888" y="4508500"/>
            <a:ext cx="122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756 мм</a:t>
            </a:r>
          </a:p>
        </p:txBody>
      </p:sp>
      <p:sp>
        <p:nvSpPr>
          <p:cNvPr id="21528" name="Rectangle 47"/>
          <p:cNvSpPr>
            <a:spLocks noChangeArrowheads="1"/>
          </p:cNvSpPr>
          <p:nvPr/>
        </p:nvSpPr>
        <p:spPr bwMode="auto">
          <a:xfrm>
            <a:off x="3276600" y="2995613"/>
            <a:ext cx="122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uk-UA" sz="2400" b="1">
                <a:solidFill>
                  <a:srgbClr val="3333FF"/>
                </a:solidFill>
              </a:rPr>
              <a:t>720 мм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{52C58140-A8AA-4C83-8FCA-5CD4FBC88A80}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8" y="0"/>
            <a:ext cx="9064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427984" y="1052736"/>
            <a:ext cx="302433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м³ </a:t>
            </a:r>
          </a:p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воздуха весит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кг 292 г. 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3429000"/>
            <a:ext cx="439248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Атмосферное давление  (АД)    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сила, с которой воздух давит на земную поверхность  и все находящиеся на ней предметы.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артинка 1 из 12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88640"/>
            <a:ext cx="3046412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lip_image001_0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88640"/>
            <a:ext cx="14255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789040"/>
            <a:ext cx="2232248" cy="28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283968" y="4869160"/>
            <a:ext cx="3600400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Первый ртутный барометр был изобретен </a:t>
            </a:r>
            <a:r>
              <a:rPr lang="ru-RU" b="1" i="1" dirty="0" smtClean="0">
                <a:solidFill>
                  <a:srgbClr val="C00000"/>
                </a:solidFill>
              </a:rPr>
              <a:t>Евангелиста Торричелли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 1643 году.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35896" y="548680"/>
            <a:ext cx="3384376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АД измеряется в </a:t>
            </a: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мм.рт.ст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i="1" dirty="0" smtClean="0">
                <a:solidFill>
                  <a:srgbClr val="002060"/>
                </a:solidFill>
              </a:rPr>
              <a:t>(миллиметрах ртутного столба).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Прибор для измерения АД называется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БАРОМЕТР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3068960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Анероид 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2699792" y="3356992"/>
            <a:ext cx="432048" cy="7200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5076056" y="3068960"/>
            <a:ext cx="187220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Ртутный барометр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7020272" y="3068960"/>
            <a:ext cx="288032" cy="21602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3" y="1786546"/>
            <a:ext cx="8749637" cy="4709504"/>
          </a:xfr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899592" y="332656"/>
            <a:ext cx="748883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Нормальным</a:t>
            </a:r>
            <a:r>
              <a:rPr lang="ru-RU" sz="2000" b="1" i="1" dirty="0" smtClean="0">
                <a:solidFill>
                  <a:srgbClr val="002060"/>
                </a:solidFill>
              </a:rPr>
              <a:t> считается АД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760 мм</a:t>
            </a:r>
            <a:r>
              <a:rPr lang="ru-RU" sz="2000" b="1" i="1" dirty="0" smtClean="0">
                <a:solidFill>
                  <a:srgbClr val="002060"/>
                </a:solidFill>
              </a:rPr>
              <a:t>. на уровне моря при </a:t>
            </a:r>
            <a:r>
              <a:rPr lang="en-US" sz="2000" b="1" i="1" dirty="0" smtClean="0">
                <a:solidFill>
                  <a:srgbClr val="002060"/>
                </a:solidFill>
              </a:rPr>
              <a:t>t°</a:t>
            </a:r>
            <a:r>
              <a:rPr lang="ru-RU" sz="2000" b="1" i="1" dirty="0" smtClean="0">
                <a:solidFill>
                  <a:srgbClr val="002060"/>
                </a:solidFill>
              </a:rPr>
              <a:t> воздуха 0° </a:t>
            </a:r>
            <a:r>
              <a:rPr lang="ru-RU" b="1" i="1" u="sng" dirty="0" smtClean="0">
                <a:solidFill>
                  <a:srgbClr val="002060"/>
                </a:solidFill>
              </a:rPr>
              <a:t>(то есть ртуть в трубке поднимается на 760 мм) </a:t>
            </a:r>
            <a:endParaRPr lang="ru-RU" b="1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4725144"/>
            <a:ext cx="8678738" cy="129651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 eaLnBrk="1" hangingPunct="1">
              <a:buNone/>
            </a:pPr>
            <a:r>
              <a:rPr lang="ru-RU" altLang="uk-UA" sz="2000" b="1" i="1" dirty="0" smtClean="0"/>
              <a:t>      Первые  воздухоплаватели  обнаружили, что при подъеме вверх становится  трудно дышать. То же самое происходит и при подъеме в горы. Почему это происходит?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2195736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Низкое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Пониженное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87816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Нормальное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1916832"/>
            <a:ext cx="5040560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уровне моря вес воздуха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 кг. 292 г.,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высоте 12 км = 310 г.,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высоте 40 км = 4 г..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856" y="1988840"/>
            <a:ext cx="5400600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подъеме на каждые 10,5 м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АД    </a:t>
            </a:r>
            <a:r>
              <a:rPr lang="ru-RU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понижается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1 мм. 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рт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ст. 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0"/>
            <a:ext cx="597666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АД  изменяется с высотой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amki1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6387" name="Line 4"/>
          <p:cNvSpPr>
            <a:spLocks noChangeShapeType="1"/>
          </p:cNvSpPr>
          <p:nvPr/>
        </p:nvSpPr>
        <p:spPr bwMode="auto">
          <a:xfrm>
            <a:off x="755650" y="3284538"/>
            <a:ext cx="784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755650" y="32845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Freeform 9"/>
          <p:cNvSpPr>
            <a:spLocks/>
          </p:cNvSpPr>
          <p:nvPr/>
        </p:nvSpPr>
        <p:spPr bwMode="auto">
          <a:xfrm>
            <a:off x="827088" y="1196975"/>
            <a:ext cx="6696075" cy="2532063"/>
          </a:xfrm>
          <a:custGeom>
            <a:avLst/>
            <a:gdLst>
              <a:gd name="T0" fmla="*/ 0 w 3019"/>
              <a:gd name="T1" fmla="*/ 2532063 h 1595"/>
              <a:gd name="T2" fmla="*/ 235106 w 3019"/>
              <a:gd name="T3" fmla="*/ 2506663 h 1595"/>
              <a:gd name="T4" fmla="*/ 483519 w 3019"/>
              <a:gd name="T5" fmla="*/ 2452688 h 1595"/>
              <a:gd name="T6" fmla="*/ 743023 w 3019"/>
              <a:gd name="T7" fmla="*/ 2373313 h 1595"/>
              <a:gd name="T8" fmla="*/ 794036 w 3019"/>
              <a:gd name="T9" fmla="*/ 2346325 h 1595"/>
              <a:gd name="T10" fmla="*/ 891627 w 3019"/>
              <a:gd name="T11" fmla="*/ 2311400 h 1595"/>
              <a:gd name="T12" fmla="*/ 991436 w 3019"/>
              <a:gd name="T13" fmla="*/ 2266950 h 1595"/>
              <a:gd name="T14" fmla="*/ 1301953 w 3019"/>
              <a:gd name="T15" fmla="*/ 2106613 h 1595"/>
              <a:gd name="T16" fmla="*/ 1375146 w 3019"/>
              <a:gd name="T17" fmla="*/ 2027238 h 1595"/>
              <a:gd name="T18" fmla="*/ 1474955 w 3019"/>
              <a:gd name="T19" fmla="*/ 1893888 h 1595"/>
              <a:gd name="T20" fmla="*/ 1574764 w 3019"/>
              <a:gd name="T21" fmla="*/ 1822450 h 1595"/>
              <a:gd name="T22" fmla="*/ 1674573 w 3019"/>
              <a:gd name="T23" fmla="*/ 1733550 h 1595"/>
              <a:gd name="T24" fmla="*/ 1772164 w 3019"/>
              <a:gd name="T25" fmla="*/ 1654175 h 1595"/>
              <a:gd name="T26" fmla="*/ 1834268 w 3019"/>
              <a:gd name="T27" fmla="*/ 1617663 h 1595"/>
              <a:gd name="T28" fmla="*/ 1858665 w 3019"/>
              <a:gd name="T29" fmla="*/ 1592263 h 1595"/>
              <a:gd name="T30" fmla="*/ 1934077 w 3019"/>
              <a:gd name="T31" fmla="*/ 1555750 h 1595"/>
              <a:gd name="T32" fmla="*/ 2925513 w 3019"/>
              <a:gd name="T33" fmla="*/ 1466850 h 1595"/>
              <a:gd name="T34" fmla="*/ 3049719 w 3019"/>
              <a:gd name="T35" fmla="*/ 1414463 h 1595"/>
              <a:gd name="T36" fmla="*/ 3471135 w 3019"/>
              <a:gd name="T37" fmla="*/ 1112838 h 1595"/>
              <a:gd name="T38" fmla="*/ 3584252 w 3019"/>
              <a:gd name="T39" fmla="*/ 1058863 h 1595"/>
              <a:gd name="T40" fmla="*/ 3695151 w 3019"/>
              <a:gd name="T41" fmla="*/ 996950 h 1595"/>
              <a:gd name="T42" fmla="*/ 3881461 w 3019"/>
              <a:gd name="T43" fmla="*/ 873125 h 1595"/>
              <a:gd name="T44" fmla="*/ 4105477 w 3019"/>
              <a:gd name="T45" fmla="*/ 614363 h 1595"/>
              <a:gd name="T46" fmla="*/ 4229684 w 3019"/>
              <a:gd name="T47" fmla="*/ 428625 h 1595"/>
              <a:gd name="T48" fmla="*/ 4327275 w 3019"/>
              <a:gd name="T49" fmla="*/ 287338 h 1595"/>
              <a:gd name="T50" fmla="*/ 4451481 w 3019"/>
              <a:gd name="T51" fmla="*/ 153988 h 1595"/>
              <a:gd name="T52" fmla="*/ 4551290 w 3019"/>
              <a:gd name="T53" fmla="*/ 65088 h 1595"/>
              <a:gd name="T54" fmla="*/ 4748690 w 3019"/>
              <a:gd name="T55" fmla="*/ 3175 h 1595"/>
              <a:gd name="T56" fmla="*/ 5010412 w 3019"/>
              <a:gd name="T57" fmla="*/ 11113 h 1595"/>
              <a:gd name="T58" fmla="*/ 5196722 w 3019"/>
              <a:gd name="T59" fmla="*/ 65088 h 1595"/>
              <a:gd name="T60" fmla="*/ 5469533 w 3019"/>
              <a:gd name="T61" fmla="*/ 215900 h 1595"/>
              <a:gd name="T62" fmla="*/ 5618138 w 3019"/>
              <a:gd name="T63" fmla="*/ 322263 h 1595"/>
              <a:gd name="T64" fmla="*/ 5691331 w 3019"/>
              <a:gd name="T65" fmla="*/ 357188 h 1595"/>
              <a:gd name="T66" fmla="*/ 5791140 w 3019"/>
              <a:gd name="T67" fmla="*/ 438150 h 1595"/>
              <a:gd name="T68" fmla="*/ 5877641 w 3019"/>
              <a:gd name="T69" fmla="*/ 527050 h 1595"/>
              <a:gd name="T70" fmla="*/ 6139363 w 3019"/>
              <a:gd name="T71" fmla="*/ 765175 h 1595"/>
              <a:gd name="T72" fmla="*/ 6250261 w 3019"/>
              <a:gd name="T73" fmla="*/ 881063 h 1595"/>
              <a:gd name="T74" fmla="*/ 6325673 w 3019"/>
              <a:gd name="T75" fmla="*/ 952500 h 1595"/>
              <a:gd name="T76" fmla="*/ 6361160 w 3019"/>
              <a:gd name="T77" fmla="*/ 1058863 h 1595"/>
              <a:gd name="T78" fmla="*/ 6498675 w 3019"/>
              <a:gd name="T79" fmla="*/ 1182688 h 1595"/>
              <a:gd name="T80" fmla="*/ 6574086 w 3019"/>
              <a:gd name="T81" fmla="*/ 1254125 h 1595"/>
              <a:gd name="T82" fmla="*/ 6647279 w 3019"/>
              <a:gd name="T83" fmla="*/ 1352550 h 1595"/>
              <a:gd name="T84" fmla="*/ 6696075 w 3019"/>
              <a:gd name="T85" fmla="*/ 1466850 h 159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19"/>
              <a:gd name="T130" fmla="*/ 0 h 1595"/>
              <a:gd name="T131" fmla="*/ 3019 w 3019"/>
              <a:gd name="T132" fmla="*/ 1595 h 159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19" h="1595">
                <a:moveTo>
                  <a:pt x="0" y="1595"/>
                </a:moveTo>
                <a:cubicBezTo>
                  <a:pt x="36" y="1590"/>
                  <a:pt x="70" y="1583"/>
                  <a:pt x="106" y="1579"/>
                </a:cubicBezTo>
                <a:cubicBezTo>
                  <a:pt x="143" y="1566"/>
                  <a:pt x="182" y="1561"/>
                  <a:pt x="218" y="1545"/>
                </a:cubicBezTo>
                <a:cubicBezTo>
                  <a:pt x="257" y="1528"/>
                  <a:pt x="294" y="1507"/>
                  <a:pt x="335" y="1495"/>
                </a:cubicBezTo>
                <a:cubicBezTo>
                  <a:pt x="343" y="1489"/>
                  <a:pt x="350" y="1483"/>
                  <a:pt x="358" y="1478"/>
                </a:cubicBezTo>
                <a:cubicBezTo>
                  <a:pt x="372" y="1470"/>
                  <a:pt x="402" y="1456"/>
                  <a:pt x="402" y="1456"/>
                </a:cubicBezTo>
                <a:cubicBezTo>
                  <a:pt x="416" y="1441"/>
                  <a:pt x="427" y="1434"/>
                  <a:pt x="447" y="1428"/>
                </a:cubicBezTo>
                <a:cubicBezTo>
                  <a:pt x="496" y="1395"/>
                  <a:pt x="538" y="1359"/>
                  <a:pt x="587" y="1327"/>
                </a:cubicBezTo>
                <a:cubicBezTo>
                  <a:pt x="598" y="1310"/>
                  <a:pt x="613" y="1296"/>
                  <a:pt x="620" y="1277"/>
                </a:cubicBezTo>
                <a:cubicBezTo>
                  <a:pt x="630" y="1250"/>
                  <a:pt x="641" y="1211"/>
                  <a:pt x="665" y="1193"/>
                </a:cubicBezTo>
                <a:cubicBezTo>
                  <a:pt x="685" y="1178"/>
                  <a:pt x="697" y="1169"/>
                  <a:pt x="710" y="1148"/>
                </a:cubicBezTo>
                <a:cubicBezTo>
                  <a:pt x="718" y="1122"/>
                  <a:pt x="739" y="1113"/>
                  <a:pt x="755" y="1092"/>
                </a:cubicBezTo>
                <a:cubicBezTo>
                  <a:pt x="792" y="1043"/>
                  <a:pt x="759" y="1071"/>
                  <a:pt x="799" y="1042"/>
                </a:cubicBezTo>
                <a:cubicBezTo>
                  <a:pt x="828" y="997"/>
                  <a:pt x="790" y="1048"/>
                  <a:pt x="827" y="1019"/>
                </a:cubicBezTo>
                <a:cubicBezTo>
                  <a:pt x="832" y="1015"/>
                  <a:pt x="833" y="1007"/>
                  <a:pt x="838" y="1003"/>
                </a:cubicBezTo>
                <a:cubicBezTo>
                  <a:pt x="848" y="994"/>
                  <a:pt x="861" y="988"/>
                  <a:pt x="872" y="980"/>
                </a:cubicBezTo>
                <a:cubicBezTo>
                  <a:pt x="1017" y="884"/>
                  <a:pt x="1096" y="928"/>
                  <a:pt x="1319" y="924"/>
                </a:cubicBezTo>
                <a:cubicBezTo>
                  <a:pt x="1333" y="912"/>
                  <a:pt x="1358" y="896"/>
                  <a:pt x="1375" y="891"/>
                </a:cubicBezTo>
                <a:cubicBezTo>
                  <a:pt x="1409" y="795"/>
                  <a:pt x="1486" y="758"/>
                  <a:pt x="1565" y="701"/>
                </a:cubicBezTo>
                <a:cubicBezTo>
                  <a:pt x="1584" y="687"/>
                  <a:pt x="1593" y="675"/>
                  <a:pt x="1616" y="667"/>
                </a:cubicBezTo>
                <a:cubicBezTo>
                  <a:pt x="1634" y="644"/>
                  <a:pt x="1643" y="643"/>
                  <a:pt x="1666" y="628"/>
                </a:cubicBezTo>
                <a:cubicBezTo>
                  <a:pt x="1685" y="599"/>
                  <a:pt x="1724" y="575"/>
                  <a:pt x="1750" y="550"/>
                </a:cubicBezTo>
                <a:cubicBezTo>
                  <a:pt x="1797" y="504"/>
                  <a:pt x="1814" y="439"/>
                  <a:pt x="1851" y="387"/>
                </a:cubicBezTo>
                <a:cubicBezTo>
                  <a:pt x="1859" y="353"/>
                  <a:pt x="1881" y="293"/>
                  <a:pt x="1907" y="270"/>
                </a:cubicBezTo>
                <a:cubicBezTo>
                  <a:pt x="1914" y="241"/>
                  <a:pt x="1934" y="206"/>
                  <a:pt x="1951" y="181"/>
                </a:cubicBezTo>
                <a:cubicBezTo>
                  <a:pt x="1960" y="148"/>
                  <a:pt x="1985" y="123"/>
                  <a:pt x="2007" y="97"/>
                </a:cubicBezTo>
                <a:cubicBezTo>
                  <a:pt x="2021" y="81"/>
                  <a:pt x="2035" y="55"/>
                  <a:pt x="2052" y="41"/>
                </a:cubicBezTo>
                <a:cubicBezTo>
                  <a:pt x="2077" y="21"/>
                  <a:pt x="2111" y="11"/>
                  <a:pt x="2141" y="2"/>
                </a:cubicBezTo>
                <a:cubicBezTo>
                  <a:pt x="2180" y="4"/>
                  <a:pt x="2220" y="0"/>
                  <a:pt x="2259" y="7"/>
                </a:cubicBezTo>
                <a:cubicBezTo>
                  <a:pt x="2276" y="10"/>
                  <a:pt x="2321" y="35"/>
                  <a:pt x="2343" y="41"/>
                </a:cubicBezTo>
                <a:cubicBezTo>
                  <a:pt x="2387" y="70"/>
                  <a:pt x="2422" y="107"/>
                  <a:pt x="2466" y="136"/>
                </a:cubicBezTo>
                <a:cubicBezTo>
                  <a:pt x="2483" y="163"/>
                  <a:pt x="2507" y="184"/>
                  <a:pt x="2533" y="203"/>
                </a:cubicBezTo>
                <a:cubicBezTo>
                  <a:pt x="2544" y="211"/>
                  <a:pt x="2566" y="225"/>
                  <a:pt x="2566" y="225"/>
                </a:cubicBezTo>
                <a:cubicBezTo>
                  <a:pt x="2587" y="255"/>
                  <a:pt x="2573" y="237"/>
                  <a:pt x="2611" y="276"/>
                </a:cubicBezTo>
                <a:cubicBezTo>
                  <a:pt x="2611" y="276"/>
                  <a:pt x="2646" y="326"/>
                  <a:pt x="2650" y="332"/>
                </a:cubicBezTo>
                <a:cubicBezTo>
                  <a:pt x="2686" y="383"/>
                  <a:pt x="2730" y="433"/>
                  <a:pt x="2768" y="482"/>
                </a:cubicBezTo>
                <a:cubicBezTo>
                  <a:pt x="2786" y="505"/>
                  <a:pt x="2801" y="532"/>
                  <a:pt x="2818" y="555"/>
                </a:cubicBezTo>
                <a:cubicBezTo>
                  <a:pt x="2829" y="570"/>
                  <a:pt x="2852" y="600"/>
                  <a:pt x="2852" y="600"/>
                </a:cubicBezTo>
                <a:cubicBezTo>
                  <a:pt x="2858" y="622"/>
                  <a:pt x="2857" y="647"/>
                  <a:pt x="2868" y="667"/>
                </a:cubicBezTo>
                <a:cubicBezTo>
                  <a:pt x="2885" y="698"/>
                  <a:pt x="2909" y="718"/>
                  <a:pt x="2930" y="745"/>
                </a:cubicBezTo>
                <a:cubicBezTo>
                  <a:pt x="2973" y="800"/>
                  <a:pt x="2935" y="763"/>
                  <a:pt x="2964" y="790"/>
                </a:cubicBezTo>
                <a:cubicBezTo>
                  <a:pt x="2970" y="812"/>
                  <a:pt x="2982" y="835"/>
                  <a:pt x="2997" y="852"/>
                </a:cubicBezTo>
                <a:cubicBezTo>
                  <a:pt x="3006" y="876"/>
                  <a:pt x="3008" y="900"/>
                  <a:pt x="3019" y="924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10"/>
          <p:cNvSpPr>
            <a:spLocks noChangeShapeType="1"/>
          </p:cNvSpPr>
          <p:nvPr/>
        </p:nvSpPr>
        <p:spPr bwMode="auto">
          <a:xfrm>
            <a:off x="971550" y="37163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11"/>
          <p:cNvSpPr>
            <a:spLocks noChangeShapeType="1"/>
          </p:cNvSpPr>
          <p:nvPr/>
        </p:nvSpPr>
        <p:spPr bwMode="auto">
          <a:xfrm>
            <a:off x="900113" y="33575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>
            <a:off x="1619250" y="34290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13"/>
          <p:cNvSpPr>
            <a:spLocks noChangeShapeType="1"/>
          </p:cNvSpPr>
          <p:nvPr/>
        </p:nvSpPr>
        <p:spPr bwMode="auto">
          <a:xfrm>
            <a:off x="827088" y="35734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14"/>
          <p:cNvSpPr>
            <a:spLocks noChangeShapeType="1"/>
          </p:cNvSpPr>
          <p:nvPr/>
        </p:nvSpPr>
        <p:spPr bwMode="auto">
          <a:xfrm>
            <a:off x="1116013" y="35734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Line 15"/>
          <p:cNvSpPr>
            <a:spLocks noChangeShapeType="1"/>
          </p:cNvSpPr>
          <p:nvPr/>
        </p:nvSpPr>
        <p:spPr bwMode="auto">
          <a:xfrm>
            <a:off x="1403350" y="35004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6" name="Line 16"/>
          <p:cNvSpPr>
            <a:spLocks noChangeShapeType="1"/>
          </p:cNvSpPr>
          <p:nvPr/>
        </p:nvSpPr>
        <p:spPr bwMode="auto">
          <a:xfrm>
            <a:off x="1258888" y="371633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Line 17"/>
          <p:cNvSpPr>
            <a:spLocks noChangeShapeType="1"/>
          </p:cNvSpPr>
          <p:nvPr/>
        </p:nvSpPr>
        <p:spPr bwMode="auto">
          <a:xfrm>
            <a:off x="1187450" y="34290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Line 18"/>
          <p:cNvSpPr>
            <a:spLocks noChangeShapeType="1"/>
          </p:cNvSpPr>
          <p:nvPr/>
        </p:nvSpPr>
        <p:spPr bwMode="auto">
          <a:xfrm>
            <a:off x="3348038" y="49418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9" name="Rectangle 23"/>
          <p:cNvSpPr>
            <a:spLocks noChangeArrowheads="1"/>
          </p:cNvSpPr>
          <p:nvPr/>
        </p:nvSpPr>
        <p:spPr bwMode="auto">
          <a:xfrm>
            <a:off x="7380288" y="2349500"/>
            <a:ext cx="1003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100 м</a:t>
            </a:r>
          </a:p>
        </p:txBody>
      </p:sp>
      <p:sp>
        <p:nvSpPr>
          <p:cNvPr id="16400" name="Rectangle 24"/>
          <p:cNvSpPr>
            <a:spLocks noChangeArrowheads="1"/>
          </p:cNvSpPr>
          <p:nvPr/>
        </p:nvSpPr>
        <p:spPr bwMode="auto">
          <a:xfrm>
            <a:off x="827088" y="2781300"/>
            <a:ext cx="122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760 мм</a:t>
            </a:r>
          </a:p>
        </p:txBody>
      </p:sp>
      <p:sp>
        <p:nvSpPr>
          <p:cNvPr id="16401" name="Text Box 31"/>
          <p:cNvSpPr txBox="1">
            <a:spLocks noChangeArrowheads="1"/>
          </p:cNvSpPr>
          <p:nvPr/>
        </p:nvSpPr>
        <p:spPr bwMode="auto">
          <a:xfrm>
            <a:off x="7667625" y="292417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0 м</a:t>
            </a:r>
          </a:p>
        </p:txBody>
      </p:sp>
      <p:sp>
        <p:nvSpPr>
          <p:cNvPr id="16402" name="Rectangle 32"/>
          <p:cNvSpPr>
            <a:spLocks noChangeArrowheads="1"/>
          </p:cNvSpPr>
          <p:nvPr/>
        </p:nvSpPr>
        <p:spPr bwMode="auto">
          <a:xfrm>
            <a:off x="7380288" y="1628775"/>
            <a:ext cx="1003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200 м</a:t>
            </a:r>
          </a:p>
        </p:txBody>
      </p:sp>
      <p:sp>
        <p:nvSpPr>
          <p:cNvPr id="16403" name="Rectangle 34"/>
          <p:cNvSpPr>
            <a:spLocks noChangeArrowheads="1"/>
          </p:cNvSpPr>
          <p:nvPr/>
        </p:nvSpPr>
        <p:spPr bwMode="auto">
          <a:xfrm>
            <a:off x="2627313" y="2276475"/>
            <a:ext cx="122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750 мм</a:t>
            </a:r>
          </a:p>
        </p:txBody>
      </p:sp>
      <p:sp>
        <p:nvSpPr>
          <p:cNvPr id="16404" name="Line 35"/>
          <p:cNvSpPr>
            <a:spLocks noChangeShapeType="1"/>
          </p:cNvSpPr>
          <p:nvPr/>
        </p:nvSpPr>
        <p:spPr bwMode="auto">
          <a:xfrm>
            <a:off x="8604250" y="476250"/>
            <a:ext cx="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5" name="Line 36"/>
          <p:cNvSpPr>
            <a:spLocks noChangeShapeType="1"/>
          </p:cNvSpPr>
          <p:nvPr/>
        </p:nvSpPr>
        <p:spPr bwMode="auto">
          <a:xfrm flipH="1">
            <a:off x="8459788" y="1268413"/>
            <a:ext cx="1428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6" name="Line 37"/>
          <p:cNvSpPr>
            <a:spLocks noChangeShapeType="1"/>
          </p:cNvSpPr>
          <p:nvPr/>
        </p:nvSpPr>
        <p:spPr bwMode="auto">
          <a:xfrm flipH="1">
            <a:off x="8459788" y="2636838"/>
            <a:ext cx="1428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7" name="Line 38"/>
          <p:cNvSpPr>
            <a:spLocks noChangeShapeType="1"/>
          </p:cNvSpPr>
          <p:nvPr/>
        </p:nvSpPr>
        <p:spPr bwMode="auto">
          <a:xfrm flipH="1">
            <a:off x="8459788" y="1916113"/>
            <a:ext cx="1428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8" name="Rectangle 39"/>
          <p:cNvSpPr>
            <a:spLocks noChangeArrowheads="1"/>
          </p:cNvSpPr>
          <p:nvPr/>
        </p:nvSpPr>
        <p:spPr bwMode="auto">
          <a:xfrm>
            <a:off x="7451725" y="908050"/>
            <a:ext cx="1003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300 м</a:t>
            </a:r>
          </a:p>
        </p:txBody>
      </p:sp>
      <p:sp>
        <p:nvSpPr>
          <p:cNvPr id="16409" name="Rectangle 41"/>
          <p:cNvSpPr>
            <a:spLocks noChangeArrowheads="1"/>
          </p:cNvSpPr>
          <p:nvPr/>
        </p:nvSpPr>
        <p:spPr bwMode="auto">
          <a:xfrm>
            <a:off x="3635375" y="1557338"/>
            <a:ext cx="122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740 мм</a:t>
            </a:r>
          </a:p>
        </p:txBody>
      </p:sp>
      <p:sp>
        <p:nvSpPr>
          <p:cNvPr id="16410" name="Rectangle 42"/>
          <p:cNvSpPr>
            <a:spLocks noChangeArrowheads="1"/>
          </p:cNvSpPr>
          <p:nvPr/>
        </p:nvSpPr>
        <p:spPr bwMode="auto">
          <a:xfrm>
            <a:off x="4427538" y="692150"/>
            <a:ext cx="1228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uk-UA" sz="2400" b="1">
                <a:solidFill>
                  <a:srgbClr val="3333FF"/>
                </a:solidFill>
              </a:rPr>
              <a:t>730 мм</a:t>
            </a:r>
          </a:p>
        </p:txBody>
      </p:sp>
      <p:sp>
        <p:nvSpPr>
          <p:cNvPr id="38963" name="Text Box 51"/>
          <p:cNvSpPr txBox="1">
            <a:spLocks noChangeArrowheads="1"/>
          </p:cNvSpPr>
          <p:nvPr/>
        </p:nvSpPr>
        <p:spPr bwMode="auto">
          <a:xfrm>
            <a:off x="755576" y="4221088"/>
            <a:ext cx="770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uk-UA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На каждые 100 м давление изменилось на </a:t>
            </a:r>
            <a:r>
              <a:rPr lang="ru-RU" altLang="uk-UA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10 мм </a:t>
            </a:r>
            <a:r>
              <a:rPr lang="ru-RU" altLang="uk-UA" sz="24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рт</a:t>
            </a:r>
            <a:r>
              <a:rPr lang="ru-RU" altLang="uk-UA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</a:t>
            </a:r>
            <a:r>
              <a:rPr lang="ru-RU" altLang="uk-UA" sz="24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ст</a:t>
            </a:r>
            <a:endParaRPr lang="ru-RU" altLang="uk-UA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9"/>
          <p:cNvSpPr>
            <a:spLocks/>
          </p:cNvSpPr>
          <p:nvPr/>
        </p:nvSpPr>
        <p:spPr bwMode="auto">
          <a:xfrm>
            <a:off x="611188" y="981075"/>
            <a:ext cx="8510587" cy="5292725"/>
          </a:xfrm>
          <a:custGeom>
            <a:avLst/>
            <a:gdLst>
              <a:gd name="T0" fmla="*/ 0 w 5361"/>
              <a:gd name="T1" fmla="*/ 5292725 h 3334"/>
              <a:gd name="T2" fmla="*/ 2520950 w 5361"/>
              <a:gd name="T3" fmla="*/ 2916238 h 3334"/>
              <a:gd name="T4" fmla="*/ 4537075 w 5361"/>
              <a:gd name="T5" fmla="*/ 3276600 h 3334"/>
              <a:gd name="T6" fmla="*/ 7921625 w 5361"/>
              <a:gd name="T7" fmla="*/ 468313 h 3334"/>
              <a:gd name="T8" fmla="*/ 8066087 w 5361"/>
              <a:gd name="T9" fmla="*/ 468313 h 3334"/>
              <a:gd name="T10" fmla="*/ 8208962 w 5361"/>
              <a:gd name="T11" fmla="*/ 179388 h 33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61"/>
              <a:gd name="T19" fmla="*/ 0 h 3334"/>
              <a:gd name="T20" fmla="*/ 5361 w 5361"/>
              <a:gd name="T21" fmla="*/ 3334 h 33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61" h="3334">
                <a:moveTo>
                  <a:pt x="0" y="3334"/>
                </a:moveTo>
                <a:cubicBezTo>
                  <a:pt x="556" y="2691"/>
                  <a:pt x="1112" y="2049"/>
                  <a:pt x="1588" y="1837"/>
                </a:cubicBezTo>
                <a:cubicBezTo>
                  <a:pt x="2064" y="1625"/>
                  <a:pt x="2291" y="2321"/>
                  <a:pt x="2858" y="2064"/>
                </a:cubicBezTo>
                <a:cubicBezTo>
                  <a:pt x="3425" y="1807"/>
                  <a:pt x="4619" y="590"/>
                  <a:pt x="4990" y="295"/>
                </a:cubicBezTo>
                <a:cubicBezTo>
                  <a:pt x="5361" y="0"/>
                  <a:pt x="5051" y="325"/>
                  <a:pt x="5081" y="295"/>
                </a:cubicBezTo>
                <a:cubicBezTo>
                  <a:pt x="5111" y="265"/>
                  <a:pt x="5141" y="189"/>
                  <a:pt x="5171" y="113"/>
                </a:cubicBezTo>
              </a:path>
            </a:pathLst>
          </a:custGeom>
          <a:noFill/>
          <a:ln w="698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AutoShape 18"/>
          <p:cNvSpPr>
            <a:spLocks noChangeArrowheads="1"/>
          </p:cNvSpPr>
          <p:nvPr/>
        </p:nvSpPr>
        <p:spPr bwMode="auto">
          <a:xfrm>
            <a:off x="6948488" y="1773238"/>
            <a:ext cx="1439862" cy="936625"/>
          </a:xfrm>
          <a:custGeom>
            <a:avLst/>
            <a:gdLst>
              <a:gd name="T0" fmla="*/ 83983884 w 21600"/>
              <a:gd name="T1" fmla="*/ 20307114 h 21600"/>
              <a:gd name="T2" fmla="*/ 47990800 w 21600"/>
              <a:gd name="T3" fmla="*/ 40614185 h 21600"/>
              <a:gd name="T4" fmla="*/ 11997717 w 21600"/>
              <a:gd name="T5" fmla="*/ 20307114 h 21600"/>
              <a:gd name="T6" fmla="*/ 479908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AutoShape 23"/>
          <p:cNvSpPr>
            <a:spLocks noChangeArrowheads="1"/>
          </p:cNvSpPr>
          <p:nvPr/>
        </p:nvSpPr>
        <p:spPr bwMode="auto">
          <a:xfrm>
            <a:off x="7596188" y="-26988"/>
            <a:ext cx="215900" cy="27352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197" name="AutoShape 15"/>
          <p:cNvSpPr>
            <a:spLocks noChangeArrowheads="1"/>
          </p:cNvSpPr>
          <p:nvPr/>
        </p:nvSpPr>
        <p:spPr bwMode="auto">
          <a:xfrm>
            <a:off x="2771775" y="1268413"/>
            <a:ext cx="215900" cy="2735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198" name="AutoShape 4"/>
          <p:cNvSpPr>
            <a:spLocks noChangeArrowheads="1"/>
          </p:cNvSpPr>
          <p:nvPr/>
        </p:nvSpPr>
        <p:spPr bwMode="auto">
          <a:xfrm>
            <a:off x="250825" y="5157788"/>
            <a:ext cx="1439863" cy="936625"/>
          </a:xfrm>
          <a:custGeom>
            <a:avLst/>
            <a:gdLst>
              <a:gd name="T0" fmla="*/ 83984009 w 21600"/>
              <a:gd name="T1" fmla="*/ 20307114 h 21600"/>
              <a:gd name="T2" fmla="*/ 47990900 w 21600"/>
              <a:gd name="T3" fmla="*/ 40614185 h 21600"/>
              <a:gd name="T4" fmla="*/ 11997725 w 21600"/>
              <a:gd name="T5" fmla="*/ 20307114 h 21600"/>
              <a:gd name="T6" fmla="*/ 479909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Text Box 5"/>
          <p:cNvSpPr txBox="1">
            <a:spLocks noChangeArrowheads="1"/>
          </p:cNvSpPr>
          <p:nvPr/>
        </p:nvSpPr>
        <p:spPr bwMode="auto">
          <a:xfrm>
            <a:off x="34925" y="5949950"/>
            <a:ext cx="576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uk-UA" sz="4400" b="1"/>
              <a:t>А</a:t>
            </a:r>
          </a:p>
        </p:txBody>
      </p:sp>
      <p:sp>
        <p:nvSpPr>
          <p:cNvPr id="8200" name="AutoShape 6"/>
          <p:cNvSpPr>
            <a:spLocks noChangeArrowheads="1"/>
          </p:cNvSpPr>
          <p:nvPr/>
        </p:nvSpPr>
        <p:spPr bwMode="auto">
          <a:xfrm>
            <a:off x="827088" y="3357563"/>
            <a:ext cx="215900" cy="2735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201" name="AutoShape 8"/>
          <p:cNvSpPr>
            <a:spLocks noChangeArrowheads="1"/>
          </p:cNvSpPr>
          <p:nvPr/>
        </p:nvSpPr>
        <p:spPr bwMode="auto">
          <a:xfrm>
            <a:off x="827088" y="4005263"/>
            <a:ext cx="215900" cy="2087562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1692275" y="3573463"/>
            <a:ext cx="792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uk-UA" sz="4400" b="1" dirty="0"/>
              <a:t>В</a:t>
            </a:r>
          </a:p>
        </p:txBody>
      </p:sp>
      <p:sp>
        <p:nvSpPr>
          <p:cNvPr id="8203" name="AutoShape 13"/>
          <p:cNvSpPr>
            <a:spLocks noChangeArrowheads="1"/>
          </p:cNvSpPr>
          <p:nvPr/>
        </p:nvSpPr>
        <p:spPr bwMode="auto">
          <a:xfrm>
            <a:off x="2124075" y="3068638"/>
            <a:ext cx="1439863" cy="936625"/>
          </a:xfrm>
          <a:custGeom>
            <a:avLst/>
            <a:gdLst>
              <a:gd name="T0" fmla="*/ 83984009 w 21600"/>
              <a:gd name="T1" fmla="*/ 20307114 h 21600"/>
              <a:gd name="T2" fmla="*/ 47990900 w 21600"/>
              <a:gd name="T3" fmla="*/ 40614185 h 21600"/>
              <a:gd name="T4" fmla="*/ 11997725 w 21600"/>
              <a:gd name="T5" fmla="*/ 20307114 h 21600"/>
              <a:gd name="T6" fmla="*/ 479909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AutoShape 14"/>
          <p:cNvSpPr>
            <a:spLocks noChangeArrowheads="1"/>
          </p:cNvSpPr>
          <p:nvPr/>
        </p:nvSpPr>
        <p:spPr bwMode="auto">
          <a:xfrm>
            <a:off x="2771775" y="2852738"/>
            <a:ext cx="215900" cy="1150937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205" name="AutoShape 19"/>
          <p:cNvSpPr>
            <a:spLocks noChangeArrowheads="1"/>
          </p:cNvSpPr>
          <p:nvPr/>
        </p:nvSpPr>
        <p:spPr bwMode="auto">
          <a:xfrm>
            <a:off x="4427538" y="3573463"/>
            <a:ext cx="1439862" cy="936625"/>
          </a:xfrm>
          <a:custGeom>
            <a:avLst/>
            <a:gdLst>
              <a:gd name="T0" fmla="*/ 83983884 w 21600"/>
              <a:gd name="T1" fmla="*/ 20307114 h 21600"/>
              <a:gd name="T2" fmla="*/ 47990800 w 21600"/>
              <a:gd name="T3" fmla="*/ 40614185 h 21600"/>
              <a:gd name="T4" fmla="*/ 11997717 w 21600"/>
              <a:gd name="T5" fmla="*/ 20307114 h 21600"/>
              <a:gd name="T6" fmla="*/ 479908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17"/>
          <p:cNvSpPr>
            <a:spLocks noChangeArrowheads="1"/>
          </p:cNvSpPr>
          <p:nvPr/>
        </p:nvSpPr>
        <p:spPr bwMode="auto">
          <a:xfrm>
            <a:off x="5076825" y="1773238"/>
            <a:ext cx="215900" cy="2735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207" name="AutoShape 21"/>
          <p:cNvSpPr>
            <a:spLocks noChangeArrowheads="1"/>
          </p:cNvSpPr>
          <p:nvPr/>
        </p:nvSpPr>
        <p:spPr bwMode="auto">
          <a:xfrm>
            <a:off x="7596188" y="2276475"/>
            <a:ext cx="215900" cy="433388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208" name="AutoShape 22"/>
          <p:cNvSpPr>
            <a:spLocks noChangeArrowheads="1"/>
          </p:cNvSpPr>
          <p:nvPr/>
        </p:nvSpPr>
        <p:spPr bwMode="auto">
          <a:xfrm>
            <a:off x="5076825" y="2997200"/>
            <a:ext cx="215900" cy="1511300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 altLang="uk-UA"/>
          </a:p>
        </p:txBody>
      </p:sp>
      <p:sp>
        <p:nvSpPr>
          <p:cNvPr id="8209" name="AutoShape 24"/>
          <p:cNvSpPr>
            <a:spLocks noChangeArrowheads="1"/>
          </p:cNvSpPr>
          <p:nvPr/>
        </p:nvSpPr>
        <p:spPr bwMode="auto">
          <a:xfrm>
            <a:off x="7164388" y="2349500"/>
            <a:ext cx="576262" cy="360363"/>
          </a:xfrm>
          <a:custGeom>
            <a:avLst/>
            <a:gdLst>
              <a:gd name="T0" fmla="*/ 13576786 w 21600"/>
              <a:gd name="T1" fmla="*/ 3006061 h 21600"/>
              <a:gd name="T2" fmla="*/ 7686988 w 21600"/>
              <a:gd name="T3" fmla="*/ 6012106 h 21600"/>
              <a:gd name="T4" fmla="*/ 1797190 w 21600"/>
              <a:gd name="T5" fmla="*/ 3006061 h 21600"/>
              <a:gd name="T6" fmla="*/ 76869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25 w 21600"/>
              <a:gd name="T13" fmla="*/ 4325 h 21600"/>
              <a:gd name="T14" fmla="*/ 17275 w 21600"/>
              <a:gd name="T15" fmla="*/ 1727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050" y="21600"/>
                </a:lnTo>
                <a:lnTo>
                  <a:pt x="1655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AutoShape 25"/>
          <p:cNvSpPr>
            <a:spLocks noChangeArrowheads="1"/>
          </p:cNvSpPr>
          <p:nvPr/>
        </p:nvSpPr>
        <p:spPr bwMode="auto">
          <a:xfrm>
            <a:off x="7596188" y="2349500"/>
            <a:ext cx="576262" cy="360363"/>
          </a:xfrm>
          <a:custGeom>
            <a:avLst/>
            <a:gdLst>
              <a:gd name="T0" fmla="*/ 13576786 w 21600"/>
              <a:gd name="T1" fmla="*/ 3006061 h 21600"/>
              <a:gd name="T2" fmla="*/ 7686988 w 21600"/>
              <a:gd name="T3" fmla="*/ 6012106 h 21600"/>
              <a:gd name="T4" fmla="*/ 1797190 w 21600"/>
              <a:gd name="T5" fmla="*/ 3006061 h 21600"/>
              <a:gd name="T6" fmla="*/ 76869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25 w 21600"/>
              <a:gd name="T13" fmla="*/ 4325 h 21600"/>
              <a:gd name="T14" fmla="*/ 17275 w 21600"/>
              <a:gd name="T15" fmla="*/ 1727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050" y="21600"/>
                </a:lnTo>
                <a:lnTo>
                  <a:pt x="1655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1" name="Text Box 30"/>
          <p:cNvSpPr txBox="1">
            <a:spLocks noChangeArrowheads="1"/>
          </p:cNvSpPr>
          <p:nvPr/>
        </p:nvSpPr>
        <p:spPr bwMode="auto">
          <a:xfrm>
            <a:off x="8316913" y="1916113"/>
            <a:ext cx="792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 sz="4400" b="1" dirty="0" smtClean="0"/>
              <a:t>D</a:t>
            </a:r>
            <a:endParaRPr lang="ru-RU" altLang="uk-UA" sz="4400" b="1" dirty="0"/>
          </a:p>
        </p:txBody>
      </p:sp>
      <p:sp>
        <p:nvSpPr>
          <p:cNvPr id="8212" name="Text Box 31"/>
          <p:cNvSpPr txBox="1">
            <a:spLocks noChangeArrowheads="1"/>
          </p:cNvSpPr>
          <p:nvPr/>
        </p:nvSpPr>
        <p:spPr bwMode="auto">
          <a:xfrm>
            <a:off x="4284663" y="4437063"/>
            <a:ext cx="792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uk-UA" sz="4400" b="1"/>
              <a:t>С</a:t>
            </a:r>
          </a:p>
        </p:txBody>
      </p:sp>
      <p:sp>
        <p:nvSpPr>
          <p:cNvPr id="8213" name="Freeform 32"/>
          <p:cNvSpPr>
            <a:spLocks/>
          </p:cNvSpPr>
          <p:nvPr/>
        </p:nvSpPr>
        <p:spPr bwMode="auto">
          <a:xfrm>
            <a:off x="8820150" y="1268413"/>
            <a:ext cx="288925" cy="215900"/>
          </a:xfrm>
          <a:custGeom>
            <a:avLst/>
            <a:gdLst>
              <a:gd name="T0" fmla="*/ 0 w 182"/>
              <a:gd name="T1" fmla="*/ 0 h 136"/>
              <a:gd name="T2" fmla="*/ 215900 w 182"/>
              <a:gd name="T3" fmla="*/ 144463 h 136"/>
              <a:gd name="T4" fmla="*/ 288925 w 182"/>
              <a:gd name="T5" fmla="*/ 215900 h 136"/>
              <a:gd name="T6" fmla="*/ 0 60000 65536"/>
              <a:gd name="T7" fmla="*/ 0 60000 65536"/>
              <a:gd name="T8" fmla="*/ 0 60000 65536"/>
              <a:gd name="T9" fmla="*/ 0 w 182"/>
              <a:gd name="T10" fmla="*/ 0 h 136"/>
              <a:gd name="T11" fmla="*/ 182 w 182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2" h="136">
                <a:moveTo>
                  <a:pt x="0" y="0"/>
                </a:moveTo>
                <a:cubicBezTo>
                  <a:pt x="53" y="34"/>
                  <a:pt x="106" y="68"/>
                  <a:pt x="136" y="91"/>
                </a:cubicBezTo>
                <a:cubicBezTo>
                  <a:pt x="166" y="114"/>
                  <a:pt x="174" y="129"/>
                  <a:pt x="182" y="136"/>
                </a:cubicBezTo>
              </a:path>
            </a:pathLst>
          </a:custGeom>
          <a:noFill/>
          <a:ln w="889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940152" y="3861048"/>
            <a:ext cx="2952328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Расставьте значения АД</a:t>
            </a:r>
            <a:r>
              <a:rPr lang="en-US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по точкам А  В С </a:t>
            </a:r>
            <a:r>
              <a:rPr lang="en-US" sz="2000" b="1" i="1" dirty="0" smtClean="0">
                <a:solidFill>
                  <a:srgbClr val="002060"/>
                </a:solidFill>
              </a:rPr>
              <a:t>D</a:t>
            </a:r>
            <a:r>
              <a:rPr lang="ru-RU" sz="2000" b="1" i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760 мм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680 мм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720 мм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740 мм</a:t>
            </a:r>
          </a:p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39552" y="476672"/>
            <a:ext cx="6264696" cy="3312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Но АД изменяется не только с высотой.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Теплый воздух </a:t>
            </a:r>
            <a:r>
              <a:rPr lang="ru-RU" sz="2000" b="1" i="1" dirty="0" smtClean="0">
                <a:solidFill>
                  <a:srgbClr val="002060"/>
                </a:solidFill>
              </a:rPr>
              <a:t>– легкий, значит его давление на земную поверхность </a:t>
            </a:r>
            <a:r>
              <a:rPr lang="ru-RU" sz="2000" b="1" i="1" dirty="0" smtClean="0">
                <a:solidFill>
                  <a:srgbClr val="C00000"/>
                </a:solidFill>
              </a:rPr>
              <a:t>меньше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воздух </a:t>
            </a:r>
            <a:r>
              <a:rPr lang="ru-RU" sz="2000" b="1" i="1" dirty="0" smtClean="0">
                <a:solidFill>
                  <a:srgbClr val="002060"/>
                </a:solidFill>
              </a:rPr>
              <a:t>тяжелый, значит, его давление </a:t>
            </a:r>
            <a:r>
              <a:rPr lang="ru-RU" sz="2000" b="1" i="1" dirty="0" smtClean="0">
                <a:solidFill>
                  <a:srgbClr val="C00000"/>
                </a:solidFill>
              </a:rPr>
              <a:t>………………..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835696" y="2420888"/>
            <a:ext cx="525658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Вывод: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теплый воздух – низкое АД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воздух – высокое АД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692696"/>
            <a:ext cx="691276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  </a:t>
            </a:r>
            <a:r>
              <a:rPr lang="ru-RU" sz="2000" b="1" i="1" dirty="0" smtClean="0">
                <a:solidFill>
                  <a:srgbClr val="002060"/>
                </a:solidFill>
              </a:rPr>
              <a:t>– это движение воздуха в горизонтальном направлении.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2204864"/>
            <a:ext cx="43924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возникает ветер?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9712" y="3284984"/>
            <a:ext cx="48965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 на стр. 117 в учебнике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1988840"/>
            <a:ext cx="6552728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Главная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причина</a:t>
            </a:r>
            <a:r>
              <a:rPr lang="ru-RU" sz="2000" b="1" i="1" dirty="0" smtClean="0">
                <a:solidFill>
                  <a:srgbClr val="002060"/>
                </a:solidFill>
              </a:rPr>
              <a:t> образования ветра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–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в нагревании воздуха, а значит, в АД.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Ветер всегда дует из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высокого АД в область низкого АД.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больше разница в АД, тем сильнее ветер.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760 мм            740  мм</a:t>
            </a: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760 мм            780 мм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067944" y="5157192"/>
            <a:ext cx="720080" cy="14401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4139952" y="5949280"/>
            <a:ext cx="648072" cy="144016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433</Words>
  <Application>Microsoft Office PowerPoint</Application>
  <PresentationFormat>Экран (4:3)</PresentationFormat>
  <Paragraphs>80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У подножия горы на высоте 200 м над уровнем моря АД равно 756 мм рт. ст. На вершине оно составляет 720 мм рт. ст. Определите относительную и абсолютную высоту горы.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</dc:creator>
  <cp:lastModifiedBy>User</cp:lastModifiedBy>
  <cp:revision>29</cp:revision>
  <dcterms:created xsi:type="dcterms:W3CDTF">2009-06-19T13:31:43Z</dcterms:created>
  <dcterms:modified xsi:type="dcterms:W3CDTF">2019-03-03T04:38:18Z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0008007c040000000000010243100207f6000400038000</vt:lpwstr>
  </property>
</Properties>
</file>