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273" r:id="rId2"/>
    <p:sldId id="256" r:id="rId3"/>
    <p:sldId id="262" r:id="rId4"/>
    <p:sldId id="272" r:id="rId5"/>
    <p:sldId id="261" r:id="rId6"/>
    <p:sldId id="263" r:id="rId7"/>
    <p:sldId id="276" r:id="rId8"/>
    <p:sldId id="279" r:id="rId9"/>
    <p:sldId id="278" r:id="rId10"/>
    <p:sldId id="268" r:id="rId11"/>
    <p:sldId id="264" r:id="rId12"/>
    <p:sldId id="260" r:id="rId13"/>
    <p:sldId id="274" r:id="rId14"/>
    <p:sldId id="275" r:id="rId15"/>
    <p:sldId id="265" r:id="rId16"/>
    <p:sldId id="259" r:id="rId17"/>
    <p:sldId id="26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66FF"/>
    <a:srgbClr val="FFFF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380" autoAdjust="0"/>
  </p:normalViewPr>
  <p:slideViewPr>
    <p:cSldViewPr>
      <p:cViewPr varScale="1">
        <p:scale>
          <a:sx n="79" d="100"/>
          <a:sy n="79" d="100"/>
        </p:scale>
        <p:origin x="-15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A79A3F6-0EEE-40F8-84FD-FF3D93A33718}" type="datetimeFigureOut">
              <a:rPr lang="ru-RU"/>
              <a:pPr>
                <a:defRPr/>
              </a:pPr>
              <a:t>03.03.2019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61611E9-9F0A-43D1-954B-B7D24023EB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5878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FB7A69-D521-46C7-B5C0-AEB3D0E05BA1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D69DF27-D54C-4A8F-BBE7-3078CC20C62D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C818456-1B89-41BA-B639-9525196C5655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334D6CA-649C-40D8-B9E0-E0F42B6F2607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FB59FB-0428-4933-8183-8E59D02ECE19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2C846D-5501-4B6C-BC90-AB5D26BA4704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071C7A0-B891-4C48-957A-F75F822C4B7A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F4222BE-D28A-42AD-AE76-1E5EFDF16EAD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2ED545-F313-4EC2-B3DD-4FFD4391EC56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E3AE3-74F6-4EC0-B059-8EECC92DC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A7FA1-FECE-410C-AB6B-CEEBC1F6D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FDB6-4FBC-4B52-B7E8-9D3302226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5D06D-3B48-41BA-A358-05B9E1322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2F4DE-3A12-4C6C-9817-A2CB6A542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867DD-2947-4C4D-87EC-6FDE22271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78A01-7803-4A3A-9F38-9435B4FAA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75616-06A3-4B5D-926A-5ADB3AD22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E6678-6E1D-457D-8E0B-C3EBDF0F72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4B825-1CB7-4DC9-BCBB-DC3484153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4816-5BFE-4012-84FC-691C217DA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2E281-6F88-4B27-BE14-730FE4222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366FF3D2-B2D2-4AB0-9302-26463F069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3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759450"/>
          </a:xfrm>
          <a:solidFill>
            <a:srgbClr val="99FF99"/>
          </a:solidFill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ru-RU" sz="2000" b="1" dirty="0"/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Процент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Солёность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Промилле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Морская вода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Лёд 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endParaRPr lang="ru-RU" sz="2400" b="1" dirty="0">
              <a:solidFill>
                <a:srgbClr val="6600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sz="2400" b="1" dirty="0"/>
              <a:t>1.   </a:t>
            </a:r>
            <a:r>
              <a:rPr lang="ru-RU" sz="2400" b="1" dirty="0">
                <a:solidFill>
                  <a:srgbClr val="FF0000"/>
                </a:solidFill>
              </a:rPr>
              <a:t>Тысячная часть величины, используется для обозначения солености. 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rgbClr val="FF0000"/>
                </a:solidFill>
              </a:rPr>
              <a:t>2.    Полярники используют в качестве питьевой воды.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rgbClr val="FF0000"/>
                </a:solidFill>
              </a:rPr>
              <a:t>3.    Количество минеральных веществ в граммах, растворенных в 1 литре  воды.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ru-RU" sz="2400" b="1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sz="1800" b="1" dirty="0"/>
              <a:t>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779463"/>
          </a:xfrm>
        </p:spPr>
        <p:txBody>
          <a:bodyPr/>
          <a:lstStyle/>
          <a:p>
            <a:pPr algn="ctr">
              <a:defRPr/>
            </a:pPr>
            <a:r>
              <a:rPr lang="ru-RU" sz="5400" dirty="0" smtClean="0">
                <a:solidFill>
                  <a:srgbClr val="FFFF00"/>
                </a:solidFill>
              </a:rPr>
              <a:t>Цунами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142999"/>
            <a:ext cx="7530033" cy="5644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691680" y="1268760"/>
            <a:ext cx="576064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Причина цунами – землетрясения в океане</a:t>
            </a:r>
            <a:endParaRPr lang="ru-RU" sz="20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908050"/>
            <a:ext cx="8821738" cy="581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827088" y="404813"/>
            <a:ext cx="7058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solidFill>
                  <a:schemeClr val="hlink"/>
                </a:solidFill>
              </a:rPr>
              <a:t>Проверим опорный конспект…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395288" y="765175"/>
            <a:ext cx="79930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</a:t>
            </a:r>
            <a:r>
              <a:rPr lang="ru-RU" sz="4400" b="1" i="1" dirty="0">
                <a:solidFill>
                  <a:srgbClr val="FFFF00"/>
                </a:solidFill>
              </a:rPr>
              <a:t>Океанические </a:t>
            </a:r>
            <a:r>
              <a:rPr lang="ru-RU" sz="4400" b="1" i="1" dirty="0" smtClean="0">
                <a:solidFill>
                  <a:srgbClr val="FFFF00"/>
                </a:solidFill>
              </a:rPr>
              <a:t>течения.</a:t>
            </a:r>
            <a:endParaRPr lang="ru-RU" sz="4400" b="1" i="1" dirty="0">
              <a:solidFill>
                <a:srgbClr val="FFFF00"/>
              </a:solidFill>
            </a:endParaRPr>
          </a:p>
        </p:txBody>
      </p:sp>
      <p:sp>
        <p:nvSpPr>
          <p:cNvPr id="9219" name="AutoShape 6"/>
          <p:cNvSpPr>
            <a:spLocks noChangeArrowheads="1"/>
          </p:cNvSpPr>
          <p:nvPr/>
        </p:nvSpPr>
        <p:spPr bwMode="auto">
          <a:xfrm>
            <a:off x="323850" y="2276872"/>
            <a:ext cx="2735263" cy="144016"/>
          </a:xfrm>
          <a:prstGeom prst="rightArrow">
            <a:avLst>
              <a:gd name="adj1" fmla="val 50000"/>
              <a:gd name="adj2" fmla="val 13588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220" name="AutoShape 7"/>
          <p:cNvSpPr>
            <a:spLocks noChangeArrowheads="1"/>
          </p:cNvSpPr>
          <p:nvPr/>
        </p:nvSpPr>
        <p:spPr bwMode="auto">
          <a:xfrm>
            <a:off x="3707904" y="2276872"/>
            <a:ext cx="2592288" cy="144016"/>
          </a:xfrm>
          <a:prstGeom prst="rightArrow">
            <a:avLst>
              <a:gd name="adj1" fmla="val 50000"/>
              <a:gd name="adj2" fmla="val 11443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CC0000"/>
              </a:solidFill>
            </a:endParaRPr>
          </a:p>
        </p:txBody>
      </p:sp>
      <p:sp>
        <p:nvSpPr>
          <p:cNvPr id="9221" name="AutoShape 8"/>
          <p:cNvSpPr>
            <a:spLocks noChangeArrowheads="1"/>
          </p:cNvSpPr>
          <p:nvPr/>
        </p:nvSpPr>
        <p:spPr bwMode="auto">
          <a:xfrm>
            <a:off x="467544" y="3933056"/>
            <a:ext cx="3024336" cy="216024"/>
          </a:xfrm>
          <a:prstGeom prst="rightArrow">
            <a:avLst>
              <a:gd name="adj1" fmla="val 38806"/>
              <a:gd name="adj2" fmla="val 15443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CC0000"/>
              </a:solidFill>
            </a:endParaRPr>
          </a:p>
          <a:p>
            <a:pPr algn="ctr"/>
            <a:endParaRPr lang="ru-RU">
              <a:solidFill>
                <a:srgbClr val="CC0000"/>
              </a:solidFill>
            </a:endParaRPr>
          </a:p>
        </p:txBody>
      </p:sp>
      <p:sp>
        <p:nvSpPr>
          <p:cNvPr id="9222" name="AutoShape 9"/>
          <p:cNvSpPr>
            <a:spLocks noChangeArrowheads="1"/>
          </p:cNvSpPr>
          <p:nvPr/>
        </p:nvSpPr>
        <p:spPr bwMode="auto">
          <a:xfrm>
            <a:off x="4211960" y="4005065"/>
            <a:ext cx="2305050" cy="144015"/>
          </a:xfrm>
          <a:prstGeom prst="rightArrow">
            <a:avLst>
              <a:gd name="adj1" fmla="val 50000"/>
              <a:gd name="adj2" fmla="val 11451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CC0000"/>
              </a:solidFill>
            </a:endParaRPr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6877050" y="2132856"/>
            <a:ext cx="2016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теплые</a:t>
            </a:r>
          </a:p>
        </p:txBody>
      </p:sp>
      <p:sp>
        <p:nvSpPr>
          <p:cNvPr id="9224" name="Text Box 11"/>
          <p:cNvSpPr txBox="1">
            <a:spLocks noChangeArrowheads="1"/>
          </p:cNvSpPr>
          <p:nvPr/>
        </p:nvSpPr>
        <p:spPr bwMode="auto">
          <a:xfrm>
            <a:off x="6732240" y="3861048"/>
            <a:ext cx="2124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холодные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31640" y="1527175"/>
            <a:ext cx="7056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Причина возникновения – постоянные ветры</a:t>
            </a:r>
            <a:endParaRPr lang="ru-RU" sz="18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907704" y="5013176"/>
            <a:ext cx="554461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i="1" dirty="0" smtClean="0">
                <a:solidFill>
                  <a:srgbClr val="C00000"/>
                </a:solidFill>
              </a:rPr>
              <a:t>Чем отличаются течения от окружающих вод?</a:t>
            </a:r>
            <a:endParaRPr lang="ru-RU" sz="1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animBg="1"/>
      <p:bldP spid="9220" grpId="0" animBg="1"/>
      <p:bldP spid="9221" grpId="0" animBg="1"/>
      <p:bldP spid="9222" grpId="0" animBg="1"/>
      <p:bldP spid="9223" grpId="0"/>
      <p:bldP spid="9224" grpId="0"/>
      <p:bldP spid="2" grpId="0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dic00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-28575"/>
            <a:ext cx="9145588" cy="6859588"/>
          </a:xfrm>
          <a:prstGeom prst="rect">
            <a:avLst/>
          </a:prstGeom>
          <a:noFill/>
        </p:spPr>
      </p:pic>
      <p:sp>
        <p:nvSpPr>
          <p:cNvPr id="16397" name="AutoShape 1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597650"/>
            <a:ext cx="395287" cy="2603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23" name="Line 39"/>
          <p:cNvSpPr>
            <a:spLocks noChangeShapeType="1"/>
          </p:cNvSpPr>
          <p:nvPr/>
        </p:nvSpPr>
        <p:spPr bwMode="auto">
          <a:xfrm flipV="1">
            <a:off x="1979613" y="6021388"/>
            <a:ext cx="576262" cy="287337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24" name="Line 40"/>
          <p:cNvSpPr>
            <a:spLocks noChangeShapeType="1"/>
          </p:cNvSpPr>
          <p:nvPr/>
        </p:nvSpPr>
        <p:spPr bwMode="auto">
          <a:xfrm>
            <a:off x="5940425" y="5661025"/>
            <a:ext cx="719138" cy="73025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25" name="Line 41"/>
          <p:cNvSpPr>
            <a:spLocks noChangeShapeType="1"/>
          </p:cNvSpPr>
          <p:nvPr/>
        </p:nvSpPr>
        <p:spPr bwMode="auto">
          <a:xfrm flipV="1">
            <a:off x="2771775" y="5734050"/>
            <a:ext cx="576263" cy="214313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26" name="Line 42"/>
          <p:cNvSpPr>
            <a:spLocks noChangeShapeType="1"/>
          </p:cNvSpPr>
          <p:nvPr/>
        </p:nvSpPr>
        <p:spPr bwMode="auto">
          <a:xfrm flipV="1">
            <a:off x="3492500" y="5661025"/>
            <a:ext cx="574675" cy="71438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1" name="Line 47"/>
          <p:cNvSpPr>
            <a:spLocks noChangeShapeType="1"/>
          </p:cNvSpPr>
          <p:nvPr/>
        </p:nvSpPr>
        <p:spPr bwMode="auto">
          <a:xfrm flipV="1">
            <a:off x="1258888" y="6308725"/>
            <a:ext cx="576262" cy="2159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2" name="Line 48"/>
          <p:cNvSpPr>
            <a:spLocks noChangeShapeType="1"/>
          </p:cNvSpPr>
          <p:nvPr/>
        </p:nvSpPr>
        <p:spPr bwMode="auto">
          <a:xfrm>
            <a:off x="6877050" y="5805488"/>
            <a:ext cx="647700" cy="144462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3" name="Line 49"/>
          <p:cNvSpPr>
            <a:spLocks noChangeShapeType="1"/>
          </p:cNvSpPr>
          <p:nvPr/>
        </p:nvSpPr>
        <p:spPr bwMode="auto">
          <a:xfrm flipV="1">
            <a:off x="4284663" y="5661025"/>
            <a:ext cx="647700" cy="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4" name="Line 50"/>
          <p:cNvSpPr>
            <a:spLocks noChangeShapeType="1"/>
          </p:cNvSpPr>
          <p:nvPr/>
        </p:nvSpPr>
        <p:spPr bwMode="auto">
          <a:xfrm flipV="1">
            <a:off x="5508625" y="5300663"/>
            <a:ext cx="720725" cy="2159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5" name="Line 51"/>
          <p:cNvSpPr>
            <a:spLocks noChangeShapeType="1"/>
          </p:cNvSpPr>
          <p:nvPr/>
        </p:nvSpPr>
        <p:spPr bwMode="auto">
          <a:xfrm flipV="1">
            <a:off x="5867400" y="5516563"/>
            <a:ext cx="649288" cy="71437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6" name="Line 52"/>
          <p:cNvSpPr>
            <a:spLocks noChangeShapeType="1"/>
          </p:cNvSpPr>
          <p:nvPr/>
        </p:nvSpPr>
        <p:spPr bwMode="auto">
          <a:xfrm flipV="1">
            <a:off x="5076825" y="5661025"/>
            <a:ext cx="647700" cy="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7" name="Line 53"/>
          <p:cNvSpPr>
            <a:spLocks noChangeShapeType="1"/>
          </p:cNvSpPr>
          <p:nvPr/>
        </p:nvSpPr>
        <p:spPr bwMode="auto">
          <a:xfrm>
            <a:off x="7667625" y="5949950"/>
            <a:ext cx="720725" cy="71438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8" name="Line 54"/>
          <p:cNvSpPr>
            <a:spLocks noChangeShapeType="1"/>
          </p:cNvSpPr>
          <p:nvPr/>
        </p:nvSpPr>
        <p:spPr bwMode="auto">
          <a:xfrm>
            <a:off x="7596188" y="5803900"/>
            <a:ext cx="720725" cy="1588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9" name="Line 55"/>
          <p:cNvSpPr>
            <a:spLocks noChangeShapeType="1"/>
          </p:cNvSpPr>
          <p:nvPr/>
        </p:nvSpPr>
        <p:spPr bwMode="auto">
          <a:xfrm>
            <a:off x="6659563" y="5589588"/>
            <a:ext cx="719137" cy="14605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40" name="Line 56"/>
          <p:cNvSpPr>
            <a:spLocks noChangeShapeType="1"/>
          </p:cNvSpPr>
          <p:nvPr/>
        </p:nvSpPr>
        <p:spPr bwMode="auto">
          <a:xfrm flipV="1">
            <a:off x="250825" y="6524625"/>
            <a:ext cx="792163" cy="144463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41" name="Line 57"/>
          <p:cNvSpPr>
            <a:spLocks noChangeShapeType="1"/>
          </p:cNvSpPr>
          <p:nvPr/>
        </p:nvSpPr>
        <p:spPr bwMode="auto">
          <a:xfrm flipV="1">
            <a:off x="8459788" y="5949950"/>
            <a:ext cx="431800" cy="71438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42" name="Line 58"/>
          <p:cNvSpPr>
            <a:spLocks noChangeShapeType="1"/>
          </p:cNvSpPr>
          <p:nvPr/>
        </p:nvSpPr>
        <p:spPr bwMode="auto">
          <a:xfrm flipV="1">
            <a:off x="8459788" y="5661025"/>
            <a:ext cx="684212" cy="144463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43" name="Line 59"/>
          <p:cNvSpPr>
            <a:spLocks noChangeShapeType="1"/>
          </p:cNvSpPr>
          <p:nvPr/>
        </p:nvSpPr>
        <p:spPr bwMode="auto">
          <a:xfrm flipV="1">
            <a:off x="971550" y="6092825"/>
            <a:ext cx="576263" cy="287338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44" name="Line 60"/>
          <p:cNvSpPr>
            <a:spLocks noChangeShapeType="1"/>
          </p:cNvSpPr>
          <p:nvPr/>
        </p:nvSpPr>
        <p:spPr bwMode="auto">
          <a:xfrm flipV="1">
            <a:off x="6372225" y="5157788"/>
            <a:ext cx="576263" cy="142875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45" name="WordArt 61"/>
          <p:cNvSpPr>
            <a:spLocks noChangeArrowheads="1" noChangeShapeType="1" noTextEdit="1"/>
          </p:cNvSpPr>
          <p:nvPr/>
        </p:nvSpPr>
        <p:spPr bwMode="auto">
          <a:xfrm>
            <a:off x="3635375" y="5876925"/>
            <a:ext cx="316865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Century Gothic"/>
              </a:rPr>
              <a:t>течение Западных Ветров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164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164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16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16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85" decel="100000"/>
                                        <p:tgtEl>
                                          <p:spTgt spid="164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385" decel="100000"/>
                                        <p:tgtEl>
                                          <p:spTgt spid="1644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4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385" fill="hold"/>
                                        <p:tgtEl>
                                          <p:spTgt spid="16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16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85" decel="100000"/>
                                        <p:tgtEl>
                                          <p:spTgt spid="164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385" decel="100000"/>
                                        <p:tgtEl>
                                          <p:spTgt spid="1643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385" fill="hold"/>
                                        <p:tgtEl>
                                          <p:spTgt spid="16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385" fill="hold"/>
                                        <p:tgtEl>
                                          <p:spTgt spid="16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85" decel="100000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385" decel="100000"/>
                                        <p:tgtEl>
                                          <p:spTgt spid="164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385" fill="hold"/>
                                        <p:tgtEl>
                                          <p:spTgt spid="16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385" fill="hold"/>
                                        <p:tgtEl>
                                          <p:spTgt spid="16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85" decel="10000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385" decel="100000"/>
                                        <p:tgtEl>
                                          <p:spTgt spid="164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385" fill="hold"/>
                                        <p:tgtEl>
                                          <p:spTgt spid="16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385" fill="hold"/>
                                        <p:tgtEl>
                                          <p:spTgt spid="16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85" decel="100000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385" decel="100000"/>
                                        <p:tgtEl>
                                          <p:spTgt spid="164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385" fill="hold"/>
                                        <p:tgtEl>
                                          <p:spTgt spid="16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385" fill="hold"/>
                                        <p:tgtEl>
                                          <p:spTgt spid="16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85" decel="100000"/>
                                        <p:tgtEl>
                                          <p:spTgt spid="164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385" decel="100000"/>
                                        <p:tgtEl>
                                          <p:spTgt spid="1643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385" fill="hold"/>
                                        <p:tgtEl>
                                          <p:spTgt spid="16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385" fill="hold"/>
                                        <p:tgtEl>
                                          <p:spTgt spid="16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85" decel="100000"/>
                                        <p:tgtEl>
                                          <p:spTgt spid="164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385" decel="100000"/>
                                        <p:tgtEl>
                                          <p:spTgt spid="164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385" fill="hold"/>
                                        <p:tgtEl>
                                          <p:spTgt spid="16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385" fill="hold"/>
                                        <p:tgtEl>
                                          <p:spTgt spid="16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85" decel="100000"/>
                                        <p:tgtEl>
                                          <p:spTgt spid="164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385" decel="100000"/>
                                        <p:tgtEl>
                                          <p:spTgt spid="164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2" dur="385" fill="hold"/>
                                        <p:tgtEl>
                                          <p:spTgt spid="16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4" dur="385" fill="hold"/>
                                        <p:tgtEl>
                                          <p:spTgt spid="16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6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385" decel="100000"/>
                                        <p:tgtEl>
                                          <p:spTgt spid="164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385" decel="100000"/>
                                        <p:tgtEl>
                                          <p:spTgt spid="164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1" dur="385" fill="hold"/>
                                        <p:tgtEl>
                                          <p:spTgt spid="16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3" dur="385" fill="hold"/>
                                        <p:tgtEl>
                                          <p:spTgt spid="16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385" decel="100000"/>
                                        <p:tgtEl>
                                          <p:spTgt spid="164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385" decel="100000"/>
                                        <p:tgtEl>
                                          <p:spTgt spid="164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0" dur="385" fill="hold"/>
                                        <p:tgtEl>
                                          <p:spTgt spid="16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2" dur="385" fill="hold"/>
                                        <p:tgtEl>
                                          <p:spTgt spid="16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85" decel="100000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385" decel="100000"/>
                                        <p:tgtEl>
                                          <p:spTgt spid="164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9" dur="385" fill="hold"/>
                                        <p:tgtEl>
                                          <p:spTgt spid="16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1" dur="385" fill="hold"/>
                                        <p:tgtEl>
                                          <p:spTgt spid="16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385" decel="100000"/>
                                        <p:tgtEl>
                                          <p:spTgt spid="164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385" decel="100000"/>
                                        <p:tgtEl>
                                          <p:spTgt spid="1643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8" dur="385" fill="hold"/>
                                        <p:tgtEl>
                                          <p:spTgt spid="16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0" dur="385" fill="hold"/>
                                        <p:tgtEl>
                                          <p:spTgt spid="16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385" decel="100000"/>
                                        <p:tgtEl>
                                          <p:spTgt spid="164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5" dur="385" decel="100000"/>
                                        <p:tgtEl>
                                          <p:spTgt spid="164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7" dur="385" fill="hold"/>
                                        <p:tgtEl>
                                          <p:spTgt spid="16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9" dur="385" fill="hold"/>
                                        <p:tgtEl>
                                          <p:spTgt spid="16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385" decel="100000"/>
                                        <p:tgtEl>
                                          <p:spTgt spid="164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385" decel="100000"/>
                                        <p:tgtEl>
                                          <p:spTgt spid="164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6" dur="385" fill="hold"/>
                                        <p:tgtEl>
                                          <p:spTgt spid="16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8" dur="385" fill="hold"/>
                                        <p:tgtEl>
                                          <p:spTgt spid="16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385" decel="100000"/>
                                        <p:tgtEl>
                                          <p:spTgt spid="164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3" dur="385" decel="100000"/>
                                        <p:tgtEl>
                                          <p:spTgt spid="164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5" dur="385" fill="hold"/>
                                        <p:tgtEl>
                                          <p:spTgt spid="16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7" dur="385" fill="hold"/>
                                        <p:tgtEl>
                                          <p:spTgt spid="16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385" decel="100000"/>
                                        <p:tgtEl>
                                          <p:spTgt spid="164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2" dur="385" decel="100000"/>
                                        <p:tgtEl>
                                          <p:spTgt spid="164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4" dur="385" fill="hold"/>
                                        <p:tgtEl>
                                          <p:spTgt spid="16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6" dur="385" fill="hold"/>
                                        <p:tgtEl>
                                          <p:spTgt spid="16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385" decel="100000"/>
                                        <p:tgtEl>
                                          <p:spTgt spid="164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1" dur="385" decel="100000"/>
                                        <p:tgtEl>
                                          <p:spTgt spid="1644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4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3" dur="385" fill="hold"/>
                                        <p:tgtEl>
                                          <p:spTgt spid="16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5" dur="385" fill="hold"/>
                                        <p:tgtEl>
                                          <p:spTgt spid="16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385" decel="100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0" dur="385" decel="100000"/>
                                        <p:tgtEl>
                                          <p:spTgt spid="1638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2" dur="385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4" dur="385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6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6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0" dur="1000"/>
                                        <p:tgtEl>
                                          <p:spTgt spid="16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23" grpId="0" animBg="1"/>
      <p:bldP spid="16424" grpId="0" animBg="1"/>
      <p:bldP spid="16425" grpId="0" animBg="1"/>
      <p:bldP spid="16426" grpId="0" animBg="1"/>
      <p:bldP spid="16431" grpId="0" animBg="1"/>
      <p:bldP spid="16432" grpId="0" animBg="1"/>
      <p:bldP spid="16433" grpId="0" animBg="1"/>
      <p:bldP spid="16434" grpId="0" animBg="1"/>
      <p:bldP spid="16435" grpId="0" animBg="1"/>
      <p:bldP spid="16436" grpId="0" animBg="1"/>
      <p:bldP spid="16437" grpId="0" animBg="1"/>
      <p:bldP spid="16438" grpId="0" animBg="1"/>
      <p:bldP spid="16439" grpId="0" animBg="1"/>
      <p:bldP spid="16440" grpId="0" animBg="1"/>
      <p:bldP spid="16441" grpId="0" animBg="1"/>
      <p:bldP spid="16442" grpId="0" animBg="1"/>
      <p:bldP spid="16443" grpId="0" animBg="1"/>
      <p:bldP spid="16444" grpId="0" animBg="1"/>
      <p:bldP spid="164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ic00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-26988"/>
            <a:ext cx="9144000" cy="6858001"/>
          </a:xfrm>
          <a:prstGeom prst="rect">
            <a:avLst/>
          </a:prstGeom>
          <a:noFill/>
        </p:spPr>
      </p:pic>
      <p:sp>
        <p:nvSpPr>
          <p:cNvPr id="18435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93175" y="6237288"/>
            <a:ext cx="250825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Freeform 5"/>
          <p:cNvSpPr>
            <a:spLocks/>
          </p:cNvSpPr>
          <p:nvPr/>
        </p:nvSpPr>
        <p:spPr bwMode="auto">
          <a:xfrm>
            <a:off x="1692275" y="2349500"/>
            <a:ext cx="647700" cy="503238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45" y="181"/>
              </a:cxn>
              <a:cxn ang="0">
                <a:pos x="181" y="90"/>
              </a:cxn>
              <a:cxn ang="0">
                <a:pos x="317" y="45"/>
              </a:cxn>
              <a:cxn ang="0">
                <a:pos x="408" y="0"/>
              </a:cxn>
            </a:cxnLst>
            <a:rect l="0" t="0" r="r" b="b"/>
            <a:pathLst>
              <a:path w="408" h="317">
                <a:moveTo>
                  <a:pt x="0" y="317"/>
                </a:moveTo>
                <a:cubicBezTo>
                  <a:pt x="7" y="268"/>
                  <a:pt x="15" y="219"/>
                  <a:pt x="45" y="181"/>
                </a:cubicBezTo>
                <a:cubicBezTo>
                  <a:pt x="75" y="143"/>
                  <a:pt x="136" y="113"/>
                  <a:pt x="181" y="90"/>
                </a:cubicBezTo>
                <a:cubicBezTo>
                  <a:pt x="226" y="67"/>
                  <a:pt x="279" y="60"/>
                  <a:pt x="317" y="45"/>
                </a:cubicBezTo>
                <a:cubicBezTo>
                  <a:pt x="355" y="30"/>
                  <a:pt x="393" y="7"/>
                  <a:pt x="408" y="0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 rot="1621838">
            <a:off x="1835150" y="2781300"/>
            <a:ext cx="431800" cy="174625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45" y="181"/>
              </a:cxn>
              <a:cxn ang="0">
                <a:pos x="181" y="90"/>
              </a:cxn>
              <a:cxn ang="0">
                <a:pos x="317" y="45"/>
              </a:cxn>
              <a:cxn ang="0">
                <a:pos x="408" y="0"/>
              </a:cxn>
            </a:cxnLst>
            <a:rect l="0" t="0" r="r" b="b"/>
            <a:pathLst>
              <a:path w="408" h="317">
                <a:moveTo>
                  <a:pt x="0" y="317"/>
                </a:moveTo>
                <a:cubicBezTo>
                  <a:pt x="7" y="268"/>
                  <a:pt x="15" y="219"/>
                  <a:pt x="45" y="181"/>
                </a:cubicBezTo>
                <a:cubicBezTo>
                  <a:pt x="75" y="143"/>
                  <a:pt x="136" y="113"/>
                  <a:pt x="181" y="90"/>
                </a:cubicBezTo>
                <a:cubicBezTo>
                  <a:pt x="226" y="67"/>
                  <a:pt x="279" y="60"/>
                  <a:pt x="317" y="45"/>
                </a:cubicBezTo>
                <a:cubicBezTo>
                  <a:pt x="355" y="30"/>
                  <a:pt x="393" y="7"/>
                  <a:pt x="408" y="0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971550" y="2852738"/>
            <a:ext cx="576263" cy="431800"/>
          </a:xfrm>
          <a:custGeom>
            <a:avLst/>
            <a:gdLst/>
            <a:ahLst/>
            <a:cxnLst>
              <a:cxn ang="0">
                <a:pos x="120" y="302"/>
              </a:cxn>
              <a:cxn ang="0">
                <a:pos x="30" y="212"/>
              </a:cxn>
              <a:cxn ang="0">
                <a:pos x="30" y="30"/>
              </a:cxn>
              <a:cxn ang="0">
                <a:pos x="211" y="30"/>
              </a:cxn>
              <a:cxn ang="0">
                <a:pos x="302" y="121"/>
              </a:cxn>
            </a:cxnLst>
            <a:rect l="0" t="0" r="r" b="b"/>
            <a:pathLst>
              <a:path w="302" h="302">
                <a:moveTo>
                  <a:pt x="120" y="302"/>
                </a:moveTo>
                <a:cubicBezTo>
                  <a:pt x="82" y="279"/>
                  <a:pt x="45" y="257"/>
                  <a:pt x="30" y="212"/>
                </a:cubicBezTo>
                <a:cubicBezTo>
                  <a:pt x="15" y="167"/>
                  <a:pt x="0" y="60"/>
                  <a:pt x="30" y="30"/>
                </a:cubicBezTo>
                <a:cubicBezTo>
                  <a:pt x="60" y="0"/>
                  <a:pt x="166" y="15"/>
                  <a:pt x="211" y="30"/>
                </a:cubicBezTo>
                <a:cubicBezTo>
                  <a:pt x="256" y="45"/>
                  <a:pt x="287" y="106"/>
                  <a:pt x="302" y="121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 flipV="1">
            <a:off x="2555875" y="2133600"/>
            <a:ext cx="360363" cy="1428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 flipV="1">
            <a:off x="2555875" y="2276475"/>
            <a:ext cx="431800" cy="1428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 flipV="1">
            <a:off x="4572000" y="692150"/>
            <a:ext cx="287338" cy="714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 flipV="1">
            <a:off x="4140200" y="836613"/>
            <a:ext cx="360363" cy="2873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 flipV="1">
            <a:off x="3779838" y="1196975"/>
            <a:ext cx="287337" cy="2143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 flipV="1">
            <a:off x="3419475" y="1484313"/>
            <a:ext cx="287338" cy="2873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 flipV="1">
            <a:off x="2987675" y="1844675"/>
            <a:ext cx="360363" cy="2143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0" name="Freeform 18"/>
          <p:cNvSpPr>
            <a:spLocks/>
          </p:cNvSpPr>
          <p:nvPr/>
        </p:nvSpPr>
        <p:spPr bwMode="auto">
          <a:xfrm>
            <a:off x="4932363" y="668338"/>
            <a:ext cx="287337" cy="239712"/>
          </a:xfrm>
          <a:custGeom>
            <a:avLst/>
            <a:gdLst/>
            <a:ahLst/>
            <a:cxnLst>
              <a:cxn ang="0">
                <a:pos x="0" y="15"/>
              </a:cxn>
              <a:cxn ang="0">
                <a:pos x="91" y="15"/>
              </a:cxn>
              <a:cxn ang="0">
                <a:pos x="136" y="106"/>
              </a:cxn>
              <a:cxn ang="0">
                <a:pos x="181" y="151"/>
              </a:cxn>
            </a:cxnLst>
            <a:rect l="0" t="0" r="r" b="b"/>
            <a:pathLst>
              <a:path w="181" h="151">
                <a:moveTo>
                  <a:pt x="0" y="15"/>
                </a:moveTo>
                <a:cubicBezTo>
                  <a:pt x="34" y="7"/>
                  <a:pt x="68" y="0"/>
                  <a:pt x="91" y="15"/>
                </a:cubicBezTo>
                <a:cubicBezTo>
                  <a:pt x="114" y="30"/>
                  <a:pt x="121" y="83"/>
                  <a:pt x="136" y="106"/>
                </a:cubicBezTo>
                <a:cubicBezTo>
                  <a:pt x="151" y="129"/>
                  <a:pt x="174" y="144"/>
                  <a:pt x="181" y="151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1" name="Freeform 19"/>
          <p:cNvSpPr>
            <a:spLocks/>
          </p:cNvSpPr>
          <p:nvPr/>
        </p:nvSpPr>
        <p:spPr bwMode="auto">
          <a:xfrm>
            <a:off x="2987675" y="1628775"/>
            <a:ext cx="360363" cy="287338"/>
          </a:xfrm>
          <a:custGeom>
            <a:avLst/>
            <a:gdLst/>
            <a:ahLst/>
            <a:cxnLst>
              <a:cxn ang="0">
                <a:pos x="0" y="181"/>
              </a:cxn>
              <a:cxn ang="0">
                <a:pos x="182" y="45"/>
              </a:cxn>
              <a:cxn ang="0">
                <a:pos x="227" y="0"/>
              </a:cxn>
            </a:cxnLst>
            <a:rect l="0" t="0" r="r" b="b"/>
            <a:pathLst>
              <a:path w="227" h="181">
                <a:moveTo>
                  <a:pt x="0" y="181"/>
                </a:moveTo>
                <a:cubicBezTo>
                  <a:pt x="72" y="128"/>
                  <a:pt x="144" y="75"/>
                  <a:pt x="182" y="45"/>
                </a:cubicBezTo>
                <a:cubicBezTo>
                  <a:pt x="220" y="15"/>
                  <a:pt x="220" y="7"/>
                  <a:pt x="227" y="0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2" name="Freeform 20"/>
          <p:cNvSpPr>
            <a:spLocks/>
          </p:cNvSpPr>
          <p:nvPr/>
        </p:nvSpPr>
        <p:spPr bwMode="auto">
          <a:xfrm>
            <a:off x="2735263" y="692150"/>
            <a:ext cx="757237" cy="936625"/>
          </a:xfrm>
          <a:custGeom>
            <a:avLst/>
            <a:gdLst/>
            <a:ahLst/>
            <a:cxnLst>
              <a:cxn ang="0">
                <a:pos x="431" y="545"/>
              </a:cxn>
              <a:cxn ang="0">
                <a:pos x="477" y="454"/>
              </a:cxn>
              <a:cxn ang="0">
                <a:pos x="477" y="318"/>
              </a:cxn>
              <a:cxn ang="0">
                <a:pos x="386" y="273"/>
              </a:cxn>
              <a:cxn ang="0">
                <a:pos x="250" y="363"/>
              </a:cxn>
              <a:cxn ang="0">
                <a:pos x="159" y="454"/>
              </a:cxn>
              <a:cxn ang="0">
                <a:pos x="23" y="409"/>
              </a:cxn>
              <a:cxn ang="0">
                <a:pos x="23" y="227"/>
              </a:cxn>
              <a:cxn ang="0">
                <a:pos x="68" y="91"/>
              </a:cxn>
              <a:cxn ang="0">
                <a:pos x="68" y="0"/>
              </a:cxn>
            </a:cxnLst>
            <a:rect l="0" t="0" r="r" b="b"/>
            <a:pathLst>
              <a:path w="492" h="545">
                <a:moveTo>
                  <a:pt x="431" y="545"/>
                </a:moveTo>
                <a:cubicBezTo>
                  <a:pt x="450" y="518"/>
                  <a:pt x="469" y="492"/>
                  <a:pt x="477" y="454"/>
                </a:cubicBezTo>
                <a:cubicBezTo>
                  <a:pt x="485" y="416"/>
                  <a:pt x="492" y="348"/>
                  <a:pt x="477" y="318"/>
                </a:cubicBezTo>
                <a:cubicBezTo>
                  <a:pt x="462" y="288"/>
                  <a:pt x="424" y="266"/>
                  <a:pt x="386" y="273"/>
                </a:cubicBezTo>
                <a:cubicBezTo>
                  <a:pt x="348" y="280"/>
                  <a:pt x="288" y="333"/>
                  <a:pt x="250" y="363"/>
                </a:cubicBezTo>
                <a:cubicBezTo>
                  <a:pt x="212" y="393"/>
                  <a:pt x="197" y="446"/>
                  <a:pt x="159" y="454"/>
                </a:cubicBezTo>
                <a:cubicBezTo>
                  <a:pt x="121" y="462"/>
                  <a:pt x="46" y="447"/>
                  <a:pt x="23" y="409"/>
                </a:cubicBezTo>
                <a:cubicBezTo>
                  <a:pt x="0" y="371"/>
                  <a:pt x="16" y="280"/>
                  <a:pt x="23" y="227"/>
                </a:cubicBezTo>
                <a:cubicBezTo>
                  <a:pt x="30" y="174"/>
                  <a:pt x="61" y="129"/>
                  <a:pt x="68" y="91"/>
                </a:cubicBezTo>
                <a:cubicBezTo>
                  <a:pt x="75" y="53"/>
                  <a:pt x="68" y="15"/>
                  <a:pt x="68" y="0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3" name="Freeform 21"/>
          <p:cNvSpPr>
            <a:spLocks/>
          </p:cNvSpPr>
          <p:nvPr/>
        </p:nvSpPr>
        <p:spPr bwMode="auto">
          <a:xfrm>
            <a:off x="3468688" y="871538"/>
            <a:ext cx="455612" cy="396875"/>
          </a:xfrm>
          <a:custGeom>
            <a:avLst/>
            <a:gdLst/>
            <a:ahLst/>
            <a:cxnLst>
              <a:cxn ang="0">
                <a:pos x="15" y="250"/>
              </a:cxn>
              <a:cxn ang="0">
                <a:pos x="15" y="114"/>
              </a:cxn>
              <a:cxn ang="0">
                <a:pos x="105" y="23"/>
              </a:cxn>
              <a:cxn ang="0">
                <a:pos x="241" y="23"/>
              </a:cxn>
              <a:cxn ang="0">
                <a:pos x="287" y="160"/>
              </a:cxn>
              <a:cxn ang="0">
                <a:pos x="241" y="250"/>
              </a:cxn>
            </a:cxnLst>
            <a:rect l="0" t="0" r="r" b="b"/>
            <a:pathLst>
              <a:path w="287" h="250">
                <a:moveTo>
                  <a:pt x="15" y="250"/>
                </a:moveTo>
                <a:cubicBezTo>
                  <a:pt x="7" y="201"/>
                  <a:pt x="0" y="152"/>
                  <a:pt x="15" y="114"/>
                </a:cubicBezTo>
                <a:cubicBezTo>
                  <a:pt x="30" y="76"/>
                  <a:pt x="67" y="38"/>
                  <a:pt x="105" y="23"/>
                </a:cubicBezTo>
                <a:cubicBezTo>
                  <a:pt x="143" y="8"/>
                  <a:pt x="211" y="0"/>
                  <a:pt x="241" y="23"/>
                </a:cubicBezTo>
                <a:cubicBezTo>
                  <a:pt x="271" y="46"/>
                  <a:pt x="287" y="122"/>
                  <a:pt x="287" y="160"/>
                </a:cubicBezTo>
                <a:cubicBezTo>
                  <a:pt x="287" y="198"/>
                  <a:pt x="249" y="235"/>
                  <a:pt x="241" y="250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4" name="WordArt 22"/>
          <p:cNvSpPr>
            <a:spLocks noChangeArrowheads="1" noChangeShapeType="1" noTextEdit="1"/>
          </p:cNvSpPr>
          <p:nvPr/>
        </p:nvSpPr>
        <p:spPr bwMode="auto">
          <a:xfrm rot="-1491822">
            <a:off x="976313" y="2447925"/>
            <a:ext cx="1136650" cy="144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Гольфстрим</a:t>
            </a:r>
          </a:p>
        </p:txBody>
      </p:sp>
      <p:sp>
        <p:nvSpPr>
          <p:cNvPr id="18455" name="WordArt 23"/>
          <p:cNvSpPr>
            <a:spLocks noChangeArrowheads="1" noChangeShapeType="1" noTextEdit="1"/>
          </p:cNvSpPr>
          <p:nvPr/>
        </p:nvSpPr>
        <p:spPr bwMode="auto">
          <a:xfrm rot="-2340067">
            <a:off x="2936875" y="1409700"/>
            <a:ext cx="2230438" cy="142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Северо - Атлантическое  течение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6" dur="10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  <p:bldP spid="18439" grpId="0" animBg="1"/>
      <p:bldP spid="18440" grpId="0" animBg="1"/>
      <p:bldP spid="18442" grpId="0" animBg="1"/>
      <p:bldP spid="18443" grpId="0" animBg="1"/>
      <p:bldP spid="18444" grpId="0" animBg="1"/>
      <p:bldP spid="18445" grpId="0" animBg="1"/>
      <p:bldP spid="18446" grpId="0" animBg="1"/>
      <p:bldP spid="18447" grpId="0" animBg="1"/>
      <p:bldP spid="18448" grpId="0" animBg="1"/>
      <p:bldP spid="18450" grpId="0" animBg="1"/>
      <p:bldP spid="18451" grpId="0" animBg="1"/>
      <p:bldP spid="18452" grpId="0" animBg="1"/>
      <p:bldP spid="18453" grpId="0" animBg="1"/>
      <p:bldP spid="18454" grpId="0" animBg="1"/>
      <p:bldP spid="1845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57188"/>
            <a:ext cx="852805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/>
              <a:t>         </a:t>
            </a:r>
            <a:r>
              <a:rPr lang="ru-RU" b="1" i="1" dirty="0" smtClean="0">
                <a:solidFill>
                  <a:srgbClr val="FFFF00"/>
                </a:solidFill>
              </a:rPr>
              <a:t>Приливы и отливы</a:t>
            </a:r>
          </a:p>
        </p:txBody>
      </p:sp>
      <p:pic>
        <p:nvPicPr>
          <p:cNvPr id="11267" name="Picture 8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29188" y="1857375"/>
            <a:ext cx="4000500" cy="3970338"/>
          </a:xfrm>
          <a:noFill/>
        </p:spPr>
      </p:pic>
      <p:pic>
        <p:nvPicPr>
          <p:cNvPr id="11268" name="Содержимое 7" descr="рис.6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14313" y="1857375"/>
            <a:ext cx="4279900" cy="3929063"/>
          </a:xfrm>
        </p:spPr>
      </p:pic>
      <p:sp>
        <p:nvSpPr>
          <p:cNvPr id="2" name="TextBox 1"/>
          <p:cNvSpPr txBox="1"/>
          <p:nvPr/>
        </p:nvSpPr>
        <p:spPr>
          <a:xfrm>
            <a:off x="971600" y="5517232"/>
            <a:ext cx="712879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Причина – притяжение луны</a:t>
            </a:r>
            <a:endParaRPr lang="ru-RU" sz="18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FF00"/>
                </a:solidFill>
              </a:rPr>
              <a:t>Домашнее задание: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b="1" dirty="0" smtClean="0">
                <a:solidFill>
                  <a:srgbClr val="C00000"/>
                </a:solidFill>
                <a:effectLst/>
              </a:rPr>
              <a:t>В контурной карте на стр. 8-9 отметить океанические течения (со стр. 174, рис. 113)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b="1" dirty="0">
                <a:solidFill>
                  <a:srgbClr val="C00000"/>
                </a:solidFill>
                <a:effectLst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effectLst/>
              </a:rPr>
              <a:t>§41, вопросы после параграфа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Изображение 13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71563" y="-1357313"/>
            <a:ext cx="12192001" cy="975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-684584" y="2348880"/>
            <a:ext cx="94330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4C4CE5"/>
                    </a:outerShdw>
                  </a:cont>
                  <a:cont type="tree" name="">
                    <a:effect ref="fillLine"/>
                    <a:outerShdw dist="38100" dir="2700000" algn="tl">
                      <a:srgbClr val="00005B"/>
                    </a:outerShdw>
                  </a:cont>
                  <a:effect ref="fillLine"/>
                </a:effectDag>
              </a:rPr>
              <a:t> </a:t>
            </a:r>
            <a:r>
              <a:rPr lang="ru-RU" sz="2400" dirty="0"/>
              <a:t>            </a:t>
            </a:r>
            <a:r>
              <a:rPr lang="ru-RU" sz="3200" b="1" dirty="0">
                <a:solidFill>
                  <a:srgbClr val="C00000"/>
                </a:solidFill>
                <a:latin typeface="Monotype Corsiva" pitchFamily="66" charset="0"/>
              </a:rPr>
              <a:t>Движение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  </a:t>
            </a:r>
            <a:r>
              <a:rPr lang="ru-RU" sz="3200" b="1" dirty="0">
                <a:solidFill>
                  <a:srgbClr val="C00000"/>
                </a:solidFill>
                <a:latin typeface="Monotype Corsiva" pitchFamily="66" charset="0"/>
              </a:rPr>
              <a:t>воды   в   океане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43808" y="1916832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>
                    <a:lumMod val="50000"/>
                  </a:schemeClr>
                </a:solidFill>
                <a:latin typeface="Monotype Corsiva" panose="03010101010201010101" pitchFamily="66" charset="0"/>
              </a:rPr>
              <a:t>Классная работа</a:t>
            </a:r>
            <a:endParaRPr lang="ru-RU" sz="3200" b="1" i="1" dirty="0">
              <a:solidFill>
                <a:schemeClr val="bg1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Изображение 1334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260350"/>
            <a:ext cx="8497888" cy="6226175"/>
          </a:xfrm>
          <a:noFill/>
        </p:spPr>
      </p:pic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1143000" y="1395413"/>
            <a:ext cx="5500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endParaRPr lang="ru-RU" dirty="0"/>
          </a:p>
        </p:txBody>
      </p:sp>
      <p:pic>
        <p:nvPicPr>
          <p:cNvPr id="4" name="Picture 7" descr="Изображение 13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8497888" cy="622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Freeform 5"/>
          <p:cNvSpPr>
            <a:spLocks/>
          </p:cNvSpPr>
          <p:nvPr/>
        </p:nvSpPr>
        <p:spPr bwMode="auto">
          <a:xfrm>
            <a:off x="755650" y="1196975"/>
            <a:ext cx="7920038" cy="4079875"/>
          </a:xfrm>
          <a:custGeom>
            <a:avLst/>
            <a:gdLst/>
            <a:ahLst/>
            <a:cxnLst>
              <a:cxn ang="0">
                <a:pos x="0" y="2041"/>
              </a:cxn>
              <a:cxn ang="0">
                <a:pos x="227" y="2041"/>
              </a:cxn>
              <a:cxn ang="0">
                <a:pos x="998" y="45"/>
              </a:cxn>
              <a:cxn ang="0">
                <a:pos x="1724" y="2177"/>
              </a:cxn>
              <a:cxn ang="0">
                <a:pos x="2812" y="1497"/>
              </a:cxn>
              <a:cxn ang="0">
                <a:pos x="3402" y="136"/>
              </a:cxn>
              <a:cxn ang="0">
                <a:pos x="4264" y="2313"/>
              </a:cxn>
              <a:cxn ang="0">
                <a:pos x="4989" y="1678"/>
              </a:cxn>
            </a:cxnLst>
            <a:rect l="0" t="0" r="r" b="b"/>
            <a:pathLst>
              <a:path w="4989" h="2570">
                <a:moveTo>
                  <a:pt x="0" y="2041"/>
                </a:moveTo>
                <a:cubicBezTo>
                  <a:pt x="30" y="2207"/>
                  <a:pt x="61" y="2374"/>
                  <a:pt x="227" y="2041"/>
                </a:cubicBezTo>
                <a:cubicBezTo>
                  <a:pt x="393" y="1708"/>
                  <a:pt x="749" y="22"/>
                  <a:pt x="998" y="45"/>
                </a:cubicBezTo>
                <a:cubicBezTo>
                  <a:pt x="1247" y="68"/>
                  <a:pt x="1422" y="1935"/>
                  <a:pt x="1724" y="2177"/>
                </a:cubicBezTo>
                <a:cubicBezTo>
                  <a:pt x="2026" y="2419"/>
                  <a:pt x="2532" y="1837"/>
                  <a:pt x="2812" y="1497"/>
                </a:cubicBezTo>
                <a:cubicBezTo>
                  <a:pt x="3092" y="1157"/>
                  <a:pt x="3160" y="0"/>
                  <a:pt x="3402" y="136"/>
                </a:cubicBezTo>
                <a:cubicBezTo>
                  <a:pt x="3644" y="272"/>
                  <a:pt x="4000" y="2056"/>
                  <a:pt x="4264" y="2313"/>
                </a:cubicBezTo>
                <a:cubicBezTo>
                  <a:pt x="4528" y="2570"/>
                  <a:pt x="4868" y="1784"/>
                  <a:pt x="4989" y="1678"/>
                </a:cubicBezTo>
              </a:path>
            </a:pathLst>
          </a:cu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1042988" y="4797425"/>
            <a:ext cx="6337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2339975" y="1341438"/>
            <a:ext cx="0" cy="3382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6084888" y="1412875"/>
            <a:ext cx="0" cy="3382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2339975" y="4797425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6084888" y="4868863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2339975" y="5661025"/>
            <a:ext cx="3744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8" name="WordArt 12"/>
          <p:cNvSpPr>
            <a:spLocks noChangeArrowheads="1" noChangeShapeType="1" noTextEdit="1"/>
          </p:cNvSpPr>
          <p:nvPr/>
        </p:nvSpPr>
        <p:spPr bwMode="auto">
          <a:xfrm>
            <a:off x="3419475" y="4868863"/>
            <a:ext cx="1528763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подошва</a:t>
            </a:r>
          </a:p>
        </p:txBody>
      </p:sp>
      <p:sp>
        <p:nvSpPr>
          <p:cNvPr id="14350" name="WordArt 14"/>
          <p:cNvSpPr>
            <a:spLocks noChangeArrowheads="1" noChangeShapeType="1" noTextEdit="1"/>
          </p:cNvSpPr>
          <p:nvPr/>
        </p:nvSpPr>
        <p:spPr bwMode="auto">
          <a:xfrm>
            <a:off x="5867400" y="3213100"/>
            <a:ext cx="88106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высота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волны</a:t>
            </a:r>
          </a:p>
        </p:txBody>
      </p:sp>
      <p:sp>
        <p:nvSpPr>
          <p:cNvPr id="14351" name="WordArt 15"/>
          <p:cNvSpPr>
            <a:spLocks noChangeArrowheads="1" noChangeShapeType="1" noTextEdit="1"/>
          </p:cNvSpPr>
          <p:nvPr/>
        </p:nvSpPr>
        <p:spPr bwMode="auto">
          <a:xfrm>
            <a:off x="3851275" y="5805488"/>
            <a:ext cx="1528763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длина волны</a:t>
            </a:r>
          </a:p>
        </p:txBody>
      </p:sp>
      <p:sp>
        <p:nvSpPr>
          <p:cNvPr id="14352" name="WordArt 16"/>
          <p:cNvSpPr>
            <a:spLocks noChangeArrowheads="1" noChangeShapeType="1" noTextEdit="1"/>
          </p:cNvSpPr>
          <p:nvPr/>
        </p:nvSpPr>
        <p:spPr bwMode="auto">
          <a:xfrm>
            <a:off x="5651500" y="1052513"/>
            <a:ext cx="1312863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гребень</a:t>
            </a:r>
          </a:p>
        </p:txBody>
      </p:sp>
      <p:sp>
        <p:nvSpPr>
          <p:cNvPr id="14353" name="WordArt 17"/>
          <p:cNvSpPr>
            <a:spLocks noChangeArrowheads="1" noChangeShapeType="1" noTextEdit="1"/>
          </p:cNvSpPr>
          <p:nvPr/>
        </p:nvSpPr>
        <p:spPr bwMode="auto">
          <a:xfrm>
            <a:off x="1692275" y="981075"/>
            <a:ext cx="1312863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гребень</a:t>
            </a:r>
          </a:p>
        </p:txBody>
      </p:sp>
      <p:sp>
        <p:nvSpPr>
          <p:cNvPr id="14354" name="WordArt 18"/>
          <p:cNvSpPr>
            <a:spLocks noChangeArrowheads="1" noChangeShapeType="1" noTextEdit="1"/>
          </p:cNvSpPr>
          <p:nvPr/>
        </p:nvSpPr>
        <p:spPr bwMode="auto">
          <a:xfrm>
            <a:off x="1835150" y="3068638"/>
            <a:ext cx="881063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высота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волны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3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  <p:bldP spid="14348" grpId="0" animBg="1"/>
      <p:bldP spid="14350" grpId="0" animBg="1"/>
      <p:bldP spid="14351" grpId="0" animBg="1"/>
      <p:bldP spid="14352" grpId="0" animBg="1"/>
      <p:bldP spid="14353" grpId="0" animBg="1"/>
      <p:bldP spid="143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900113" y="908050"/>
            <a:ext cx="7775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4099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9144000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755650" y="0"/>
            <a:ext cx="7920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solidFill>
                  <a:srgbClr val="FFFF00"/>
                </a:solidFill>
              </a:rPr>
              <a:t>Опорный конспект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b="1" i="1" dirty="0" smtClean="0">
                <a:solidFill>
                  <a:srgbClr val="C00000"/>
                </a:solidFill>
              </a:rPr>
              <a:t>Ветровые волны.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endParaRPr lang="ru-RU" sz="2400" b="1" i="1" dirty="0" smtClean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pic>
        <p:nvPicPr>
          <p:cNvPr id="7171" name="Содержимое 13" descr="рис.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3675" y="2428875"/>
            <a:ext cx="4252913" cy="2857500"/>
          </a:xfrm>
        </p:spPr>
      </p:pic>
      <p:pic>
        <p:nvPicPr>
          <p:cNvPr id="7172" name="Содержимое 14" descr="рис.5.jpg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29188" y="2346325"/>
            <a:ext cx="3757612" cy="3006725"/>
          </a:xfrm>
        </p:spPr>
      </p:pic>
      <p:sp>
        <p:nvSpPr>
          <p:cNvPr id="5" name="Прямоугольник 4"/>
          <p:cNvSpPr/>
          <p:nvPr/>
        </p:nvSpPr>
        <p:spPr>
          <a:xfrm>
            <a:off x="1643063" y="1690687"/>
            <a:ext cx="6215062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Штиль                                      шторм  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835696" y="1268760"/>
            <a:ext cx="5616624" cy="4219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bg1">
                    <a:lumMod val="50000"/>
                  </a:schemeClr>
                </a:solidFill>
              </a:rPr>
              <a:t>Причина возникновения - ветер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  <p:bldP spid="5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 descr="p22_1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</p:spPr>
      </p:pic>
      <p:pic>
        <p:nvPicPr>
          <p:cNvPr id="9225" name="Picture 9" descr="p22_1_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</p:spPr>
      </p:pic>
      <p:pic>
        <p:nvPicPr>
          <p:cNvPr id="9226" name="Picture 10" descr="p22_1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3321050"/>
            <a:ext cx="4716462" cy="3536950"/>
          </a:xfrm>
          <a:prstGeom prst="rect">
            <a:avLst/>
          </a:prstGeom>
          <a:noFill/>
        </p:spPr>
      </p:pic>
      <p:pic>
        <p:nvPicPr>
          <p:cNvPr id="9227" name="Picture 11" descr="p22_1_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43438" cy="3481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92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85" decel="100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385" decel="100000"/>
                                        <p:tgtEl>
                                          <p:spTgt spid="92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385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85" decel="100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385" decel="100000"/>
                                        <p:tgtEl>
                                          <p:spTgt spid="92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385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385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0" name="Picture 6" descr="http://www.bgland24.de/bilder/2011/03/12/1158464/1643787271-bilder-zerstoerung-japan-nach-katastrophe-jG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406" y="692696"/>
            <a:ext cx="7898034" cy="5914618"/>
          </a:xfrm>
          <a:prstGeom prst="rect">
            <a:avLst/>
          </a:prstGeom>
          <a:noFill/>
        </p:spPr>
      </p:pic>
      <p:pic>
        <p:nvPicPr>
          <p:cNvPr id="1032" name="Picture 8" descr="http://www.haz.de/var/storage/images/haz/nachrichten/panorama/fotostrecken-panorama/tag-eins-nach-dem-beben-in-japan/20110312-100822/11718643-1-ger-DE/20110312-100822_referenc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60648"/>
            <a:ext cx="5906077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4" descr="подборка цун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53981"/>
            <a:ext cx="6984776" cy="6681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</TotalTime>
  <Words>152</Words>
  <Application>Microsoft Office PowerPoint</Application>
  <PresentationFormat>Экран (4:3)</PresentationFormat>
  <Paragraphs>51</Paragraphs>
  <Slides>17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Океан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Ветровые волны. </vt:lpstr>
      <vt:lpstr>Презентация PowerPoint</vt:lpstr>
      <vt:lpstr>Презентация PowerPoint</vt:lpstr>
      <vt:lpstr>Презентация PowerPoint</vt:lpstr>
      <vt:lpstr>Цунами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Приливы и отливы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Лариса</dc:creator>
  <cp:lastModifiedBy>User</cp:lastModifiedBy>
  <cp:revision>48</cp:revision>
  <dcterms:created xsi:type="dcterms:W3CDTF">1601-01-01T00:00:00Z</dcterms:created>
  <dcterms:modified xsi:type="dcterms:W3CDTF">2019-03-03T04:34:46Z</dcterms:modified>
</cp:coreProperties>
</file>