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13"/>
  </p:notesMasterIdLst>
  <p:sldIdLst>
    <p:sldId id="256" r:id="rId2"/>
    <p:sldId id="274" r:id="rId3"/>
    <p:sldId id="277" r:id="rId4"/>
    <p:sldId id="258" r:id="rId5"/>
    <p:sldId id="275" r:id="rId6"/>
    <p:sldId id="278" r:id="rId7"/>
    <p:sldId id="260" r:id="rId8"/>
    <p:sldId id="261" r:id="rId9"/>
    <p:sldId id="276" r:id="rId10"/>
    <p:sldId id="279" r:id="rId11"/>
    <p:sldId id="28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28.34025" units="1/cm"/>
          <inkml:channelProperty channel="Y" name="resolution" value="28.33948" units="1/cm"/>
        </inkml:channelProperties>
      </inkml:inkSource>
      <inkml:timestamp xml:id="ts0" timeString="2015-09-10T02:32:53.27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fld id="{528603B6-DEF2-42F5-92A0-DC2F22C6898D}" type="datetimeFigureOut">
              <a:rPr lang="ru-RU"/>
              <a:pPr>
                <a:defRPr/>
              </a:pPr>
              <a:t>03.03.2019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fld id="{87711821-2D77-4880-864C-8AC0DD159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2751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7383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7384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4A647F-D13E-41DE-A285-84BFE469FC69}" type="datetimeFigureOut">
              <a:rPr lang="ru-RU"/>
              <a:pPr>
                <a:defRPr/>
              </a:pPr>
              <a:t>03.03.2019</a:t>
            </a:fld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3FCCF65-8794-46B3-A5BD-DB78EE1A84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E1631-644F-4FB4-B638-E00E601CE9AA}" type="datetimeFigureOut">
              <a:rPr lang="ru-RU"/>
              <a:pPr>
                <a:defRPr/>
              </a:pPr>
              <a:t>03.03.2019</a:t>
            </a:fld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3F624-063F-43D7-81BE-3CFA7B8D89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15405-4DE3-4885-87B4-6754F12A5A2E}" type="datetimeFigureOut">
              <a:rPr lang="ru-RU"/>
              <a:pPr>
                <a:defRPr/>
              </a:pPr>
              <a:t>03.03.2019</a:t>
            </a:fld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B0576-3A62-4239-AB24-B6EFB9799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A450E-CAB3-40F5-8389-1253758F2317}" type="datetimeFigureOut">
              <a:rPr lang="ru-RU"/>
              <a:pPr>
                <a:defRPr/>
              </a:pPr>
              <a:t>03.03.2019</a:t>
            </a:fld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403A9-D529-4192-A66F-8A25D6236F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73F26-43F3-4EEB-AA7B-D27241C75487}" type="datetimeFigureOut">
              <a:rPr lang="ru-RU"/>
              <a:pPr>
                <a:defRPr/>
              </a:pPr>
              <a:t>03.03.2019</a:t>
            </a:fld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94EB1-C5D1-4A85-BA59-0AE8351764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B5163-1158-42D0-9B1C-00E3056C8A48}" type="datetimeFigureOut">
              <a:rPr lang="ru-RU"/>
              <a:pPr>
                <a:defRPr/>
              </a:pPr>
              <a:t>03.03.2019</a:t>
            </a:fld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CFE43-3C93-49F7-BA08-17ABB8388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9EFD8-04D2-45FA-BF7F-1161479E83FE}" type="datetimeFigureOut">
              <a:rPr lang="ru-RU"/>
              <a:pPr>
                <a:defRPr/>
              </a:pPr>
              <a:t>03.03.2019</a:t>
            </a:fld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164BF-D642-44A8-B8D8-B4D26640FE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DA87D-A9A5-44C9-BC2A-2B3D0FA7967F}" type="datetimeFigureOut">
              <a:rPr lang="ru-RU"/>
              <a:pPr>
                <a:defRPr/>
              </a:pPr>
              <a:t>03.03.2019</a:t>
            </a:fld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48312-3BD9-470D-8937-AE8EDAE5A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91045-C436-417A-8CE4-6C2F3C33118A}" type="datetimeFigureOut">
              <a:rPr lang="ru-RU"/>
              <a:pPr>
                <a:defRPr/>
              </a:pPr>
              <a:t>03.03.2019</a:t>
            </a:fld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D7672-5984-4DB0-B1A3-CE8B5F2D10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D7339-79B6-4E80-9EBF-DAD491BF4D38}" type="datetimeFigureOut">
              <a:rPr lang="ru-RU"/>
              <a:pPr>
                <a:defRPr/>
              </a:pPr>
              <a:t>03.03.2019</a:t>
            </a:fld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760B4-3626-4A2D-B14E-60D93249E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30C81-B42D-4F0F-9AE6-FB1572FAB69D}" type="datetimeFigureOut">
              <a:rPr lang="ru-RU"/>
              <a:pPr>
                <a:defRPr/>
              </a:pPr>
              <a:t>03.03.2019</a:t>
            </a:fld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EF980-AEC8-4ADB-897D-5CD4FA2B47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chemeClr val="bg1">
                <a:lumMod val="50000"/>
              </a:schemeClr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632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32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32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632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2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2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3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3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3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3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3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3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3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3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3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3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5634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34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34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34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34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34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34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34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34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34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35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635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5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5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5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5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5635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35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635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6360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66A89993-CD2D-44DB-87A8-6624DCD2C2AC}" type="datetimeFigureOut">
              <a:rPr lang="ru-RU"/>
              <a:pPr>
                <a:defRPr/>
              </a:pPr>
              <a:t>03.03.2019</a:t>
            </a:fld>
            <a:endParaRPr lang="ru-RU"/>
          </a:p>
        </p:txBody>
      </p:sp>
      <p:sp>
        <p:nvSpPr>
          <p:cNvPr id="56361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62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2E40098-99D8-45C6-9E7C-18479C9CA5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636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6" r:id="rId1"/>
    <p:sldLayoutId id="2147483725" r:id="rId2"/>
    <p:sldLayoutId id="2147483724" r:id="rId3"/>
    <p:sldLayoutId id="2147483723" r:id="rId4"/>
    <p:sldLayoutId id="2147483722" r:id="rId5"/>
    <p:sldLayoutId id="2147483721" r:id="rId6"/>
    <p:sldLayoutId id="2147483720" r:id="rId7"/>
    <p:sldLayoutId id="2147483719" r:id="rId8"/>
    <p:sldLayoutId id="2147483718" r:id="rId9"/>
    <p:sldLayoutId id="2147483717" r:id="rId10"/>
    <p:sldLayoutId id="214748371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619250" y="1484784"/>
            <a:ext cx="6553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dirty="0">
                <a:solidFill>
                  <a:srgbClr val="FFC000"/>
                </a:solidFill>
                <a:latin typeface="Comic Sans MS" pitchFamily="66" charset="0"/>
              </a:rPr>
              <a:t>Ге</a:t>
            </a:r>
            <a:r>
              <a:rPr lang="ru-RU" sz="5400" dirty="0">
                <a:solidFill>
                  <a:schemeClr val="tx2"/>
                </a:solidFill>
                <a:latin typeface="Comic Sans MS" pitchFamily="66" charset="0"/>
              </a:rPr>
              <a:t>ог</a:t>
            </a:r>
            <a:r>
              <a:rPr lang="ru-RU" sz="5400" dirty="0">
                <a:solidFill>
                  <a:schemeClr val="hlink"/>
                </a:solidFill>
                <a:latin typeface="Comic Sans MS" pitchFamily="66" charset="0"/>
              </a:rPr>
              <a:t>ра</a:t>
            </a:r>
            <a:r>
              <a:rPr lang="ru-RU" sz="5400" dirty="0">
                <a:solidFill>
                  <a:schemeClr val="folHlink"/>
                </a:solidFill>
                <a:latin typeface="Comic Sans MS" pitchFamily="66" charset="0"/>
              </a:rPr>
              <a:t>фи</a:t>
            </a:r>
            <a:r>
              <a:rPr lang="ru-RU" sz="5400" dirty="0">
                <a:solidFill>
                  <a:srgbClr val="FFC000"/>
                </a:solidFill>
                <a:latin typeface="Comic Sans MS" pitchFamily="66" charset="0"/>
              </a:rPr>
              <a:t>че</a:t>
            </a:r>
            <a:r>
              <a:rPr lang="ru-RU" sz="5400" dirty="0">
                <a:solidFill>
                  <a:schemeClr val="tx2"/>
                </a:solidFill>
                <a:latin typeface="Comic Sans MS" pitchFamily="66" charset="0"/>
              </a:rPr>
              <a:t>ск</a:t>
            </a:r>
            <a:r>
              <a:rPr lang="ru-RU" sz="5400" dirty="0">
                <a:solidFill>
                  <a:schemeClr val="hlink"/>
                </a:solidFill>
                <a:latin typeface="Comic Sans MS" pitchFamily="66" charset="0"/>
              </a:rPr>
              <a:t>ие</a:t>
            </a:r>
            <a:r>
              <a:rPr lang="ru-RU" sz="5400" i="1" dirty="0">
                <a:latin typeface="Comic Sans MS" pitchFamily="66" charset="0"/>
              </a:rPr>
              <a:t> </a:t>
            </a:r>
            <a:r>
              <a:rPr lang="ru-RU" sz="5400" dirty="0">
                <a:solidFill>
                  <a:schemeClr val="hlink"/>
                </a:solidFill>
                <a:latin typeface="Comic Sans MS" pitchFamily="66" charset="0"/>
              </a:rPr>
              <a:t>ко</a:t>
            </a:r>
            <a:r>
              <a:rPr lang="ru-RU" sz="5400" dirty="0">
                <a:solidFill>
                  <a:schemeClr val="folHlink"/>
                </a:solidFill>
                <a:latin typeface="Comic Sans MS" pitchFamily="66" charset="0"/>
              </a:rPr>
              <a:t>ор</a:t>
            </a:r>
            <a:r>
              <a:rPr lang="ru-RU" sz="5400" dirty="0">
                <a:solidFill>
                  <a:srgbClr val="FFC000"/>
                </a:solidFill>
                <a:latin typeface="Comic Sans MS" pitchFamily="66" charset="0"/>
              </a:rPr>
              <a:t>ди</a:t>
            </a:r>
            <a:r>
              <a:rPr lang="ru-RU" sz="5400" dirty="0">
                <a:solidFill>
                  <a:schemeClr val="tx2"/>
                </a:solidFill>
                <a:latin typeface="Comic Sans MS" pitchFamily="66" charset="0"/>
              </a:rPr>
              <a:t>на</a:t>
            </a:r>
            <a:r>
              <a:rPr lang="ru-RU" sz="5400" dirty="0">
                <a:solidFill>
                  <a:schemeClr val="hlink"/>
                </a:solidFill>
                <a:latin typeface="Comic Sans MS" pitchFamily="66" charset="0"/>
              </a:rPr>
              <a:t>ты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3933056"/>
            <a:ext cx="78488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Найти</a:t>
            </a:r>
            <a: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ru-RU" sz="3200" b="1" dirty="0" smtClean="0">
                <a:latin typeface="Comic Sans MS" pitchFamily="66" charset="0"/>
              </a:rPr>
              <a:t>географические координаты –</a:t>
            </a:r>
          </a:p>
          <a:p>
            <a:pPr algn="ctr"/>
            <a:r>
              <a:rPr lang="ru-RU" sz="3200" b="1" dirty="0" smtClean="0">
                <a:latin typeface="Comic Sans MS" pitchFamily="66" charset="0"/>
              </a:rPr>
              <a:t> </a:t>
            </a:r>
            <a: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  <a:t>это значит найти </a:t>
            </a:r>
          </a:p>
          <a:p>
            <a:pPr algn="ctr"/>
            <a:r>
              <a:rPr lang="ru-RU" sz="3200" b="1" dirty="0" smtClean="0">
                <a:solidFill>
                  <a:srgbClr val="FFC000"/>
                </a:solidFill>
                <a:latin typeface="Comic Sans MS" pitchFamily="66" charset="0"/>
              </a:rPr>
              <a:t>широту</a:t>
            </a: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3200" b="1" dirty="0" smtClean="0">
                <a:solidFill>
                  <a:srgbClr val="FFC000"/>
                </a:solidFill>
                <a:latin typeface="Comic Sans MS" pitchFamily="66" charset="0"/>
              </a:rPr>
              <a:t>и долготу объекта в градусах </a:t>
            </a:r>
            <a:r>
              <a:rPr lang="en-US" sz="3200" b="1" dirty="0" smtClean="0">
                <a:solidFill>
                  <a:srgbClr val="FFC000"/>
                </a:solidFill>
                <a:latin typeface="Comic Sans MS" pitchFamily="66" charset="0"/>
              </a:rPr>
              <a:t>º</a:t>
            </a:r>
            <a:endParaRPr lang="ru-RU" sz="3200" b="1" dirty="0">
              <a:solidFill>
                <a:srgbClr val="FFC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75093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лево 2"/>
          <p:cNvSpPr/>
          <p:nvPr/>
        </p:nvSpPr>
        <p:spPr>
          <a:xfrm flipV="1">
            <a:off x="3571868" y="285728"/>
            <a:ext cx="1571636" cy="35719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142852"/>
            <a:ext cx="3857652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Широта:</a:t>
            </a:r>
            <a:r>
              <a:rPr lang="ru-RU" b="1" dirty="0" smtClean="0">
                <a:solidFill>
                  <a:srgbClr val="002060"/>
                </a:solidFill>
              </a:rPr>
              <a:t> в сев полушарии </a:t>
            </a:r>
            <a:r>
              <a:rPr lang="ru-RU" b="1" dirty="0" smtClean="0">
                <a:solidFill>
                  <a:srgbClr val="FF0000"/>
                </a:solidFill>
              </a:rPr>
              <a:t>– северная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(С.Ш.)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 южном полушарии </a:t>
            </a:r>
            <a:r>
              <a:rPr lang="ru-RU" b="1" dirty="0" smtClean="0">
                <a:solidFill>
                  <a:srgbClr val="FF0000"/>
                </a:solidFill>
              </a:rPr>
              <a:t>– южная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(Ю.Ш.)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2730" y="2786058"/>
            <a:ext cx="4411270" cy="4071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/>
          <p:cNvSpPr/>
          <p:nvPr/>
        </p:nvSpPr>
        <p:spPr>
          <a:xfrm>
            <a:off x="4500562" y="6286520"/>
            <a:ext cx="1143008" cy="35719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4786322"/>
            <a:ext cx="4286280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Долгота:</a:t>
            </a:r>
            <a:r>
              <a:rPr lang="ru-RU" b="1" dirty="0" smtClean="0">
                <a:solidFill>
                  <a:srgbClr val="002060"/>
                </a:solidFill>
              </a:rPr>
              <a:t> в западном полушарии (</a:t>
            </a:r>
            <a:r>
              <a:rPr lang="ru-RU" sz="1600" b="1" i="1" dirty="0" smtClean="0">
                <a:solidFill>
                  <a:srgbClr val="002060"/>
                </a:solidFill>
              </a:rPr>
              <a:t>от нулевого меридиана) </a:t>
            </a:r>
            <a:r>
              <a:rPr lang="ru-RU" b="1" dirty="0" smtClean="0">
                <a:solidFill>
                  <a:srgbClr val="002060"/>
                </a:solidFill>
              </a:rPr>
              <a:t>–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Западная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(З.Д.)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 восточном полушарии – </a:t>
            </a:r>
            <a:r>
              <a:rPr lang="ru-RU" b="1" dirty="0" smtClean="0">
                <a:solidFill>
                  <a:srgbClr val="FF0000"/>
                </a:solidFill>
              </a:rPr>
              <a:t>восточная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(В.Д.)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1214422"/>
            <a:ext cx="62151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Везувий – Евразия, 41° </a:t>
            </a:r>
            <a:r>
              <a:rPr lang="ru-RU" sz="2000" b="1" dirty="0" err="1" smtClean="0">
                <a:solidFill>
                  <a:srgbClr val="FFFF00"/>
                </a:solidFill>
              </a:rPr>
              <a:t>с.ш</a:t>
            </a:r>
            <a:r>
              <a:rPr lang="ru-RU" sz="2000" b="1" dirty="0" smtClean="0">
                <a:solidFill>
                  <a:srgbClr val="FFFF00"/>
                </a:solidFill>
              </a:rPr>
              <a:t>.  17° в.д. 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204864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C000"/>
                </a:solidFill>
              </a:rPr>
              <a:t>Параллель </a:t>
            </a:r>
            <a:r>
              <a:rPr lang="ru-RU" sz="4800" b="1" dirty="0" smtClean="0">
                <a:solidFill>
                  <a:srgbClr val="FF0000"/>
                </a:solidFill>
              </a:rPr>
              <a:t>= </a:t>
            </a:r>
            <a:r>
              <a:rPr lang="ru-RU" sz="4800" b="1" dirty="0" smtClean="0">
                <a:solidFill>
                  <a:srgbClr val="FFC000"/>
                </a:solidFill>
              </a:rPr>
              <a:t>широта</a:t>
            </a:r>
            <a:r>
              <a:rPr lang="ru-RU" sz="4800" b="1" dirty="0" smtClean="0">
                <a:solidFill>
                  <a:srgbClr val="FF0000"/>
                </a:solidFill>
              </a:rPr>
              <a:t> </a:t>
            </a:r>
            <a:endParaRPr lang="ru-RU" sz="48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026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622575" y="72677338"/>
              <a:ext cx="0" cy="0"/>
            </p14:xfrm>
          </p:contentPart>
        </mc:Choice>
        <mc:Fallback xmlns="">
          <p:pic>
            <p:nvPicPr>
              <p:cNvPr id="1026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3622575" y="72677338"/>
                <a:ext cx="0" cy="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3571876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i="1" dirty="0" smtClean="0">
              <a:solidFill>
                <a:srgbClr val="FFFF00"/>
              </a:solidFill>
            </a:endParaRPr>
          </a:p>
          <a:p>
            <a:endParaRPr lang="ru-RU" sz="2800" b="1" i="1" dirty="0" smtClean="0">
              <a:solidFill>
                <a:srgbClr val="FFFF0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- К югу </a:t>
            </a:r>
            <a:r>
              <a:rPr lang="ru-RU" b="1" i="1" dirty="0" smtClean="0">
                <a:solidFill>
                  <a:schemeClr val="tx2">
                    <a:lumMod val="90000"/>
                  </a:schemeClr>
                </a:solidFill>
              </a:rPr>
              <a:t>(к  южному полюсу) </a:t>
            </a:r>
            <a:r>
              <a:rPr lang="ru-RU" sz="2400" b="1" i="1" dirty="0" smtClean="0">
                <a:solidFill>
                  <a:srgbClr val="FFFF00"/>
                </a:solidFill>
              </a:rPr>
              <a:t>от 0</a:t>
            </a:r>
            <a:r>
              <a:rPr lang="en-US" sz="2400" b="1" i="1" dirty="0" smtClean="0">
                <a:solidFill>
                  <a:srgbClr val="FFFF00"/>
                </a:solidFill>
              </a:rPr>
              <a:t>º</a:t>
            </a:r>
            <a:r>
              <a:rPr lang="ru-RU" sz="2400" b="1" i="1" dirty="0" smtClean="0">
                <a:solidFill>
                  <a:srgbClr val="FFFF00"/>
                </a:solidFill>
              </a:rPr>
              <a:t> до 90</a:t>
            </a:r>
            <a:r>
              <a:rPr lang="en-US" sz="2400" b="1" i="1" dirty="0" smtClean="0">
                <a:solidFill>
                  <a:srgbClr val="FFFF00"/>
                </a:solidFill>
              </a:rPr>
              <a:t>º</a:t>
            </a:r>
            <a:r>
              <a:rPr lang="ru-RU" sz="2400" b="1" i="1" dirty="0" smtClean="0">
                <a:solidFill>
                  <a:srgbClr val="FFFF00"/>
                </a:solidFill>
              </a:rPr>
              <a:t> – южная широта, </a:t>
            </a:r>
            <a:r>
              <a:rPr lang="ru-RU" sz="2400" b="1" i="1" dirty="0" smtClean="0">
                <a:solidFill>
                  <a:srgbClr val="FF7C80"/>
                </a:solidFill>
                <a:latin typeface="Monotype Corsiva" pitchFamily="66" charset="0"/>
              </a:rPr>
              <a:t>пишется     </a:t>
            </a:r>
            <a:r>
              <a:rPr lang="ru-RU" sz="2400" b="1" i="1" dirty="0" err="1" smtClean="0">
                <a:solidFill>
                  <a:srgbClr val="FFFF00"/>
                </a:solidFill>
              </a:rPr>
              <a:t>ю.ш</a:t>
            </a:r>
            <a:r>
              <a:rPr lang="ru-RU" sz="2400" b="1" i="1" dirty="0" smtClean="0">
                <a:solidFill>
                  <a:srgbClr val="FFFF00"/>
                </a:solidFill>
              </a:rPr>
              <a:t>.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857232"/>
            <a:ext cx="728667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Широта отсчитывается от  </a:t>
            </a:r>
            <a:r>
              <a:rPr lang="ru-RU" sz="3200" b="1" i="1" u="sng" dirty="0" smtClean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экватора </a:t>
            </a:r>
            <a:r>
              <a:rPr lang="ru-RU" sz="2400" b="1" i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градусах  °</a:t>
            </a:r>
            <a:endParaRPr lang="ru-RU" sz="3200" b="1" i="1" dirty="0" smtClean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2571744"/>
            <a:ext cx="8001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FF00"/>
                </a:solidFill>
              </a:rPr>
              <a:t>- </a:t>
            </a:r>
            <a:r>
              <a:rPr lang="ru-RU" sz="2400" b="1" i="1" dirty="0" smtClean="0">
                <a:solidFill>
                  <a:srgbClr val="FFFF00"/>
                </a:solidFill>
              </a:rPr>
              <a:t>К северу </a:t>
            </a:r>
            <a:r>
              <a:rPr lang="ru-RU" sz="2000" b="1" i="1" dirty="0" smtClean="0">
                <a:solidFill>
                  <a:schemeClr val="tx2">
                    <a:lumMod val="90000"/>
                  </a:schemeClr>
                </a:solidFill>
              </a:rPr>
              <a:t>(</a:t>
            </a:r>
            <a:r>
              <a:rPr lang="ru-RU" b="1" i="1" dirty="0" smtClean="0">
                <a:solidFill>
                  <a:schemeClr val="tx2">
                    <a:lumMod val="90000"/>
                  </a:schemeClr>
                </a:solidFill>
              </a:rPr>
              <a:t>к северному полюсу) </a:t>
            </a:r>
            <a:r>
              <a:rPr lang="ru-RU" sz="2400" b="1" i="1" dirty="0" smtClean="0">
                <a:solidFill>
                  <a:srgbClr val="FFFF00"/>
                </a:solidFill>
              </a:rPr>
              <a:t>от 0</a:t>
            </a:r>
            <a:r>
              <a:rPr lang="en-US" sz="2400" b="1" i="1" dirty="0" smtClean="0">
                <a:solidFill>
                  <a:srgbClr val="FFFF00"/>
                </a:solidFill>
              </a:rPr>
              <a:t>º</a:t>
            </a:r>
            <a:r>
              <a:rPr lang="ru-RU" sz="2400" b="1" i="1" dirty="0" smtClean="0">
                <a:solidFill>
                  <a:srgbClr val="FFFF00"/>
                </a:solidFill>
              </a:rPr>
              <a:t> до 90</a:t>
            </a:r>
            <a:r>
              <a:rPr lang="en-US" sz="2400" b="1" i="1" dirty="0" smtClean="0">
                <a:solidFill>
                  <a:srgbClr val="FFFF00"/>
                </a:solidFill>
              </a:rPr>
              <a:t>º</a:t>
            </a:r>
            <a:r>
              <a:rPr lang="ru-RU" sz="2400" b="1" i="1" dirty="0" smtClean="0">
                <a:solidFill>
                  <a:srgbClr val="FFFF00"/>
                </a:solidFill>
              </a:rPr>
              <a:t> – северная широта, </a:t>
            </a:r>
            <a:r>
              <a:rPr lang="ru-RU" sz="2800" b="1" i="1" dirty="0" smtClean="0">
                <a:solidFill>
                  <a:srgbClr val="FF7C80"/>
                </a:solidFill>
                <a:latin typeface="Monotype Corsiva" pitchFamily="66" charset="0"/>
              </a:rPr>
              <a:t>пишется</a:t>
            </a:r>
            <a:r>
              <a:rPr lang="ru-RU" sz="2400" b="1" i="1" dirty="0" smtClean="0">
                <a:solidFill>
                  <a:srgbClr val="FFFF00"/>
                </a:solidFill>
              </a:rPr>
              <a:t>    </a:t>
            </a:r>
            <a:r>
              <a:rPr lang="ru-RU" sz="2400" b="1" i="1" dirty="0" err="1" smtClean="0">
                <a:solidFill>
                  <a:srgbClr val="FFFF00"/>
                </a:solidFill>
              </a:rPr>
              <a:t>с.ш</a:t>
            </a:r>
            <a:r>
              <a:rPr lang="ru-RU" sz="2400" b="1" i="1" dirty="0" smtClean="0">
                <a:solidFill>
                  <a:srgbClr val="FFFF00"/>
                </a:solidFill>
              </a:rPr>
              <a:t>.</a:t>
            </a:r>
          </a:p>
          <a:p>
            <a:pPr algn="ctr"/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785918" y="214290"/>
            <a:ext cx="56165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>
                <a:solidFill>
                  <a:schemeClr val="folHlink"/>
                </a:solidFill>
                <a:latin typeface="Comic Sans MS" pitchFamily="66" charset="0"/>
              </a:rPr>
              <a:t>Географическая широта</a:t>
            </a:r>
          </a:p>
        </p:txBody>
      </p:sp>
      <p:sp>
        <p:nvSpPr>
          <p:cNvPr id="409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10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928688"/>
            <a:ext cx="6192688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9512" y="1556792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90000"/>
                  </a:schemeClr>
                </a:solidFill>
              </a:rPr>
              <a:t>Санкт-Петербург</a:t>
            </a:r>
            <a:r>
              <a:rPr lang="ru-RU" sz="2000" b="1" dirty="0" smtClean="0">
                <a:solidFill>
                  <a:srgbClr val="92D050"/>
                </a:solidFill>
              </a:rPr>
              <a:t>:</a:t>
            </a:r>
            <a:endParaRPr lang="ru-RU" sz="2000" b="1" dirty="0">
              <a:solidFill>
                <a:srgbClr val="92D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2492896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59</a:t>
            </a:r>
            <a:r>
              <a:rPr lang="en-US" sz="2000" b="1" dirty="0" smtClean="0">
                <a:solidFill>
                  <a:srgbClr val="FFFF00"/>
                </a:solidFill>
              </a:rPr>
              <a:t>º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с.ш</a:t>
            </a:r>
            <a:r>
              <a:rPr lang="ru-RU" sz="2000" b="1" dirty="0" smtClean="0">
                <a:solidFill>
                  <a:srgbClr val="FFFF00"/>
                </a:solidFill>
              </a:rPr>
              <a:t>.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3140968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90000"/>
                  </a:schemeClr>
                </a:solidFill>
              </a:rPr>
              <a:t>Москва:</a:t>
            </a:r>
            <a:endParaRPr lang="ru-RU" sz="2000" b="1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378904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54</a:t>
            </a:r>
            <a:r>
              <a:rPr lang="en-US" sz="2000" b="1" dirty="0" smtClean="0">
                <a:solidFill>
                  <a:srgbClr val="FFFF00"/>
                </a:solidFill>
              </a:rPr>
              <a:t>º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с.ш</a:t>
            </a:r>
            <a:r>
              <a:rPr lang="ru-RU" sz="2000" b="1" dirty="0" smtClean="0">
                <a:solidFill>
                  <a:srgbClr val="FFFF00"/>
                </a:solidFill>
              </a:rPr>
              <a:t>.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4365104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90000"/>
                  </a:schemeClr>
                </a:solidFill>
              </a:rPr>
              <a:t>Мыс Игольный:</a:t>
            </a:r>
            <a:endParaRPr lang="ru-RU" sz="2000" b="1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5229200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33</a:t>
            </a:r>
            <a:r>
              <a:rPr lang="en-US" sz="2000" b="1" dirty="0" smtClean="0">
                <a:solidFill>
                  <a:srgbClr val="FFFF00"/>
                </a:solidFill>
              </a:rPr>
              <a:t>º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ю.ш</a:t>
            </a:r>
            <a:r>
              <a:rPr lang="ru-RU" sz="2000" b="1" dirty="0" smtClean="0">
                <a:solidFill>
                  <a:srgbClr val="FFFF00"/>
                </a:solidFill>
              </a:rPr>
              <a:t>.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1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348880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Меридиан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долгота </a:t>
            </a:r>
            <a:endParaRPr lang="ru-RU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24744"/>
            <a:ext cx="80648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Долгота отсчитывается от нулевого (Гринвичского) меридиана:</a:t>
            </a:r>
          </a:p>
          <a:p>
            <a:endParaRPr lang="ru-RU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Вправо        от 0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º</a:t>
            </a:r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до 180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º</a:t>
            </a:r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– восточная долгота, </a:t>
            </a:r>
            <a:r>
              <a:rPr lang="ru-RU" sz="2800" b="1" dirty="0" smtClean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пишется 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</a:t>
            </a:r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в.д.</a:t>
            </a:r>
          </a:p>
          <a:p>
            <a:endParaRPr lang="ru-RU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Влево        от 0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º</a:t>
            </a:r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до 180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º</a:t>
            </a:r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– западная долгота, </a:t>
            </a:r>
            <a:r>
              <a:rPr lang="ru-RU" sz="2800" b="1" dirty="0" smtClean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пишется   </a:t>
            </a:r>
            <a:r>
              <a:rPr lang="ru-RU" sz="28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з.д</a:t>
            </a:r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2143108" y="2714620"/>
            <a:ext cx="857256" cy="15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10800000">
            <a:off x="2000232" y="4000504"/>
            <a:ext cx="857256" cy="15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571604" y="214290"/>
            <a:ext cx="66960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>
                <a:solidFill>
                  <a:schemeClr val="hlink"/>
                </a:solidFill>
                <a:latin typeface="Comic Sans MS" pitchFamily="66" charset="0"/>
              </a:rPr>
              <a:t>Географическая долгота</a:t>
            </a:r>
          </a:p>
        </p:txBody>
      </p:sp>
      <p:sp>
        <p:nvSpPr>
          <p:cNvPr id="512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512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87" y="857250"/>
            <a:ext cx="6500813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2844" y="1071546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Москва: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643050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37° в.д.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2285992"/>
            <a:ext cx="235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Санкт-Петербург: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3357562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30° в.д.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4143380"/>
            <a:ext cx="2643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 Игольный: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4857760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20° в.д.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1"/>
      <p:bldP spid="5" grpId="0"/>
      <p:bldP spid="6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00166" y="642918"/>
            <a:ext cx="5857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Запишем правильно географические координаты объектов: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1785926"/>
            <a:ext cx="75009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Москва:  </a:t>
            </a:r>
            <a: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54</a:t>
            </a:r>
            <a:r>
              <a:rPr lang="en-US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º</a:t>
            </a:r>
            <a: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с.ш</a:t>
            </a:r>
            <a: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., </a:t>
            </a:r>
            <a: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37° в.д.</a:t>
            </a:r>
          </a:p>
          <a:p>
            <a:endParaRPr lang="ru-RU" sz="2000" b="1" dirty="0" smtClean="0">
              <a:solidFill>
                <a:srgbClr val="FFFF00"/>
              </a:solidFill>
            </a:endParaRPr>
          </a:p>
          <a:p>
            <a: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b="1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2786058"/>
            <a:ext cx="75724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Санкт-Петербург:   </a:t>
            </a:r>
            <a:endParaRPr lang="ru-RU" sz="2000" b="1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3714752"/>
            <a:ext cx="75724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м. Игольный:</a:t>
            </a:r>
            <a:endParaRPr lang="ru-RU" sz="2000" b="1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340768"/>
            <a:ext cx="748883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latin typeface="Comic Sans MS" pitchFamily="66" charset="0"/>
              </a:rPr>
              <a:t>Найдите географические координаты: </a:t>
            </a:r>
          </a:p>
          <a:p>
            <a:endParaRPr lang="ru-RU" sz="3600" b="1" dirty="0" smtClean="0">
              <a:solidFill>
                <a:srgbClr val="92D050"/>
              </a:solidFill>
              <a:latin typeface="Comic Sans MS" pitchFamily="66" charset="0"/>
            </a:endParaRPr>
          </a:p>
          <a:p>
            <a:r>
              <a:rPr lang="ru-RU" sz="3600" b="1" dirty="0" smtClean="0">
                <a:solidFill>
                  <a:srgbClr val="92D050"/>
                </a:solidFill>
                <a:latin typeface="Comic Sans MS" pitchFamily="66" charset="0"/>
              </a:rPr>
              <a:t>г. Якутск </a:t>
            </a:r>
          </a:p>
          <a:p>
            <a:r>
              <a:rPr lang="ru-RU" sz="3600" b="1" dirty="0" err="1" smtClean="0">
                <a:solidFill>
                  <a:srgbClr val="92D050"/>
                </a:solidFill>
                <a:latin typeface="Comic Sans MS" pitchFamily="66" charset="0"/>
              </a:rPr>
              <a:t>влк</a:t>
            </a:r>
            <a:r>
              <a:rPr lang="ru-RU" sz="3600" b="1" dirty="0" smtClean="0">
                <a:solidFill>
                  <a:srgbClr val="92D050"/>
                </a:solidFill>
                <a:latin typeface="Comic Sans MS" pitchFamily="66" charset="0"/>
              </a:rPr>
              <a:t>. </a:t>
            </a:r>
            <a:r>
              <a:rPr lang="ru-RU" sz="3600" b="1" dirty="0" err="1" smtClean="0">
                <a:solidFill>
                  <a:srgbClr val="92D050"/>
                </a:solidFill>
                <a:latin typeface="Comic Sans MS" pitchFamily="66" charset="0"/>
              </a:rPr>
              <a:t>Орисаба</a:t>
            </a:r>
            <a:endParaRPr lang="ru-RU" sz="3600" b="1" dirty="0" smtClean="0">
              <a:solidFill>
                <a:srgbClr val="92D050"/>
              </a:solidFill>
              <a:latin typeface="Comic Sans MS" pitchFamily="66" charset="0"/>
            </a:endParaRPr>
          </a:p>
          <a:p>
            <a:r>
              <a:rPr lang="ru-RU" sz="3600" b="1" dirty="0" smtClean="0">
                <a:solidFill>
                  <a:srgbClr val="92D050"/>
                </a:solidFill>
                <a:latin typeface="Comic Sans MS" pitchFamily="66" charset="0"/>
              </a:rPr>
              <a:t>о. Огненная Земля   </a:t>
            </a:r>
            <a:endParaRPr lang="ru-RU" sz="3600" b="1" dirty="0">
              <a:solidFill>
                <a:srgbClr val="92D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619</TotalTime>
  <Words>251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Глобус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Alla</dc:creator>
  <cp:lastModifiedBy>User</cp:lastModifiedBy>
  <cp:revision>72</cp:revision>
  <dcterms:created xsi:type="dcterms:W3CDTF">2006-10-18T17:38:41Z</dcterms:created>
  <dcterms:modified xsi:type="dcterms:W3CDTF">2019-03-03T04:41:12Z</dcterms:modified>
</cp:coreProperties>
</file>