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0" r:id="rId4"/>
    <p:sldId id="257" r:id="rId5"/>
    <p:sldId id="266" r:id="rId6"/>
    <p:sldId id="258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E143C5-2D46-4FA1-9B15-A93201AE0C07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8019ED-C80F-4A2B-9213-4CD6FF49D6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7" y="3933056"/>
            <a:ext cx="3384375" cy="194421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+mj-lt"/>
              </a:rPr>
              <a:t>Даже птицы у моря мечтают,</a:t>
            </a:r>
          </a:p>
          <a:p>
            <a:r>
              <a:rPr lang="ru-RU" sz="1600" b="1" dirty="0" smtClean="0">
                <a:latin typeface="+mj-lt"/>
              </a:rPr>
              <a:t>Точно так же на волны глядят,</a:t>
            </a:r>
          </a:p>
          <a:p>
            <a:r>
              <a:rPr lang="ru-RU" sz="1600" b="1" dirty="0" smtClean="0">
                <a:latin typeface="+mj-lt"/>
              </a:rPr>
              <a:t>И они, и они замечают</a:t>
            </a:r>
          </a:p>
          <a:p>
            <a:r>
              <a:rPr lang="ru-RU" sz="1600" b="1" dirty="0" smtClean="0">
                <a:latin typeface="+mj-lt"/>
              </a:rPr>
              <a:t>Красоту, что нам Боги дарят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1028" name="Picture 4" descr="http://s1.bwallpapers.com/thumbs2/2014/08/06/sea-wave-wallpaper_0905343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941" y="3284984"/>
            <a:ext cx="442337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-fotki.yandex.ru/get/5808/lenivova-elena.1d5/0_75941_b8903443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655272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neizvestniy-geniy.ru/images/works/photo/1/18815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76673"/>
            <a:ext cx="4814936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oboi.tululu.org/o/21/8237/pr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938" y="3645024"/>
            <a:ext cx="4824872" cy="302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08104" y="476673"/>
            <a:ext cx="332670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r>
              <a:rPr lang="ru-RU" sz="1600" b="1" dirty="0" smtClean="0"/>
              <a:t>И</a:t>
            </a:r>
            <a:r>
              <a:rPr lang="ru-RU" sz="1600" b="1" dirty="0"/>
              <a:t>. К. Айвазовский 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Бриг «Меркурий» атакованный двумя турецкими кораблями. 1892.</a:t>
            </a:r>
            <a:r>
              <a:rPr lang="ru-RU" sz="1600" b="1" dirty="0"/>
              <a:t/>
            </a:r>
            <a:br>
              <a:rPr lang="ru-RU" sz="1600" b="1" dirty="0"/>
            </a:br>
            <a:endParaRPr lang="ru-RU" sz="1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7" y="4797152"/>
            <a:ext cx="324035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И. К. Айвазовский 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Бриг </a:t>
            </a:r>
            <a:r>
              <a:rPr lang="ru-RU" sz="1600" b="1" dirty="0"/>
              <a:t>«</a:t>
            </a:r>
            <a:r>
              <a:rPr lang="ru-RU" sz="1600" b="1" dirty="0" smtClean="0"/>
              <a:t>Меркурий» после победы над двумя турецкими судами встречается с русской эскадрой. 1848</a:t>
            </a:r>
            <a:r>
              <a:rPr lang="ru-RU" b="1" dirty="0" smtClean="0"/>
              <a:t>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453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s613520.vk.me/v613520208/181b8/i7bBumOTfC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908720"/>
            <a:ext cx="727280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FF00"/>
                </a:solidFill>
              </a:rPr>
              <a:t>Тема урока</a:t>
            </a:r>
            <a:r>
              <a:rPr lang="ru-RU" sz="4400" b="1" dirty="0" smtClean="0">
                <a:solidFill>
                  <a:srgbClr val="FFFF00"/>
                </a:solidFill>
              </a:rPr>
              <a:t>:</a:t>
            </a:r>
          </a:p>
          <a:p>
            <a:pPr algn="ctr"/>
            <a:endParaRPr lang="ru-RU" sz="44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 </a:t>
            </a:r>
            <a:r>
              <a:rPr lang="ru-RU" sz="4400" b="1" dirty="0">
                <a:solidFill>
                  <a:srgbClr val="FFFF00"/>
                </a:solidFill>
              </a:rPr>
              <a:t>«ИЗОБРАЖЕНИЕ МОРСКОГО  ПЕЙЗАЖА»</a:t>
            </a:r>
          </a:p>
        </p:txBody>
      </p:sp>
    </p:spTree>
    <p:extLst>
      <p:ext uri="{BB962C8B-B14F-4D97-AF65-F5344CB8AC3E}">
        <p14:creationId xmlns:p14="http://schemas.microsoft.com/office/powerpoint/2010/main" val="52346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СОСТОЯНИЯ МОРСКОЙ СТИХИИ: </a:t>
            </a:r>
          </a:p>
          <a:p>
            <a:pPr algn="ctr"/>
            <a:endParaRPr lang="ru-RU" sz="2400" b="1" dirty="0" smtClean="0"/>
          </a:p>
          <a:p>
            <a:pPr marL="285750" indent="-285750" algn="ctr">
              <a:buFontTx/>
              <a:buChar char="-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грозная, мрачная, сердитая, злая, яростная;</a:t>
            </a:r>
          </a:p>
          <a:p>
            <a:pPr marL="285750" indent="-285750" algn="ctr">
              <a:buFontTx/>
              <a:buChar char="-"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мурая, беспокойная, печальная, тоскливая;</a:t>
            </a:r>
          </a:p>
          <a:p>
            <a:pPr marL="285750" indent="-285750" algn="ctr">
              <a:buFontTx/>
              <a:buChar char="-"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с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покойная, засыпающая, таинственная;</a:t>
            </a:r>
          </a:p>
          <a:p>
            <a:pPr marL="285750" indent="-285750" algn="ctr">
              <a:buFontTx/>
              <a:buChar char="-"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н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ежная, ласковая, шаловливая;</a:t>
            </a:r>
          </a:p>
          <a:p>
            <a:pPr marL="285750" indent="-285750" algn="ctr">
              <a:buFontTx/>
              <a:buChar char="-"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адостная, ликующая, игривая</a:t>
            </a:r>
          </a:p>
          <a:p>
            <a:pPr marL="285750" indent="-285750" algn="ctr">
              <a:buFontTx/>
              <a:buChar char="-"/>
            </a:pP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05342"/>
            <a:ext cx="820891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ЗАКОНЫ ЛИНЕЙНОЙ И ВОЗДУШНОЙ ПЕРСПЕКТИВЫ: </a:t>
            </a:r>
            <a:endParaRPr lang="ru-RU" sz="3200" b="1" dirty="0">
              <a:solidFill>
                <a:srgbClr val="002060"/>
              </a:solidFill>
            </a:endParaRPr>
          </a:p>
          <a:p>
            <a:pPr algn="ctr"/>
            <a:endParaRPr lang="ru-RU" sz="2800" b="1" dirty="0"/>
          </a:p>
          <a:p>
            <a:pPr marL="285750" indent="-285750" algn="ctr">
              <a:buFontTx/>
              <a:buChar char="-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ПРЕДМЕТЫ УДАЛЯЯСЬ ОТ НАС УМЕНЬШАЮТСЯ;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ПРЕДМЕТЫ УДАЛЯЯСЬ ОТ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НАС КАК БЫ ТАЮТ В ВОЗДУХЕ, ИМЕЮТ МЕНЕЕ ЧЁТКИЕ ОЧЕРТАНИЯ;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2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813690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РОЛЬ ОСВЕЩЕНИЯ: </a:t>
            </a:r>
            <a:endParaRPr lang="ru-RU" sz="3200" b="1" dirty="0">
              <a:solidFill>
                <a:srgbClr val="002060"/>
              </a:solidFill>
            </a:endParaRPr>
          </a:p>
          <a:p>
            <a:pPr algn="ctr"/>
            <a:endParaRPr lang="ru-RU" b="1" dirty="0"/>
          </a:p>
          <a:p>
            <a:pPr marL="285750" indent="-285750" algn="ctr">
              <a:buFontTx/>
              <a:buChar char="-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УТРОМ КОНТУРЫ ПЕЙЗАЖА ОКУТАНЫ ДЫМКОЙ;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ВЕЧЕРОМ ПРЕДМЕТЫ НА ФОНЕ НЕБА, ВЫРИСОВЫВАЮТСЯ ОТЧЁТЛИВО;</a:t>
            </a:r>
          </a:p>
          <a:p>
            <a:pPr marL="285750" indent="-285750" algn="ctr">
              <a:buFontTx/>
              <a:buChar char="-"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 ПАСМУРНЫЙ ДЕНЬ ЗЕМЛЯ С ПРЕДМЕТАМИ ВСЕГДА ТЕМНЕЕ НЕБА;</a:t>
            </a:r>
          </a:p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 СОЛНЕЧНЫЙ ДЕНЬ СВЕТЛЫЕ ПРЕДМЕТЫ СВЕТЛЕЕ НЕБА.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8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59175"/>
            <a:ext cx="792088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ПРАКТИЧЕСКАЯ РАБОТА: </a:t>
            </a:r>
          </a:p>
          <a:p>
            <a:pPr algn="ctr"/>
            <a:endParaRPr lang="ru-RU" sz="3600" b="1" dirty="0">
              <a:solidFill>
                <a:srgbClr val="002060"/>
              </a:solidFill>
            </a:endParaRPr>
          </a:p>
          <a:p>
            <a:pPr algn="ctr"/>
            <a:endParaRPr lang="ru-RU" b="1" dirty="0"/>
          </a:p>
          <a:p>
            <a:pPr marL="342900" indent="-342900" algn="ctr">
              <a:buAutoNum type="arabicPeriod"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ВЫБРАТЬ ТЕМУ И ФОРМАТ.</a:t>
            </a:r>
          </a:p>
          <a:p>
            <a:pPr algn="ctr"/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2.ОПРЕДЕЛИТЬ УРОВЕНЬ ГОРИЗОНТА.</a:t>
            </a:r>
          </a:p>
          <a:p>
            <a:pPr algn="ctr"/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3.ПОМНИТЬ О ПЕРЕДАЧЕ СОСТОЯНИЯ ПРИРОДЫ.</a:t>
            </a:r>
          </a:p>
          <a:p>
            <a:pPr marL="285750" indent="-285750" algn="ctr">
              <a:buFontTx/>
              <a:buChar char="-"/>
            </a:pP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26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836712"/>
            <a:ext cx="69847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mtClean="0">
                <a:solidFill>
                  <a:srgbClr val="002060"/>
                </a:solidFill>
              </a:rPr>
              <a:t>ПОДВЕДЕНИЕ ИТОГОВ </a:t>
            </a:r>
            <a:endParaRPr lang="ru-RU" sz="3600" b="1" dirty="0">
              <a:solidFill>
                <a:srgbClr val="002060"/>
              </a:solidFill>
            </a:endParaRP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  <a:p>
            <a:pPr algn="ctr"/>
            <a:endParaRPr lang="ru-RU" sz="2400" b="1" dirty="0"/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РАБОТЫ ОЦЕНИТЬ ПО КРИТЕРИЯМ:</a:t>
            </a:r>
          </a:p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1. СОБЛЮДЕНИЕ ПРАВИЛ ПЕРСПЕКТИВЫ И ПРОПОРЦИЙ.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2.ПРАВИЛЬНО ВЫБРАННЫЙ ФОРМАТ ЛИСТА.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3. ПЕРЕДАЧА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СОСТОЯНИЯ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41402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s613520.vk.me/v613520208/181b8/i7bBumOTfC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908720"/>
            <a:ext cx="727280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FF00"/>
                </a:solidFill>
              </a:rPr>
              <a:t>Тема урока</a:t>
            </a:r>
            <a:r>
              <a:rPr lang="ru-RU" sz="4400" b="1" dirty="0" smtClean="0">
                <a:solidFill>
                  <a:srgbClr val="FFFF00"/>
                </a:solidFill>
              </a:rPr>
              <a:t>:</a:t>
            </a:r>
          </a:p>
          <a:p>
            <a:pPr algn="ctr"/>
            <a:endParaRPr lang="ru-RU" sz="44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 </a:t>
            </a:r>
            <a:r>
              <a:rPr lang="ru-RU" sz="4400" b="1" dirty="0">
                <a:solidFill>
                  <a:srgbClr val="FFFF00"/>
                </a:solidFill>
              </a:rPr>
              <a:t>«ИЗОБРАЖЕНИЕ МОРСКОГО  ПЕЙЗАЖА»</a:t>
            </a:r>
          </a:p>
        </p:txBody>
      </p:sp>
    </p:spTree>
    <p:extLst>
      <p:ext uri="{BB962C8B-B14F-4D97-AF65-F5344CB8AC3E}">
        <p14:creationId xmlns:p14="http://schemas.microsoft.com/office/powerpoint/2010/main" val="210129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805264"/>
            <a:ext cx="8147248" cy="792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err="1" smtClean="0">
                <a:effectLst/>
              </a:rPr>
              <a:t>Богаевский</a:t>
            </a:r>
            <a:r>
              <a:rPr lang="ru-RU" sz="1800" dirty="0">
                <a:effectLst/>
              </a:rPr>
              <a:t> К. </a:t>
            </a:r>
            <a:r>
              <a:rPr lang="ru-RU" sz="1800" dirty="0" smtClean="0">
                <a:effectLst/>
              </a:rPr>
              <a:t>Ф. Корабли</a:t>
            </a:r>
            <a:r>
              <a:rPr lang="ru-RU" sz="1800" dirty="0">
                <a:effectLst/>
              </a:rPr>
              <a:t>. </a:t>
            </a:r>
            <a:r>
              <a:rPr lang="ru-RU" sz="1800" dirty="0" smtClean="0">
                <a:effectLst/>
              </a:rPr>
              <a:t> </a:t>
            </a:r>
            <a:r>
              <a:rPr lang="ru-RU" sz="1800" dirty="0">
                <a:effectLst/>
              </a:rPr>
              <a:t>Вечернее </a:t>
            </a:r>
            <a:r>
              <a:rPr lang="ru-RU" sz="1800" dirty="0" smtClean="0">
                <a:effectLst/>
              </a:rPr>
              <a:t>солнце. 1912.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pic>
        <p:nvPicPr>
          <p:cNvPr id="2050" name="Picture 2" descr="http://artiana.ru/art/Paintings/artsite/bogaevsky-kf/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517232"/>
            <a:ext cx="651251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0" dirty="0">
                <a:effectLst/>
              </a:rPr>
              <a:t>Е.И. </a:t>
            </a:r>
            <a:r>
              <a:rPr lang="ru-RU" sz="1800" dirty="0">
                <a:effectLst/>
              </a:rPr>
              <a:t>Востоков</a:t>
            </a:r>
            <a:r>
              <a:rPr lang="ru-RU" sz="1800" b="0" dirty="0">
                <a:effectLst/>
              </a:rPr>
              <a:t> "</a:t>
            </a:r>
            <a:r>
              <a:rPr lang="ru-RU" sz="1800" dirty="0">
                <a:effectLst/>
              </a:rPr>
              <a:t>Лодки</a:t>
            </a:r>
            <a:r>
              <a:rPr lang="ru-RU" sz="1800" b="0" dirty="0" smtClean="0">
                <a:effectLst/>
              </a:rPr>
              <a:t>.</a:t>
            </a:r>
            <a:r>
              <a:rPr lang="ru-RU" sz="1800" b="0" dirty="0">
                <a:effectLst/>
              </a:rPr>
              <a:t> </a:t>
            </a:r>
            <a:r>
              <a:rPr lang="ru-RU" sz="1800" dirty="0">
                <a:effectLst/>
              </a:rPr>
              <a:t>Гурзуф</a:t>
            </a:r>
            <a:r>
              <a:rPr lang="ru-RU" sz="1800" b="0" dirty="0">
                <a:effectLst/>
              </a:rPr>
              <a:t>" 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45719" cy="10519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70864" cy="177200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http://fs00.infourok.ru/images/doc/306/305361/hello_html_m6fe3c6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1814"/>
            <a:ext cx="7920880" cy="501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517232"/>
            <a:ext cx="5226983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effectLst/>
              </a:rPr>
              <a:t>И.К</a:t>
            </a:r>
            <a:r>
              <a:rPr lang="ru-RU" sz="3200" dirty="0">
                <a:effectLst/>
              </a:rPr>
              <a:t>. </a:t>
            </a:r>
            <a:r>
              <a:rPr lang="ru-RU" sz="3200" dirty="0" smtClean="0">
                <a:effectLst/>
              </a:rPr>
              <a:t>Айвазовский</a:t>
            </a:r>
            <a:br>
              <a:rPr lang="ru-RU" sz="3200" dirty="0" smtClean="0">
                <a:effectLst/>
              </a:rPr>
            </a:br>
            <a:r>
              <a:rPr lang="ru-RU" sz="1400" dirty="0">
                <a:effectLst/>
              </a:rPr>
              <a:t>Художник </a:t>
            </a:r>
            <a:r>
              <a:rPr lang="ru-RU" sz="1400" dirty="0" err="1">
                <a:effectLst/>
              </a:rPr>
              <a:t>Тимм</a:t>
            </a:r>
            <a:r>
              <a:rPr lang="ru-RU" sz="1400" dirty="0">
                <a:effectLst/>
              </a:rPr>
              <a:t> Василий Федорович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1412777" cy="89728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286888" cy="609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://s4.stc.all.kpcdn.net/f/12/image/63/80/5558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705678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78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661248"/>
            <a:ext cx="651251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>
                <a:effectLst/>
              </a:rPr>
              <a:t>И.К. Айвазовский</a:t>
            </a:r>
            <a:r>
              <a:rPr lang="ru-RU" sz="1800" b="0" dirty="0">
                <a:effectLst/>
              </a:rPr>
              <a:t>  </a:t>
            </a:r>
            <a:r>
              <a:rPr lang="ru-RU" sz="1800" dirty="0" smtClean="0">
                <a:effectLst/>
              </a:rPr>
              <a:t>Девятый вал</a:t>
            </a:r>
            <a:r>
              <a:rPr lang="ru-RU" sz="1800" b="0" dirty="0" smtClean="0">
                <a:effectLst/>
              </a:rPr>
              <a:t>. 1850</a:t>
            </a:r>
            <a:r>
              <a:rPr lang="ru-RU" sz="4800" b="0" dirty="0">
                <a:effectLst/>
              </a:rPr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188641" cy="32121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142872" cy="6812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://mob.rgo-sib.ru/book/arts/41/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0891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3213100"/>
            <a:ext cx="3816424" cy="2879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" dirty="0" smtClean="0">
                <a:solidFill>
                  <a:schemeClr val="tx1"/>
                </a:solidFill>
                <a:effectLst/>
              </a:rPr>
              <a:t>И. К. Айвазовский</a:t>
            </a:r>
            <a:r>
              <a:rPr lang="ru-RU" sz="1200" dirty="0">
                <a:solidFill>
                  <a:schemeClr val="tx1"/>
                </a:solidFill>
                <a:effectLst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effectLst/>
              </a:rPr>
              <a:t>Кораблекрушение. 1843.</a:t>
            </a:r>
            <a:r>
              <a:rPr lang="ru-RU" sz="1400" dirty="0">
                <a:solidFill>
                  <a:schemeClr val="tx1"/>
                </a:solidFill>
                <a:effectLst/>
              </a:rPr>
              <a:t/>
            </a:r>
            <a:br>
              <a:rPr lang="ru-RU" sz="1400" dirty="0">
                <a:solidFill>
                  <a:schemeClr val="tx1"/>
                </a:solidFill>
                <a:effectLst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g.io.ua/img_aa/large/2970/71/29707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rtnow.ru/img/682000/6829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634" y="620687"/>
            <a:ext cx="4035334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58634" y="3105835"/>
            <a:ext cx="40353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/>
              <a:t>И.К. Айвазовский Среди волн. 1898.</a:t>
            </a:r>
            <a:endParaRPr lang="ru-RU" sz="1200" b="1" dirty="0"/>
          </a:p>
        </p:txBody>
      </p:sp>
      <p:pic>
        <p:nvPicPr>
          <p:cNvPr id="5126" name="Picture 6" descr="http://photos.streamphoto.ru/7/3/f/ed327d94f0be131d9696d828ff0dbf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69" y="3573016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3548" y="6165304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           И</a:t>
            </a:r>
            <a:r>
              <a:rPr lang="ru-RU" sz="1200" b="1" dirty="0"/>
              <a:t>. К. Айвазовский </a:t>
            </a:r>
            <a:r>
              <a:rPr lang="ru-RU" sz="1200" b="1" dirty="0" smtClean="0"/>
              <a:t>Волна. 1889.</a:t>
            </a:r>
            <a:r>
              <a:rPr lang="ru-RU" sz="1200" b="1" dirty="0"/>
              <a:t/>
            </a:r>
            <a:br>
              <a:rPr lang="ru-RU" sz="1200" b="1" dirty="0"/>
            </a:br>
            <a:endParaRPr lang="ru-RU" sz="1200" b="1" dirty="0"/>
          </a:p>
        </p:txBody>
      </p:sp>
      <p:pic>
        <p:nvPicPr>
          <p:cNvPr id="5130" name="Picture 10" descr="http://mirkartin.biz/sites/default/files/imagecache/croped/IMG_10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634" y="3573016"/>
            <a:ext cx="403533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58634" y="6021288"/>
            <a:ext cx="41618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И. К. Айвазовский </a:t>
            </a:r>
            <a:r>
              <a:rPr lang="ru-RU" sz="1200" b="1" dirty="0" smtClean="0"/>
              <a:t>Буря на северном море. 1865</a:t>
            </a:r>
            <a:r>
              <a:rPr lang="ru-RU" sz="1400" b="1" dirty="0" smtClean="0"/>
              <a:t>.</a:t>
            </a:r>
            <a:r>
              <a:rPr lang="ru-RU" sz="1400" b="1" dirty="0"/>
              <a:t/>
            </a:r>
            <a:br>
              <a:rPr lang="ru-RU" sz="1400" b="1" dirty="0"/>
            </a:b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allpaperswiki.com/wallpapers/2012/10/The-Black-Sea-Ivan-Aivazovsky-600x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06489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3289" y="5661248"/>
            <a:ext cx="6512511" cy="648072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1800" dirty="0" smtClean="0">
                <a:effectLst/>
              </a:rPr>
              <a:t>И.К. Айвазовский</a:t>
            </a:r>
            <a:r>
              <a:rPr lang="ru-RU" sz="1800" b="0" dirty="0" smtClean="0">
                <a:effectLst/>
              </a:rPr>
              <a:t>  </a:t>
            </a:r>
            <a:r>
              <a:rPr lang="ru-RU" sz="1800" dirty="0" smtClean="0">
                <a:effectLst/>
              </a:rPr>
              <a:t>Черное море</a:t>
            </a:r>
            <a:r>
              <a:rPr lang="ru-RU" sz="1800" b="0" dirty="0" smtClean="0">
                <a:effectLst/>
              </a:rPr>
              <a:t>. 1851</a:t>
            </a:r>
            <a:r>
              <a:rPr lang="ru-RU" sz="4800" b="0" dirty="0" smtClean="0">
                <a:effectLst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246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lib.ru/objects/gallery_605/artlib_gallery-302733-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676875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3356992"/>
            <a:ext cx="67687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И. К. Айвазовский </a:t>
            </a:r>
            <a:r>
              <a:rPr lang="ru-RU" sz="1400" b="1" dirty="0" smtClean="0"/>
              <a:t>Неаполитанский залив в лунную ночь. 1850.</a:t>
            </a:r>
            <a:r>
              <a:rPr lang="ru-RU" sz="1400" b="1" dirty="0"/>
              <a:t/>
            </a:r>
            <a:br>
              <a:rPr lang="ru-RU" sz="1400" b="1" dirty="0"/>
            </a:br>
            <a:endParaRPr lang="ru-RU" sz="1400" b="1" dirty="0"/>
          </a:p>
        </p:txBody>
      </p:sp>
      <p:pic>
        <p:nvPicPr>
          <p:cNvPr id="2052" name="Picture 4" descr="http://fishki.net/upload/users/2015/09/13/876863/14fb68dd8f88ff67971a0cedf22915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1"/>
            <a:ext cx="4032448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9" y="6093296"/>
            <a:ext cx="37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И. К. Айвазовский </a:t>
            </a:r>
            <a:r>
              <a:rPr lang="ru-RU" sz="1200" b="1" dirty="0" err="1" smtClean="0"/>
              <a:t>Иатальянский</a:t>
            </a:r>
            <a:r>
              <a:rPr lang="ru-RU" sz="1200" b="1" dirty="0" smtClean="0"/>
              <a:t> пейзаж. Вечер. 1858.</a:t>
            </a:r>
            <a:r>
              <a:rPr lang="ru-RU" sz="1200" b="1" dirty="0"/>
              <a:t/>
            </a:r>
            <a:br>
              <a:rPr lang="ru-RU" sz="1200" b="1" dirty="0"/>
            </a:br>
            <a:endParaRPr lang="ru-RU" sz="1200" b="1" dirty="0"/>
          </a:p>
        </p:txBody>
      </p:sp>
      <p:pic>
        <p:nvPicPr>
          <p:cNvPr id="2054" name="Picture 6" descr="http://cs9590.vk.me/u80829647/129665336/y_1ce3f52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17033"/>
            <a:ext cx="374441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5" y="6093296"/>
            <a:ext cx="3672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И. К. Айвазовский </a:t>
            </a:r>
            <a:r>
              <a:rPr lang="ru-RU" sz="1200" b="1" dirty="0" smtClean="0"/>
              <a:t>Морской пролив с маяком. 1841.</a:t>
            </a:r>
            <a:r>
              <a:rPr lang="ru-RU" sz="1200" b="1" dirty="0"/>
              <a:t/>
            </a:r>
            <a:br>
              <a:rPr lang="ru-RU" sz="1200" b="1" dirty="0"/>
            </a:b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23713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164</TotalTime>
  <Words>237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Богаевский К. Ф. Корабли.  Вечернее солнце. 1912. </vt:lpstr>
      <vt:lpstr>Е.И. Востоков "Лодки. Гурзуф" </vt:lpstr>
      <vt:lpstr>И.К. Айвазовский Художник Тимм Василий Федорович</vt:lpstr>
      <vt:lpstr>И.К. Айвазовский  Девятый вал. 1850 </vt:lpstr>
      <vt:lpstr>И. К. Айвазовский Кораблекрушение. 1843.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Географические методы исследования</dc:title>
  <dc:creator>-</dc:creator>
  <cp:lastModifiedBy>admin</cp:lastModifiedBy>
  <cp:revision>18</cp:revision>
  <dcterms:created xsi:type="dcterms:W3CDTF">2012-09-09T15:19:36Z</dcterms:created>
  <dcterms:modified xsi:type="dcterms:W3CDTF">2015-11-17T12:06:51Z</dcterms:modified>
</cp:coreProperties>
</file>