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4" r:id="rId12"/>
    <p:sldId id="275" r:id="rId13"/>
    <p:sldId id="266" r:id="rId14"/>
    <p:sldId id="267" r:id="rId15"/>
    <p:sldId id="268" r:id="rId16"/>
    <p:sldId id="269" r:id="rId17"/>
    <p:sldId id="283" r:id="rId18"/>
    <p:sldId id="276" r:id="rId19"/>
    <p:sldId id="270" r:id="rId20"/>
    <p:sldId id="271" r:id="rId21"/>
    <p:sldId id="277" r:id="rId22"/>
    <p:sldId id="272" r:id="rId23"/>
    <p:sldId id="273" r:id="rId24"/>
    <p:sldId id="279" r:id="rId25"/>
    <p:sldId id="280" r:id="rId26"/>
    <p:sldId id="281" r:id="rId27"/>
    <p:sldId id="282" r:id="rId28"/>
    <p:sldId id="278" r:id="rId29"/>
    <p:sldId id="284" r:id="rId30"/>
    <p:sldId id="285"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22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26E1165-2D33-4AE5-985A-925F78487CC6}" type="datetimeFigureOut">
              <a:rPr lang="ru-RU" smtClean="0"/>
              <a:pPr/>
              <a:t>03.03.2019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EAC4AB-7F9E-4D6C-B37A-64BD68013DA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E1165-2D33-4AE5-985A-925F78487CC6}" type="datetimeFigureOut">
              <a:rPr lang="ru-RU" smtClean="0"/>
              <a:pPr/>
              <a:t>03.03.2019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EAC4AB-7F9E-4D6C-B37A-64BD68013DA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2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 Id="rId5" Type="http://schemas.openxmlformats.org/officeDocument/2006/relationships/image" Target="../media/image49.jpeg"/><Relationship Id="rId4" Type="http://schemas.openxmlformats.org/officeDocument/2006/relationships/image" Target="../media/image48.jpeg"/></Relationships>
</file>

<file path=ppt/slides/_rels/slide2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5" Type="http://schemas.openxmlformats.org/officeDocument/2006/relationships/image" Target="../media/image53.jpeg"/><Relationship Id="rId4" Type="http://schemas.openxmlformats.org/officeDocument/2006/relationships/image" Target="../media/image5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04665"/>
            <a:ext cx="7772400" cy="2160239"/>
          </a:xfrm>
        </p:spPr>
        <p:txBody>
          <a:bodyPr/>
          <a:lstStyle/>
          <a:p>
            <a:r>
              <a:rPr lang="ru-RU" b="1" dirty="0" smtClean="0"/>
              <a:t>Проект</a:t>
            </a:r>
            <a:br>
              <a:rPr lang="ru-RU" b="1" dirty="0" smtClean="0"/>
            </a:br>
            <a:r>
              <a:rPr lang="ru-RU" b="1" dirty="0"/>
              <a:t/>
            </a:r>
            <a:br>
              <a:rPr lang="ru-RU" b="1" dirty="0"/>
            </a:br>
            <a:r>
              <a:rPr lang="ru-RU" b="1" dirty="0" smtClean="0"/>
              <a:t>«День защитника Отечества»</a:t>
            </a:r>
            <a:endParaRPr lang="ru-RU" b="1" dirty="0"/>
          </a:p>
        </p:txBody>
      </p:sp>
      <p:sp>
        <p:nvSpPr>
          <p:cNvPr id="3" name="Подзаголовок 2"/>
          <p:cNvSpPr>
            <a:spLocks noGrp="1"/>
          </p:cNvSpPr>
          <p:nvPr>
            <p:ph type="subTitle" idx="1"/>
          </p:nvPr>
        </p:nvSpPr>
        <p:spPr>
          <a:xfrm>
            <a:off x="6012160" y="4653136"/>
            <a:ext cx="2952328" cy="1656184"/>
          </a:xfrm>
        </p:spPr>
        <p:txBody>
          <a:bodyPr>
            <a:normAutofit fontScale="70000" lnSpcReduction="20000"/>
          </a:bodyPr>
          <a:lstStyle/>
          <a:p>
            <a:r>
              <a:rPr lang="ru-RU" dirty="0" smtClean="0"/>
              <a:t>                                 </a:t>
            </a:r>
            <a:r>
              <a:rPr lang="ru-RU" sz="3400" b="1" dirty="0" smtClean="0">
                <a:solidFill>
                  <a:schemeClr val="tx1"/>
                </a:solidFill>
                <a:latin typeface="Times New Roman" pitchFamily="18" charset="0"/>
                <a:cs typeface="Times New Roman" pitchFamily="18" charset="0"/>
              </a:rPr>
              <a:t>Комиссарова. Л. С.</a:t>
            </a:r>
          </a:p>
          <a:p>
            <a:r>
              <a:rPr lang="ru-RU" sz="3400" b="1" dirty="0" smtClean="0">
                <a:solidFill>
                  <a:schemeClr val="tx1"/>
                </a:solidFill>
                <a:latin typeface="Times New Roman" pitchFamily="18" charset="0"/>
                <a:cs typeface="Times New Roman" pitchFamily="18" charset="0"/>
              </a:rPr>
              <a:t>                       Некрасова. Л. С.</a:t>
            </a:r>
            <a:endParaRPr lang="ru-RU" sz="3400" b="1" dirty="0">
              <a:solidFill>
                <a:schemeClr val="tx1"/>
              </a:solidFill>
              <a:latin typeface="Times New Roman" pitchFamily="18" charset="0"/>
              <a:cs typeface="Times New Roman" pitchFamily="18" charset="0"/>
            </a:endParaRPr>
          </a:p>
        </p:txBody>
      </p:sp>
      <p:pic>
        <p:nvPicPr>
          <p:cNvPr id="4" name="Picture 2" descr="http://fotohood.ru/images/510479_patrioticheskoe-vospitanie-fon.jpg"/>
          <p:cNvPicPr>
            <a:picLocks noChangeAspect="1" noChangeArrowheads="1"/>
          </p:cNvPicPr>
          <p:nvPr/>
        </p:nvPicPr>
        <p:blipFill>
          <a:blip r:embed="rId2" cstate="screen"/>
          <a:srcRect/>
          <a:stretch>
            <a:fillRect/>
          </a:stretch>
        </p:blipFill>
        <p:spPr bwMode="auto">
          <a:xfrm>
            <a:off x="611560" y="2636912"/>
            <a:ext cx="5040560" cy="367240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2448272"/>
          </a:xfrm>
        </p:spPr>
        <p:txBody>
          <a:bodyPr>
            <a:normAutofit fontScale="90000"/>
          </a:bodyPr>
          <a:lstStyle/>
          <a:p>
            <a:r>
              <a:rPr lang="ru-RU" sz="3100" b="1" u="sng" dirty="0" smtClean="0">
                <a:latin typeface="Times New Roman" pitchFamily="18" charset="0"/>
                <a:cs typeface="Times New Roman" pitchFamily="18" charset="0"/>
              </a:rPr>
              <a:t>Рисование:</a:t>
            </a:r>
            <a:r>
              <a:rPr lang="ru-RU" sz="3100" b="1" dirty="0" smtClean="0">
                <a:latin typeface="Times New Roman" pitchFamily="18" charset="0"/>
                <a:cs typeface="Times New Roman" pitchFamily="18" charset="0"/>
              </a:rPr>
              <a:t> </a:t>
            </a:r>
            <a:r>
              <a:rPr lang="ru-RU" sz="3100" dirty="0" smtClean="0">
                <a:latin typeface="Times New Roman" pitchFamily="18" charset="0"/>
                <a:cs typeface="Times New Roman" pitchFamily="18" charset="0"/>
              </a:rPr>
              <a:t>«Российский флаг»; «Салют»; портрет «Мой папа»; работа с раскрасками.</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t>
            </a:r>
            <a:r>
              <a:rPr lang="ru-RU" sz="3100" b="1" u="sng" dirty="0" smtClean="0">
                <a:latin typeface="Times New Roman" pitchFamily="18" charset="0"/>
                <a:cs typeface="Times New Roman" pitchFamily="18" charset="0"/>
              </a:rPr>
              <a:t>Аппликация:</a:t>
            </a:r>
            <a:r>
              <a:rPr lang="ru-RU" sz="3100" b="1" dirty="0" smtClean="0">
                <a:latin typeface="Times New Roman" pitchFamily="18" charset="0"/>
                <a:cs typeface="Times New Roman" pitchFamily="18" charset="0"/>
              </a:rPr>
              <a:t> </a:t>
            </a:r>
            <a:r>
              <a:rPr lang="ru-RU" sz="3100" dirty="0" smtClean="0">
                <a:latin typeface="Times New Roman" pitchFamily="18" charset="0"/>
                <a:cs typeface="Times New Roman" pitchFamily="18" charset="0"/>
              </a:rPr>
              <a:t>«Летящие самолёты» изготовление открыток в подарок папе.</a:t>
            </a:r>
            <a:br>
              <a:rPr lang="ru-RU" sz="3100" dirty="0" smtClean="0">
                <a:latin typeface="Times New Roman" pitchFamily="18" charset="0"/>
                <a:cs typeface="Times New Roman" pitchFamily="18" charset="0"/>
              </a:rPr>
            </a:br>
            <a:r>
              <a:rPr lang="ru-RU" sz="3100" b="1" u="sng" dirty="0" smtClean="0">
                <a:latin typeface="Times New Roman" pitchFamily="18" charset="0"/>
                <a:cs typeface="Times New Roman" pitchFamily="18" charset="0"/>
              </a:rPr>
              <a:t>Лепка: </a:t>
            </a:r>
            <a:r>
              <a:rPr lang="ru-RU" sz="3100" dirty="0" smtClean="0">
                <a:latin typeface="Times New Roman" pitchFamily="18" charset="0"/>
                <a:cs typeface="Times New Roman" pitchFamily="18" charset="0"/>
              </a:rPr>
              <a:t>«Вертолёты».</a:t>
            </a:r>
            <a:r>
              <a:rPr lang="ru-RU" dirty="0" smtClean="0"/>
              <a:t/>
            </a:r>
            <a:br>
              <a:rPr lang="ru-RU" dirty="0" smtClean="0"/>
            </a:br>
            <a:endParaRPr lang="ru-RU" dirty="0"/>
          </a:p>
        </p:txBody>
      </p:sp>
      <p:pic>
        <p:nvPicPr>
          <p:cNvPr id="9" name="Содержимое 8" descr="C:\Users\ADMIN-PC\AppData\Local\Microsoft\Windows\INetCache\Content.Word\IMG_20170210_092256.jpg"/>
          <p:cNvPicPr>
            <a:picLocks noGrp="1"/>
          </p:cNvPicPr>
          <p:nvPr>
            <p:ph idx="1"/>
          </p:nvPr>
        </p:nvPicPr>
        <p:blipFill>
          <a:blip r:embed="rId2" cstate="screen"/>
          <a:srcRect/>
          <a:stretch>
            <a:fillRect/>
          </a:stretch>
        </p:blipFill>
        <p:spPr bwMode="auto">
          <a:xfrm>
            <a:off x="179512" y="2708920"/>
            <a:ext cx="2520280" cy="377666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Содержимое 3" descr="C:\Users\Николай\Desktop\IMG_20170210_102844.jpg"/>
          <p:cNvPicPr>
            <a:picLocks/>
          </p:cNvPicPr>
          <p:nvPr/>
        </p:nvPicPr>
        <p:blipFill>
          <a:blip r:embed="rId3" cstate="screen"/>
          <a:srcRect/>
          <a:stretch>
            <a:fillRect/>
          </a:stretch>
        </p:blipFill>
        <p:spPr bwMode="auto">
          <a:xfrm>
            <a:off x="2915816" y="3068960"/>
            <a:ext cx="2880320" cy="311549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1" name="Рисунок 10" descr="C:\Users\ADMIN-PC\AppData\Local\Microsoft\Windows\INetCache\Content.Word\IMG_20170210_092343.jpg"/>
          <p:cNvPicPr/>
          <p:nvPr/>
        </p:nvPicPr>
        <p:blipFill>
          <a:blip r:embed="rId4" cstate="screen"/>
          <a:srcRect/>
          <a:stretch>
            <a:fillRect/>
          </a:stretch>
        </p:blipFill>
        <p:spPr bwMode="auto">
          <a:xfrm>
            <a:off x="6012160" y="2636912"/>
            <a:ext cx="2898204" cy="388843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ADMIN-PC\AppData\Local\Microsoft\Windows\INetCache\Content.Word\IMG_20170215_160733.jpg"/>
          <p:cNvPicPr/>
          <p:nvPr/>
        </p:nvPicPr>
        <p:blipFill>
          <a:blip r:embed="rId2" cstate="screen"/>
          <a:srcRect/>
          <a:stretch>
            <a:fillRect/>
          </a:stretch>
        </p:blipFill>
        <p:spPr bwMode="auto">
          <a:xfrm>
            <a:off x="6228184" y="3645024"/>
            <a:ext cx="2808312" cy="309634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C:\Users\ADMIN-PC\AppData\Local\Microsoft\Windows\INetCache\Content.Word\IMG_20170215_155557.jpg"/>
          <p:cNvPicPr/>
          <p:nvPr/>
        </p:nvPicPr>
        <p:blipFill>
          <a:blip r:embed="rId3" cstate="screen"/>
          <a:srcRect/>
          <a:stretch>
            <a:fillRect/>
          </a:stretch>
        </p:blipFill>
        <p:spPr bwMode="auto">
          <a:xfrm>
            <a:off x="107504" y="3645024"/>
            <a:ext cx="2754188" cy="295232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C:\Users\ADMIN-PC\AppData\Local\Microsoft\Windows\INetCache\Content.Word\IMG_20170216_065421.jpg"/>
          <p:cNvPicPr/>
          <p:nvPr/>
        </p:nvPicPr>
        <p:blipFill>
          <a:blip r:embed="rId4" cstate="screen"/>
          <a:srcRect/>
          <a:stretch>
            <a:fillRect/>
          </a:stretch>
        </p:blipFill>
        <p:spPr bwMode="auto">
          <a:xfrm>
            <a:off x="3059832" y="3789040"/>
            <a:ext cx="3024336" cy="267885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C:\Users\Николай\Desktop\IMG_20170210_172633.jpg"/>
          <p:cNvPicPr/>
          <p:nvPr/>
        </p:nvPicPr>
        <p:blipFill>
          <a:blip r:embed="rId5" cstate="screen"/>
          <a:srcRect/>
          <a:stretch>
            <a:fillRect/>
          </a:stretch>
        </p:blipFill>
        <p:spPr bwMode="auto">
          <a:xfrm>
            <a:off x="6084168" y="260648"/>
            <a:ext cx="2880320" cy="25202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26" name="Picture 2" descr="C:\Users\Николай\Desktop\Фото проект 23 февраля\IMG_20170220_124328.jpg"/>
          <p:cNvPicPr>
            <a:picLocks noChangeAspect="1" noChangeArrowheads="1"/>
          </p:cNvPicPr>
          <p:nvPr/>
        </p:nvPicPr>
        <p:blipFill>
          <a:blip r:embed="rId6" cstate="screen"/>
          <a:srcRect/>
          <a:stretch>
            <a:fillRect/>
          </a:stretch>
        </p:blipFill>
        <p:spPr bwMode="auto">
          <a:xfrm>
            <a:off x="107504" y="260648"/>
            <a:ext cx="3240360" cy="266429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27" name="Picture 3" descr="C:\Users\Николай\Desktop\Фото проект 23 февраля\IMG_20170220_160025.jpg"/>
          <p:cNvPicPr>
            <a:picLocks noChangeAspect="1" noChangeArrowheads="1"/>
          </p:cNvPicPr>
          <p:nvPr/>
        </p:nvPicPr>
        <p:blipFill>
          <a:blip r:embed="rId7" cstate="screen"/>
          <a:srcRect/>
          <a:stretch>
            <a:fillRect/>
          </a:stretch>
        </p:blipFill>
        <p:spPr bwMode="auto">
          <a:xfrm>
            <a:off x="3419872" y="836712"/>
            <a:ext cx="2592288" cy="273630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ADMIN-PC\AppData\Local\Microsoft\Windows\INetCache\Content.Word\IMG_20170217_153919.jpg"/>
          <p:cNvPicPr/>
          <p:nvPr/>
        </p:nvPicPr>
        <p:blipFill>
          <a:blip r:embed="rId2" cstate="screen"/>
          <a:srcRect/>
          <a:stretch>
            <a:fillRect/>
          </a:stretch>
        </p:blipFill>
        <p:spPr bwMode="auto">
          <a:xfrm>
            <a:off x="251521" y="188641"/>
            <a:ext cx="3672407" cy="25202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C:\Users\ADMIN-PC\AppData\Local\Microsoft\Windows\INetCache\Content.Word\IMG_20170217_155915.jpg"/>
          <p:cNvPicPr/>
          <p:nvPr/>
        </p:nvPicPr>
        <p:blipFill>
          <a:blip r:embed="rId3" cstate="screen"/>
          <a:srcRect/>
          <a:stretch>
            <a:fillRect/>
          </a:stretch>
        </p:blipFill>
        <p:spPr bwMode="auto">
          <a:xfrm>
            <a:off x="4572000" y="188640"/>
            <a:ext cx="3600400" cy="25202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C:\Users\ADMIN-PC\AppData\Local\Microsoft\Windows\INetCache\Content.Word\IMG_20170220_094832.jpg"/>
          <p:cNvPicPr/>
          <p:nvPr/>
        </p:nvPicPr>
        <p:blipFill>
          <a:blip r:embed="rId4" cstate="screen"/>
          <a:srcRect/>
          <a:stretch>
            <a:fillRect/>
          </a:stretch>
        </p:blipFill>
        <p:spPr bwMode="auto">
          <a:xfrm>
            <a:off x="2339752" y="2420888"/>
            <a:ext cx="3384375" cy="273630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C:\Users\Николай\Desktop\IMG_20170209_114550.jpg"/>
          <p:cNvPicPr/>
          <p:nvPr/>
        </p:nvPicPr>
        <p:blipFill>
          <a:blip r:embed="rId5" cstate="screen"/>
          <a:srcRect/>
          <a:stretch>
            <a:fillRect/>
          </a:stretch>
        </p:blipFill>
        <p:spPr bwMode="auto">
          <a:xfrm>
            <a:off x="107504" y="4149080"/>
            <a:ext cx="2952328" cy="240982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Рисунок 8" descr="C:\Users\Николай\Desktop\IMG_20170210_080321.jpg"/>
          <p:cNvPicPr/>
          <p:nvPr/>
        </p:nvPicPr>
        <p:blipFill>
          <a:blip r:embed="rId6" cstate="screen"/>
          <a:srcRect/>
          <a:stretch>
            <a:fillRect/>
          </a:stretch>
        </p:blipFill>
        <p:spPr bwMode="auto">
          <a:xfrm>
            <a:off x="3275856" y="4533900"/>
            <a:ext cx="2952328" cy="23241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Рисунок 9" descr="C:\Users\ADMIN-PC\AppData\Local\Microsoft\Windows\INetCache\Content.Word\IMG_20170209_154931.jpg"/>
          <p:cNvPicPr/>
          <p:nvPr/>
        </p:nvPicPr>
        <p:blipFill>
          <a:blip r:embed="rId7" cstate="screen"/>
          <a:srcRect/>
          <a:stretch>
            <a:fillRect/>
          </a:stretch>
        </p:blipFill>
        <p:spPr bwMode="auto">
          <a:xfrm>
            <a:off x="6300192" y="3068960"/>
            <a:ext cx="2754188" cy="224680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Рассматривание иллюстраций:</a:t>
            </a:r>
            <a:endParaRPr lang="ru-RU" b="1" dirty="0"/>
          </a:p>
        </p:txBody>
      </p:sp>
      <p:pic>
        <p:nvPicPr>
          <p:cNvPr id="4" name="Содержимое 3" descr="C:\Users\Николай\Desktop\IMG_20170210_081204.jpg"/>
          <p:cNvPicPr>
            <a:picLocks noGrp="1"/>
          </p:cNvPicPr>
          <p:nvPr>
            <p:ph idx="1"/>
          </p:nvPr>
        </p:nvPicPr>
        <p:blipFill>
          <a:blip r:embed="rId2" cstate="screen"/>
          <a:srcRect/>
          <a:stretch>
            <a:fillRect/>
          </a:stretch>
        </p:blipFill>
        <p:spPr bwMode="auto">
          <a:xfrm>
            <a:off x="467544" y="1268760"/>
            <a:ext cx="3168352" cy="244827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C:\Users\ADMIN-PC\AppData\Local\Microsoft\Windows\INetCache\Content.Word\IMG_20170207_153745.jpg"/>
          <p:cNvPicPr/>
          <p:nvPr/>
        </p:nvPicPr>
        <p:blipFill>
          <a:blip r:embed="rId3" cstate="screen"/>
          <a:srcRect/>
          <a:stretch>
            <a:fillRect/>
          </a:stretch>
        </p:blipFill>
        <p:spPr bwMode="auto">
          <a:xfrm>
            <a:off x="4932040" y="1340769"/>
            <a:ext cx="3546276" cy="244827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C:\Users\ADMIN-PC\AppData\Local\Microsoft\Windows\INetCache\Content.Word\IMG_20170207_155219.jpg"/>
          <p:cNvPicPr/>
          <p:nvPr/>
        </p:nvPicPr>
        <p:blipFill>
          <a:blip r:embed="rId4" cstate="screen"/>
          <a:srcRect/>
          <a:stretch>
            <a:fillRect/>
          </a:stretch>
        </p:blipFill>
        <p:spPr bwMode="auto">
          <a:xfrm>
            <a:off x="2339752" y="3645024"/>
            <a:ext cx="4194348" cy="289488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u="sng" dirty="0" smtClean="0"/>
              <a:t>Чтение художественной литературы</a:t>
            </a:r>
            <a:endParaRPr lang="ru-RU" b="1" dirty="0"/>
          </a:p>
        </p:txBody>
      </p:sp>
      <p:sp>
        <p:nvSpPr>
          <p:cNvPr id="3" name="Содержимое 2"/>
          <p:cNvSpPr>
            <a:spLocks noGrp="1"/>
          </p:cNvSpPr>
          <p:nvPr>
            <p:ph idx="1"/>
          </p:nvPr>
        </p:nvSpPr>
        <p:spPr/>
        <p:txBody>
          <a:bodyPr>
            <a:normAutofit fontScale="62500" lnSpcReduction="20000"/>
          </a:bodyPr>
          <a:lstStyle/>
          <a:p>
            <a:pPr>
              <a:buNone/>
            </a:pPr>
            <a:r>
              <a:rPr lang="ru-RU" sz="4000" dirty="0" smtClean="0">
                <a:latin typeface="Times New Roman" pitchFamily="18" charset="0"/>
                <a:cs typeface="Times New Roman" pitchFamily="18" charset="0"/>
              </a:rPr>
              <a:t>   -Чтение былин «Илья Муромец и Соловей-разбойник», про Добрыню Никитича, Алёшу Поповича.</a:t>
            </a:r>
          </a:p>
          <a:p>
            <a:pPr>
              <a:buNone/>
            </a:pPr>
            <a:r>
              <a:rPr lang="ru-RU" sz="4000" dirty="0" smtClean="0">
                <a:latin typeface="Times New Roman" pitchFamily="18" charset="0"/>
                <a:cs typeface="Times New Roman" pitchFamily="18" charset="0"/>
              </a:rPr>
              <a:t>   -Чтение сказок «</a:t>
            </a:r>
            <a:r>
              <a:rPr lang="ru-RU" sz="4000" dirty="0" err="1" smtClean="0">
                <a:latin typeface="Times New Roman" pitchFamily="18" charset="0"/>
                <a:cs typeface="Times New Roman" pitchFamily="18" charset="0"/>
              </a:rPr>
              <a:t>Финист</a:t>
            </a:r>
            <a:r>
              <a:rPr lang="ru-RU" sz="4000" dirty="0" smtClean="0">
                <a:latin typeface="Times New Roman" pitchFamily="18" charset="0"/>
                <a:cs typeface="Times New Roman" pitchFamily="18" charset="0"/>
              </a:rPr>
              <a:t> – Ясный сокол», «Иван крестьянский сын и </a:t>
            </a:r>
            <a:r>
              <a:rPr lang="ru-RU" sz="4000" dirty="0" err="1" smtClean="0">
                <a:latin typeface="Times New Roman" pitchFamily="18" charset="0"/>
                <a:cs typeface="Times New Roman" pitchFamily="18" charset="0"/>
              </a:rPr>
              <a:t>чудо-юдо</a:t>
            </a:r>
            <a:r>
              <a:rPr lang="ru-RU" sz="4000" dirty="0" smtClean="0">
                <a:latin typeface="Times New Roman" pitchFamily="18" charset="0"/>
                <a:cs typeface="Times New Roman" pitchFamily="18" charset="0"/>
              </a:rPr>
              <a:t>».</a:t>
            </a:r>
          </a:p>
          <a:p>
            <a:pPr>
              <a:buNone/>
            </a:pPr>
            <a:r>
              <a:rPr lang="ru-RU" sz="4000" dirty="0" smtClean="0">
                <a:latin typeface="Times New Roman" pitchFamily="18" charset="0"/>
                <a:cs typeface="Times New Roman" pitchFamily="18" charset="0"/>
              </a:rPr>
              <a:t>   -Чтение произведений: Л.Кассиль «Твои защитники».</a:t>
            </a:r>
          </a:p>
          <a:p>
            <a:pPr>
              <a:buNone/>
            </a:pPr>
            <a:r>
              <a:rPr lang="ru-RU" sz="4000" dirty="0" smtClean="0">
                <a:latin typeface="Times New Roman" pitchFamily="18" charset="0"/>
                <a:cs typeface="Times New Roman" pitchFamily="18" charset="0"/>
              </a:rPr>
              <a:t>   -Чтение стихотворений В. </a:t>
            </a:r>
            <a:r>
              <a:rPr lang="ru-RU" sz="4000" dirty="0" err="1" smtClean="0">
                <a:latin typeface="Times New Roman" pitchFamily="18" charset="0"/>
                <a:cs typeface="Times New Roman" pitchFamily="18" charset="0"/>
              </a:rPr>
              <a:t>Берестова</a:t>
            </a:r>
            <a:r>
              <a:rPr lang="ru-RU" sz="4000" dirty="0" smtClean="0">
                <a:latin typeface="Times New Roman" pitchFamily="18" charset="0"/>
                <a:cs typeface="Times New Roman" pitchFamily="18" charset="0"/>
              </a:rPr>
              <a:t>  «Богатыри», </a:t>
            </a:r>
            <a:r>
              <a:rPr lang="ru-RU" sz="4000" dirty="0" err="1" smtClean="0">
                <a:latin typeface="Times New Roman" pitchFamily="18" charset="0"/>
                <a:cs typeface="Times New Roman" pitchFamily="18" charset="0"/>
              </a:rPr>
              <a:t>С.Погореловского</a:t>
            </a:r>
            <a:r>
              <a:rPr lang="ru-RU" sz="4000" dirty="0" smtClean="0">
                <a:latin typeface="Times New Roman" pitchFamily="18" charset="0"/>
                <a:cs typeface="Times New Roman" pitchFamily="18" charset="0"/>
              </a:rPr>
              <a:t> «Имя».</a:t>
            </a:r>
          </a:p>
          <a:p>
            <a:pPr>
              <a:buNone/>
            </a:pPr>
            <a:r>
              <a:rPr lang="ru-RU" sz="4000" dirty="0" smtClean="0">
                <a:latin typeface="Times New Roman" pitchFamily="18" charset="0"/>
                <a:cs typeface="Times New Roman" pitchFamily="18" charset="0"/>
              </a:rPr>
              <a:t>   -Заучивание стихотворений к 23 февраля.</a:t>
            </a:r>
          </a:p>
          <a:p>
            <a:pPr>
              <a:buNone/>
            </a:pPr>
            <a:r>
              <a:rPr lang="ru-RU" sz="4000" dirty="0" smtClean="0">
                <a:latin typeface="Times New Roman" pitchFamily="18" charset="0"/>
                <a:cs typeface="Times New Roman" pitchFamily="18" charset="0"/>
              </a:rPr>
              <a:t>   -Пословицы и поговорки о Родине, силе, мужестве и доблести.</a:t>
            </a:r>
          </a:p>
          <a:p>
            <a:pPr>
              <a:buNone/>
            </a:pPr>
            <a:r>
              <a:rPr lang="ru-RU" sz="4000" dirty="0" smtClean="0">
                <a:latin typeface="Times New Roman" pitchFamily="18" charset="0"/>
                <a:cs typeface="Times New Roman" pitchFamily="18" charset="0"/>
              </a:rPr>
              <a:t>   -Загадки о богатырях, военной технике, военных профессиях.</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t>Беседы</a:t>
            </a:r>
            <a:endParaRPr lang="ru-RU" b="1" dirty="0"/>
          </a:p>
        </p:txBody>
      </p:sp>
      <p:sp>
        <p:nvSpPr>
          <p:cNvPr id="3" name="Содержимое 2"/>
          <p:cNvSpPr>
            <a:spLocks noGrp="1"/>
          </p:cNvSpPr>
          <p:nvPr>
            <p:ph idx="1"/>
          </p:nvPr>
        </p:nvSpPr>
        <p:spPr/>
        <p:txBody>
          <a:bodyPr>
            <a:normAutofit/>
          </a:bodyPr>
          <a:lstStyle/>
          <a:p>
            <a:pPr>
              <a:buNone/>
            </a:pPr>
            <a:r>
              <a:rPr lang="ru-RU" dirty="0" smtClean="0">
                <a:latin typeface="Times New Roman" pitchFamily="18" charset="0"/>
                <a:cs typeface="Times New Roman" pitchFamily="18" charset="0"/>
              </a:rPr>
              <a:t>   «Наша Родина-Россия», «Первые русские защитники - богатыри», «Кто такие защитники Отечества?»,  «В нашей армии», «Для чего нужна армия», « Каким должен быть военный»,   «Что такое подвиг?», «Армия в мирное время», «История праздника – 23 февраля».</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t>Дидактические игры:</a:t>
            </a:r>
            <a:r>
              <a:rPr lang="ru-RU" b="1" dirty="0" smtClean="0"/>
              <a:t>  </a:t>
            </a:r>
            <a:r>
              <a:rPr lang="ru-RU" dirty="0" smtClean="0"/>
              <a:t> </a:t>
            </a:r>
            <a:endParaRPr lang="ru-RU" dirty="0"/>
          </a:p>
        </p:txBody>
      </p:sp>
      <p:sp>
        <p:nvSpPr>
          <p:cNvPr id="3" name="Содержимое 2"/>
          <p:cNvSpPr>
            <a:spLocks noGrp="1"/>
          </p:cNvSpPr>
          <p:nvPr>
            <p:ph idx="1"/>
          </p:nvPr>
        </p:nvSpPr>
        <p:spPr/>
        <p:txBody>
          <a:bodyPr>
            <a:normAutofit fontScale="92500" lnSpcReduction="10000"/>
          </a:bodyPr>
          <a:lstStyle/>
          <a:p>
            <a:pPr>
              <a:buNone/>
            </a:pPr>
            <a:r>
              <a:rPr lang="ru-RU" dirty="0" smtClean="0"/>
              <a:t>  </a:t>
            </a:r>
            <a:r>
              <a:rPr lang="ru-RU" sz="3500" dirty="0" smtClean="0">
                <a:latin typeface="Times New Roman" pitchFamily="18" charset="0"/>
                <a:cs typeface="Times New Roman" pitchFamily="18" charset="0"/>
              </a:rPr>
              <a:t>«Продолжи  предложение «Если бы я был богатырём …»; «Кому что нужно?», «Профессии»; «Кто лишний?»; «Кого больше?»; «Рода войск» ; игры со счётными палочками «Посмотри и выложи из палочек» (танк, корабль, самолёт, ракета)».</a:t>
            </a:r>
          </a:p>
          <a:p>
            <a:pPr>
              <a:buNone/>
            </a:pPr>
            <a:r>
              <a:rPr lang="ru-RU" sz="3500" dirty="0" smtClean="0">
                <a:latin typeface="Times New Roman" pitchFamily="18" charset="0"/>
                <a:cs typeface="Times New Roman" pitchFamily="18" charset="0"/>
              </a:rPr>
              <a:t>    Сюжетно ролевые: «Солдаты»,«Госпиталь»,«Летчики», «Танкисты», «Строим крепость».</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Николай\Desktop\Фото проект 23 февраля\IMG_20170220_155848.jpg"/>
          <p:cNvPicPr>
            <a:picLocks noChangeAspect="1" noChangeArrowheads="1"/>
          </p:cNvPicPr>
          <p:nvPr/>
        </p:nvPicPr>
        <p:blipFill>
          <a:blip r:embed="rId2" cstate="screen"/>
          <a:srcRect/>
          <a:stretch>
            <a:fillRect/>
          </a:stretch>
        </p:blipFill>
        <p:spPr bwMode="auto">
          <a:xfrm>
            <a:off x="323528" y="332656"/>
            <a:ext cx="4032448" cy="309634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219" name="Picture 3" descr="C:\Users\Николай\Desktop\Фото проект 23 февраля\IMG_20170220_160807.jpg"/>
          <p:cNvPicPr>
            <a:picLocks noChangeAspect="1" noChangeArrowheads="1"/>
          </p:cNvPicPr>
          <p:nvPr/>
        </p:nvPicPr>
        <p:blipFill>
          <a:blip r:embed="rId3" cstate="screen"/>
          <a:srcRect/>
          <a:stretch>
            <a:fillRect/>
          </a:stretch>
        </p:blipFill>
        <p:spPr bwMode="auto">
          <a:xfrm>
            <a:off x="4499992" y="332656"/>
            <a:ext cx="4248472" cy="316835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C:\Users\ADMIN-PC\AppData\Local\Microsoft\Windows\INetCache\Content.Word\IMG_20170207_161023.jpg"/>
          <p:cNvPicPr/>
          <p:nvPr/>
        </p:nvPicPr>
        <p:blipFill>
          <a:blip r:embed="rId4" cstate="screen"/>
          <a:srcRect/>
          <a:stretch>
            <a:fillRect/>
          </a:stretch>
        </p:blipFill>
        <p:spPr bwMode="auto">
          <a:xfrm>
            <a:off x="2411760" y="3933056"/>
            <a:ext cx="4104455" cy="266429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Users\ADMIN-PC\AppData\Local\Microsoft\Windows\INetCache\Content.Word\IMG_20170208_092857.jpg"/>
          <p:cNvPicPr/>
          <p:nvPr/>
        </p:nvPicPr>
        <p:blipFill>
          <a:blip r:embed="rId2" cstate="screen"/>
          <a:srcRect/>
          <a:stretch>
            <a:fillRect/>
          </a:stretch>
        </p:blipFill>
        <p:spPr bwMode="auto">
          <a:xfrm>
            <a:off x="395536" y="260648"/>
            <a:ext cx="3906316" cy="266429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C:\Users\ADMIN-PC\AppData\Local\Microsoft\Windows\INetCache\Content.Word\IMG_20170215_163713.jpg"/>
          <p:cNvPicPr/>
          <p:nvPr/>
        </p:nvPicPr>
        <p:blipFill>
          <a:blip r:embed="rId3" cstate="screen"/>
          <a:srcRect/>
          <a:stretch>
            <a:fillRect/>
          </a:stretch>
        </p:blipFill>
        <p:spPr bwMode="auto">
          <a:xfrm>
            <a:off x="179512" y="3645024"/>
            <a:ext cx="4266356" cy="282287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C:\Users\ADMIN-PC\AppData\Local\Microsoft\Windows\INetCache\Content.Word\IMG_20170215_165009.jpg"/>
          <p:cNvPicPr/>
          <p:nvPr/>
        </p:nvPicPr>
        <p:blipFill>
          <a:blip r:embed="rId4" cstate="screen"/>
          <a:srcRect/>
          <a:stretch>
            <a:fillRect/>
          </a:stretch>
        </p:blipFill>
        <p:spPr bwMode="auto">
          <a:xfrm>
            <a:off x="4788024" y="332656"/>
            <a:ext cx="3888432" cy="282287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C:\Users\ADMIN-PC\AppData\Local\Microsoft\Windows\INetCache\Content.Word\IMG_20170215_164150.jpg"/>
          <p:cNvPicPr/>
          <p:nvPr/>
        </p:nvPicPr>
        <p:blipFill>
          <a:blip r:embed="rId5" cstate="screen"/>
          <a:srcRect/>
          <a:stretch>
            <a:fillRect/>
          </a:stretch>
        </p:blipFill>
        <p:spPr bwMode="auto">
          <a:xfrm>
            <a:off x="4932040" y="3933056"/>
            <a:ext cx="3618284" cy="25202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8229600" cy="1872208"/>
          </a:xfrm>
        </p:spPr>
        <p:txBody>
          <a:bodyPr>
            <a:normAutofit fontScale="90000"/>
          </a:bodyPr>
          <a:lstStyle/>
          <a:p>
            <a:r>
              <a:rPr lang="ru-RU" b="1" u="sng" dirty="0" smtClean="0"/>
              <a:t>Пальчиковые игры:</a:t>
            </a:r>
            <a:br>
              <a:rPr lang="ru-RU" b="1" u="sng" dirty="0" smtClean="0"/>
            </a:br>
            <a:r>
              <a:rPr lang="ru-RU" dirty="0" smtClean="0"/>
              <a:t>«Бойцы-молодцы», «Солдаты», «Наша армия», «23 февраля»,</a:t>
            </a:r>
            <a:r>
              <a:rPr lang="ru-RU" u="sng" dirty="0" smtClean="0"/>
              <a:t> </a:t>
            </a:r>
            <a:r>
              <a:rPr lang="ru-RU" dirty="0" smtClean="0"/>
              <a:t>«Лодочка».</a:t>
            </a:r>
            <a:br>
              <a:rPr lang="ru-RU" dirty="0" smtClean="0"/>
            </a:br>
            <a:endParaRPr lang="ru-RU" b="1" dirty="0"/>
          </a:p>
        </p:txBody>
      </p:sp>
      <p:pic>
        <p:nvPicPr>
          <p:cNvPr id="1028" name="Picture 4" descr="C:\Users\Николай\Desktop\фото физ-ра\физра 016.jpg"/>
          <p:cNvPicPr>
            <a:picLocks noGrp="1" noChangeAspect="1" noChangeArrowheads="1"/>
          </p:cNvPicPr>
          <p:nvPr>
            <p:ph idx="1"/>
          </p:nvPr>
        </p:nvPicPr>
        <p:blipFill>
          <a:blip r:embed="rId2" cstate="screen"/>
          <a:srcRect/>
          <a:stretch>
            <a:fillRect/>
          </a:stretch>
        </p:blipFill>
        <p:spPr bwMode="auto">
          <a:xfrm>
            <a:off x="395536" y="2636912"/>
            <a:ext cx="3600400" cy="348932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29" name="Picture 5" descr="C:\Users\Николай\Desktop\фото физ-ра\физра 017.jpg"/>
          <p:cNvPicPr>
            <a:picLocks noChangeAspect="1" noChangeArrowheads="1"/>
          </p:cNvPicPr>
          <p:nvPr/>
        </p:nvPicPr>
        <p:blipFill>
          <a:blip r:embed="rId3" cstate="screen"/>
          <a:srcRect/>
          <a:stretch>
            <a:fillRect/>
          </a:stretch>
        </p:blipFill>
        <p:spPr bwMode="auto">
          <a:xfrm>
            <a:off x="4499992" y="2708920"/>
            <a:ext cx="3744416" cy="345638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Актуальность:</a:t>
            </a:r>
            <a:r>
              <a:rPr lang="ru-RU" dirty="0"/>
              <a:t> </a:t>
            </a:r>
          </a:p>
        </p:txBody>
      </p:sp>
      <p:sp>
        <p:nvSpPr>
          <p:cNvPr id="3" name="Содержимое 2"/>
          <p:cNvSpPr>
            <a:spLocks noGrp="1"/>
          </p:cNvSpPr>
          <p:nvPr>
            <p:ph idx="1"/>
          </p:nvPr>
        </p:nvSpPr>
        <p:spPr/>
        <p:txBody>
          <a:bodyPr>
            <a:normAutofit fontScale="92500" lnSpcReduction="10000"/>
          </a:bodyPr>
          <a:lstStyle/>
          <a:p>
            <a:r>
              <a:rPr lang="ru-RU" dirty="0">
                <a:latin typeface="Times New Roman" pitchFamily="18" charset="0"/>
                <a:cs typeface="Times New Roman" pitchFamily="18" charset="0"/>
              </a:rPr>
              <a:t>Именно во время формирования ребёнка как личности, встаёт острая необходимость заложить в его сознании патриотические чувства, чувство гордости за своё Отечество, вызвать желание быть такими же, как настоящие воины. Для этого необходимо дать представления об армии, о том, каким должен быть настоящий мужчина, что нужно делать для достижения своих целей, для того, чтобы быть сильными, смелыми, ловкими.</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b="1" u="sng" dirty="0" smtClean="0">
                <a:latin typeface="Times New Roman" pitchFamily="18" charset="0"/>
                <a:cs typeface="Times New Roman" pitchFamily="18" charset="0"/>
              </a:rPr>
              <a:t>Подвижные игры:</a:t>
            </a:r>
            <a:r>
              <a:rPr lang="ru-RU" b="1" dirty="0" smtClean="0">
                <a:latin typeface="Times New Roman" pitchFamily="18" charset="0"/>
                <a:cs typeface="Times New Roman" pitchFamily="18" charset="0"/>
              </a:rPr>
              <a:t> </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24744"/>
            <a:ext cx="8229600" cy="5256584"/>
          </a:xfrm>
        </p:spPr>
        <p:txBody>
          <a:bodyPr/>
          <a:lstStyle/>
          <a:p>
            <a:pPr>
              <a:buNone/>
            </a:pPr>
            <a:r>
              <a:rPr lang="ru-RU" dirty="0" smtClean="0"/>
              <a:t>«Попади в цель», «Кто дальше бросит?», </a:t>
            </a:r>
          </a:p>
          <a:p>
            <a:pPr>
              <a:buNone/>
            </a:pPr>
            <a:r>
              <a:rPr lang="ru-RU" dirty="0" smtClean="0"/>
              <a:t>«Кто быстрее?», «Стрелок», «Сбей самолёт» ,</a:t>
            </a:r>
          </a:p>
          <a:p>
            <a:pPr>
              <a:buNone/>
            </a:pPr>
            <a:r>
              <a:rPr lang="ru-RU" dirty="0" smtClean="0"/>
              <a:t>«Разведчики» («Найди, где спрятано»),</a:t>
            </a:r>
          </a:p>
          <a:p>
            <a:pPr>
              <a:buNone/>
            </a:pPr>
            <a:r>
              <a:rPr lang="ru-RU" dirty="0" smtClean="0"/>
              <a:t>«Проползи, как солдат».</a:t>
            </a:r>
          </a:p>
          <a:p>
            <a:endParaRPr lang="ru-RU" dirty="0"/>
          </a:p>
        </p:txBody>
      </p:sp>
      <p:pic>
        <p:nvPicPr>
          <p:cNvPr id="4" name="Рисунок 3" descr="C:\Users\Николай\Desktop\IMG_20170207_110718.jpg"/>
          <p:cNvPicPr/>
          <p:nvPr/>
        </p:nvPicPr>
        <p:blipFill>
          <a:blip r:embed="rId2" cstate="screen"/>
          <a:srcRect/>
          <a:stretch>
            <a:fillRect/>
          </a:stretch>
        </p:blipFill>
        <p:spPr bwMode="auto">
          <a:xfrm>
            <a:off x="467544" y="3573016"/>
            <a:ext cx="3672408" cy="25908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2050" name="Picture 2" descr="C:\Users\Николай\Desktop\фото физ-ра\физра 020.jpg"/>
          <p:cNvPicPr>
            <a:picLocks noChangeAspect="1" noChangeArrowheads="1"/>
          </p:cNvPicPr>
          <p:nvPr/>
        </p:nvPicPr>
        <p:blipFill>
          <a:blip r:embed="rId3" cstate="screen"/>
          <a:srcRect/>
          <a:stretch>
            <a:fillRect/>
          </a:stretch>
        </p:blipFill>
        <p:spPr bwMode="auto">
          <a:xfrm>
            <a:off x="4716016" y="3573016"/>
            <a:ext cx="3833540" cy="262609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Николай\Desktop\фото физ-ра\физра 004.jpg"/>
          <p:cNvPicPr>
            <a:picLocks noChangeAspect="1" noChangeArrowheads="1"/>
          </p:cNvPicPr>
          <p:nvPr/>
        </p:nvPicPr>
        <p:blipFill>
          <a:blip r:embed="rId2" cstate="screen"/>
          <a:srcRect/>
          <a:stretch>
            <a:fillRect/>
          </a:stretch>
        </p:blipFill>
        <p:spPr bwMode="auto">
          <a:xfrm>
            <a:off x="251520" y="188640"/>
            <a:ext cx="3993257" cy="247218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075" name="Picture 3" descr="C:\Users\Николай\Desktop\фото физ-ра\физра 029.jpg"/>
          <p:cNvPicPr>
            <a:picLocks noChangeAspect="1" noChangeArrowheads="1"/>
          </p:cNvPicPr>
          <p:nvPr/>
        </p:nvPicPr>
        <p:blipFill>
          <a:blip r:embed="rId3" cstate="screen"/>
          <a:srcRect/>
          <a:stretch>
            <a:fillRect/>
          </a:stretch>
        </p:blipFill>
        <p:spPr bwMode="auto">
          <a:xfrm>
            <a:off x="4716016" y="188641"/>
            <a:ext cx="3720009" cy="244827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076" name="Picture 4" descr="C:\Users\Николай\Desktop\фото физ-ра\физра 045.jpg"/>
          <p:cNvPicPr>
            <a:picLocks noChangeAspect="1" noChangeArrowheads="1"/>
          </p:cNvPicPr>
          <p:nvPr/>
        </p:nvPicPr>
        <p:blipFill>
          <a:blip r:embed="rId4" cstate="screen"/>
          <a:srcRect/>
          <a:stretch>
            <a:fillRect/>
          </a:stretch>
        </p:blipFill>
        <p:spPr bwMode="auto">
          <a:xfrm>
            <a:off x="395536" y="4077072"/>
            <a:ext cx="3693220" cy="259228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077" name="Picture 5" descr="C:\Users\Николай\Desktop\фото физ-ра\физра 054.jpg"/>
          <p:cNvPicPr>
            <a:picLocks noChangeAspect="1" noChangeArrowheads="1"/>
          </p:cNvPicPr>
          <p:nvPr/>
        </p:nvPicPr>
        <p:blipFill>
          <a:blip r:embed="rId5" cstate="screen"/>
          <a:srcRect/>
          <a:stretch>
            <a:fillRect/>
          </a:stretch>
        </p:blipFill>
        <p:spPr bwMode="auto">
          <a:xfrm>
            <a:off x="5364088" y="4221088"/>
            <a:ext cx="3644776" cy="246893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078" name="Picture 6" descr="C:\Users\Николай\Desktop\фото физ-ра\физра 052.jpg"/>
          <p:cNvPicPr>
            <a:picLocks noChangeAspect="1" noChangeArrowheads="1"/>
          </p:cNvPicPr>
          <p:nvPr/>
        </p:nvPicPr>
        <p:blipFill>
          <a:blip r:embed="rId6" cstate="screen"/>
          <a:srcRect/>
          <a:stretch>
            <a:fillRect/>
          </a:stretch>
        </p:blipFill>
        <p:spPr bwMode="auto">
          <a:xfrm>
            <a:off x="323528" y="2276872"/>
            <a:ext cx="2736304" cy="230973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079" name="Picture 7" descr="C:\Users\Николай\Desktop\фото физ-ра\физра 056.jpg"/>
          <p:cNvPicPr>
            <a:picLocks noChangeAspect="1" noChangeArrowheads="1"/>
          </p:cNvPicPr>
          <p:nvPr/>
        </p:nvPicPr>
        <p:blipFill>
          <a:blip r:embed="rId7" cstate="screen"/>
          <a:srcRect/>
          <a:stretch>
            <a:fillRect/>
          </a:stretch>
        </p:blipFill>
        <p:spPr bwMode="auto">
          <a:xfrm>
            <a:off x="3275856" y="2564904"/>
            <a:ext cx="2736304" cy="237626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C:\Users\Николай\Desktop\IMG_20170207_095028.jpg"/>
          <p:cNvPicPr/>
          <p:nvPr/>
        </p:nvPicPr>
        <p:blipFill>
          <a:blip r:embed="rId8" cstate="screen"/>
          <a:srcRect/>
          <a:stretch>
            <a:fillRect/>
          </a:stretch>
        </p:blipFill>
        <p:spPr bwMode="auto">
          <a:xfrm>
            <a:off x="6228184" y="2348880"/>
            <a:ext cx="2674987" cy="234694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t>Музыкальная деятельность:</a:t>
            </a:r>
            <a:endParaRPr lang="ru-RU" b="1" dirty="0"/>
          </a:p>
        </p:txBody>
      </p:sp>
      <p:sp>
        <p:nvSpPr>
          <p:cNvPr id="3" name="Содержимое 2"/>
          <p:cNvSpPr>
            <a:spLocks noGrp="1"/>
          </p:cNvSpPr>
          <p:nvPr>
            <p:ph idx="1"/>
          </p:nvPr>
        </p:nvSpPr>
        <p:spPr/>
        <p:txBody>
          <a:bodyPr/>
          <a:lstStyle/>
          <a:p>
            <a:pPr>
              <a:buNone/>
            </a:pPr>
            <a:r>
              <a:rPr lang="ru-RU" dirty="0" smtClean="0"/>
              <a:t>слушание музыки «Военный марш», «Папа</a:t>
            </a:r>
          </a:p>
          <a:p>
            <a:pPr>
              <a:buNone/>
            </a:pPr>
            <a:r>
              <a:rPr lang="ru-RU" dirty="0" smtClean="0"/>
              <a:t>может», «Гимн России»; разучивание песен:</a:t>
            </a:r>
          </a:p>
          <a:p>
            <a:pPr>
              <a:buNone/>
            </a:pPr>
            <a:r>
              <a:rPr lang="ru-RU" dirty="0" smtClean="0"/>
              <a:t>«Бравые солдаты», «Катюша»; просмотр</a:t>
            </a:r>
          </a:p>
          <a:p>
            <a:pPr>
              <a:buNone/>
            </a:pPr>
            <a:r>
              <a:rPr lang="ru-RU" dirty="0" smtClean="0"/>
              <a:t>презентации «День защитника Отечества»</a:t>
            </a:r>
          </a:p>
          <a:p>
            <a:pPr>
              <a:buNone/>
            </a:pPr>
            <a:endParaRPr lang="ru-RU" dirty="0"/>
          </a:p>
        </p:txBody>
      </p:sp>
      <p:pic>
        <p:nvPicPr>
          <p:cNvPr id="4" name="Рисунок 3" descr="C:\Users\Николай\Desktop\IMG_20170208_160924.jpg"/>
          <p:cNvPicPr/>
          <p:nvPr/>
        </p:nvPicPr>
        <p:blipFill>
          <a:blip r:embed="rId2" cstate="screen"/>
          <a:srcRect/>
          <a:stretch>
            <a:fillRect/>
          </a:stretch>
        </p:blipFill>
        <p:spPr bwMode="auto">
          <a:xfrm>
            <a:off x="611560" y="3861048"/>
            <a:ext cx="3409950" cy="261404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098" name="Picture 2" descr="C:\Users\Николай\Desktop\IMG_20170208_160941.jpg"/>
          <p:cNvPicPr>
            <a:picLocks noChangeAspect="1" noChangeArrowheads="1"/>
          </p:cNvPicPr>
          <p:nvPr/>
        </p:nvPicPr>
        <p:blipFill>
          <a:blip r:embed="rId3" cstate="screen"/>
          <a:srcRect/>
          <a:stretch>
            <a:fillRect/>
          </a:stretch>
        </p:blipFill>
        <p:spPr bwMode="auto">
          <a:xfrm>
            <a:off x="5004048" y="3933056"/>
            <a:ext cx="3275856" cy="25202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Заключительный этап:</a:t>
            </a:r>
            <a:endParaRPr lang="ru-RU" dirty="0"/>
          </a:p>
        </p:txBody>
      </p:sp>
      <p:sp>
        <p:nvSpPr>
          <p:cNvPr id="3" name="Содержимое 2"/>
          <p:cNvSpPr>
            <a:spLocks noGrp="1"/>
          </p:cNvSpPr>
          <p:nvPr>
            <p:ph idx="1"/>
          </p:nvPr>
        </p:nvSpPr>
        <p:spPr/>
        <p:txBody>
          <a:bodyPr>
            <a:normAutofit fontScale="47500" lnSpcReduction="20000"/>
          </a:bodyPr>
          <a:lstStyle/>
          <a:p>
            <a:pPr>
              <a:buNone/>
            </a:pPr>
            <a:r>
              <a:rPr lang="ru-RU" sz="8600" dirty="0" smtClean="0">
                <a:latin typeface="Times New Roman" pitchFamily="18" charset="0"/>
                <a:cs typeface="Times New Roman" pitchFamily="18" charset="0"/>
              </a:rPr>
              <a:t>- Оформление выставки «Мой папа»;</a:t>
            </a:r>
          </a:p>
          <a:p>
            <a:pPr>
              <a:buNone/>
            </a:pPr>
            <a:r>
              <a:rPr lang="ru-RU" sz="8600" dirty="0" smtClean="0">
                <a:latin typeface="Times New Roman" pitchFamily="18" charset="0"/>
                <a:cs typeface="Times New Roman" pitchFamily="18" charset="0"/>
              </a:rPr>
              <a:t>- Проведение развлечения, посвящённого дню защитника Отечества «Буду, как папа!». </a:t>
            </a:r>
          </a:p>
          <a:p>
            <a:pPr>
              <a:buNone/>
            </a:pPr>
            <a:endParaRPr lang="ru-RU" sz="8600" dirty="0" smtClean="0">
              <a:latin typeface="Times New Roman" pitchFamily="18" charset="0"/>
              <a:cs typeface="Times New Roman" pitchFamily="18" charset="0"/>
            </a:endParaRPr>
          </a:p>
          <a:p>
            <a:pPr>
              <a:buNone/>
            </a:pPr>
            <a:r>
              <a:rPr lang="ru-RU" sz="4000" dirty="0" smtClean="0">
                <a:latin typeface="Times New Roman" pitchFamily="18" charset="0"/>
                <a:cs typeface="Times New Roman" pitchFamily="18" charset="0"/>
              </a:rPr>
              <a:t> </a:t>
            </a:r>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Выставка «Мой папа»</a:t>
            </a:r>
            <a:endParaRPr lang="ru-RU" dirty="0"/>
          </a:p>
        </p:txBody>
      </p:sp>
      <p:pic>
        <p:nvPicPr>
          <p:cNvPr id="5122" name="Picture 2" descr="C:\Users\Николай\Desktop\любы\DSC03403.JPG"/>
          <p:cNvPicPr>
            <a:picLocks noGrp="1" noChangeAspect="1" noChangeArrowheads="1"/>
          </p:cNvPicPr>
          <p:nvPr>
            <p:ph idx="1"/>
          </p:nvPr>
        </p:nvPicPr>
        <p:blipFill>
          <a:blip r:embed="rId2" cstate="screen"/>
          <a:srcRect/>
          <a:stretch>
            <a:fillRect/>
          </a:stretch>
        </p:blipFill>
        <p:spPr bwMode="auto">
          <a:xfrm>
            <a:off x="323528" y="1628800"/>
            <a:ext cx="3384376" cy="326896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123" name="Picture 3" descr="C:\Users\Николай\Desktop\любы\DSC03405.JPG"/>
          <p:cNvPicPr>
            <a:picLocks noChangeAspect="1" noChangeArrowheads="1"/>
          </p:cNvPicPr>
          <p:nvPr/>
        </p:nvPicPr>
        <p:blipFill>
          <a:blip r:embed="rId3" cstate="screen"/>
          <a:srcRect/>
          <a:stretch>
            <a:fillRect/>
          </a:stretch>
        </p:blipFill>
        <p:spPr bwMode="auto">
          <a:xfrm>
            <a:off x="5076056" y="1700808"/>
            <a:ext cx="3600400" cy="324036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124" name="Picture 4" descr="C:\Users\Николай\Desktop\любы\DSC03410.JPG"/>
          <p:cNvPicPr>
            <a:picLocks noChangeAspect="1" noChangeArrowheads="1"/>
          </p:cNvPicPr>
          <p:nvPr/>
        </p:nvPicPr>
        <p:blipFill>
          <a:blip r:embed="rId4" cstate="screen"/>
          <a:srcRect/>
          <a:stretch>
            <a:fillRect/>
          </a:stretch>
        </p:blipFill>
        <p:spPr bwMode="auto">
          <a:xfrm>
            <a:off x="3203848" y="3933056"/>
            <a:ext cx="3528392" cy="259228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Развлечение «Буду как папа!»</a:t>
            </a:r>
            <a:endParaRPr lang="ru-RU" dirty="0"/>
          </a:p>
        </p:txBody>
      </p:sp>
      <p:pic>
        <p:nvPicPr>
          <p:cNvPr id="6146" name="Picture 2" descr="C:\Users\Николай\Desktop\любы\DSC03332.JPG"/>
          <p:cNvPicPr>
            <a:picLocks noGrp="1" noChangeAspect="1" noChangeArrowheads="1"/>
          </p:cNvPicPr>
          <p:nvPr>
            <p:ph idx="1"/>
          </p:nvPr>
        </p:nvPicPr>
        <p:blipFill>
          <a:blip r:embed="rId2" cstate="screen"/>
          <a:srcRect/>
          <a:stretch>
            <a:fillRect/>
          </a:stretch>
        </p:blipFill>
        <p:spPr bwMode="auto">
          <a:xfrm>
            <a:off x="323528" y="1412776"/>
            <a:ext cx="3672408" cy="276490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147" name="Picture 3" descr="C:\Users\Николай\Desktop\любы\DSC03337.JPG"/>
          <p:cNvPicPr>
            <a:picLocks noChangeAspect="1" noChangeArrowheads="1"/>
          </p:cNvPicPr>
          <p:nvPr/>
        </p:nvPicPr>
        <p:blipFill>
          <a:blip r:embed="rId3" cstate="screen"/>
          <a:srcRect/>
          <a:stretch>
            <a:fillRect/>
          </a:stretch>
        </p:blipFill>
        <p:spPr bwMode="auto">
          <a:xfrm>
            <a:off x="5004048" y="1412777"/>
            <a:ext cx="3854752" cy="273630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148" name="Picture 4" descr="C:\Users\Николай\Desktop\любы\DSC03338.JPG"/>
          <p:cNvPicPr>
            <a:picLocks noChangeAspect="1" noChangeArrowheads="1"/>
          </p:cNvPicPr>
          <p:nvPr/>
        </p:nvPicPr>
        <p:blipFill>
          <a:blip r:embed="rId4" cstate="screen"/>
          <a:srcRect/>
          <a:stretch>
            <a:fillRect/>
          </a:stretch>
        </p:blipFill>
        <p:spPr bwMode="auto">
          <a:xfrm>
            <a:off x="2483768" y="4149080"/>
            <a:ext cx="4052120" cy="236632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Николай\Desktop\любы\DSC03346.JPG"/>
          <p:cNvPicPr>
            <a:picLocks noChangeAspect="1" noChangeArrowheads="1"/>
          </p:cNvPicPr>
          <p:nvPr/>
        </p:nvPicPr>
        <p:blipFill>
          <a:blip r:embed="rId2" cstate="screen"/>
          <a:srcRect/>
          <a:stretch>
            <a:fillRect/>
          </a:stretch>
        </p:blipFill>
        <p:spPr bwMode="auto">
          <a:xfrm>
            <a:off x="395536" y="260648"/>
            <a:ext cx="3816424" cy="295232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171" name="Picture 3" descr="C:\Users\Николай\Desktop\любы\DSC03354.JPG"/>
          <p:cNvPicPr>
            <a:picLocks noChangeAspect="1" noChangeArrowheads="1"/>
          </p:cNvPicPr>
          <p:nvPr/>
        </p:nvPicPr>
        <p:blipFill>
          <a:blip r:embed="rId3" cstate="screen"/>
          <a:srcRect/>
          <a:stretch>
            <a:fillRect/>
          </a:stretch>
        </p:blipFill>
        <p:spPr bwMode="auto">
          <a:xfrm>
            <a:off x="4788024" y="260648"/>
            <a:ext cx="4104456" cy="280831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172" name="Picture 4" descr="C:\Users\Николай\Desktop\любы\DSC03365.JPG"/>
          <p:cNvPicPr>
            <a:picLocks noChangeAspect="1" noChangeArrowheads="1"/>
          </p:cNvPicPr>
          <p:nvPr/>
        </p:nvPicPr>
        <p:blipFill>
          <a:blip r:embed="rId4" cstate="screen"/>
          <a:srcRect/>
          <a:stretch>
            <a:fillRect/>
          </a:stretch>
        </p:blipFill>
        <p:spPr bwMode="auto">
          <a:xfrm>
            <a:off x="539552" y="3573016"/>
            <a:ext cx="3456384" cy="271576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174" name="Picture 6" descr="C:\Users\Николай\Desktop\любы\DSC03374.JPG"/>
          <p:cNvPicPr>
            <a:picLocks noChangeAspect="1" noChangeArrowheads="1"/>
          </p:cNvPicPr>
          <p:nvPr/>
        </p:nvPicPr>
        <p:blipFill>
          <a:blip r:embed="rId5" cstate="screen"/>
          <a:srcRect/>
          <a:stretch>
            <a:fillRect/>
          </a:stretch>
        </p:blipFill>
        <p:spPr bwMode="auto">
          <a:xfrm>
            <a:off x="4644008" y="3645024"/>
            <a:ext cx="4104456" cy="273630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Николай\Desktop\любы\DSC03385.JPG"/>
          <p:cNvPicPr>
            <a:picLocks noChangeAspect="1" noChangeArrowheads="1"/>
          </p:cNvPicPr>
          <p:nvPr/>
        </p:nvPicPr>
        <p:blipFill>
          <a:blip r:embed="rId2" cstate="screen"/>
          <a:srcRect/>
          <a:stretch>
            <a:fillRect/>
          </a:stretch>
        </p:blipFill>
        <p:spPr bwMode="auto">
          <a:xfrm>
            <a:off x="179512" y="188640"/>
            <a:ext cx="4176464" cy="273630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195" name="Picture 3" descr="C:\Users\Николай\Desktop\любы\DSC03387.JPG"/>
          <p:cNvPicPr>
            <a:picLocks noChangeAspect="1" noChangeArrowheads="1"/>
          </p:cNvPicPr>
          <p:nvPr/>
        </p:nvPicPr>
        <p:blipFill>
          <a:blip r:embed="rId3" cstate="screen"/>
          <a:srcRect/>
          <a:stretch>
            <a:fillRect/>
          </a:stretch>
        </p:blipFill>
        <p:spPr bwMode="auto">
          <a:xfrm>
            <a:off x="4644008" y="260648"/>
            <a:ext cx="4104456" cy="280831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196" name="Picture 4" descr="C:\Users\Николай\Desktop\любы\DSC03418.JPG"/>
          <p:cNvPicPr>
            <a:picLocks noChangeAspect="1" noChangeArrowheads="1"/>
          </p:cNvPicPr>
          <p:nvPr/>
        </p:nvPicPr>
        <p:blipFill>
          <a:blip r:embed="rId4" cstate="screen"/>
          <a:srcRect/>
          <a:stretch>
            <a:fillRect/>
          </a:stretch>
        </p:blipFill>
        <p:spPr bwMode="auto">
          <a:xfrm>
            <a:off x="4716016" y="3356992"/>
            <a:ext cx="4176464" cy="300379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197" name="Picture 5" descr="C:\Users\Николай\Desktop\любы\DSC03398.JPG"/>
          <p:cNvPicPr>
            <a:picLocks noChangeAspect="1" noChangeArrowheads="1"/>
          </p:cNvPicPr>
          <p:nvPr/>
        </p:nvPicPr>
        <p:blipFill>
          <a:blip r:embed="rId5" cstate="screen"/>
          <a:srcRect/>
          <a:stretch>
            <a:fillRect/>
          </a:stretch>
        </p:blipFill>
        <p:spPr bwMode="auto">
          <a:xfrm>
            <a:off x="179512" y="3356992"/>
            <a:ext cx="4139952" cy="300379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2656"/>
            <a:ext cx="8064896" cy="4832092"/>
          </a:xfrm>
          <a:prstGeom prst="rect">
            <a:avLst/>
          </a:prstGeom>
        </p:spPr>
        <p:txBody>
          <a:bodyPr wrap="square">
            <a:spAutoFit/>
          </a:bodyPr>
          <a:lstStyle/>
          <a:p>
            <a:pPr>
              <a:buNone/>
            </a:pPr>
            <a:r>
              <a:rPr lang="ru-RU" sz="2800" dirty="0" smtClean="0">
                <a:latin typeface="Times New Roman" pitchFamily="18" charset="0"/>
                <a:cs typeface="Times New Roman" pitchFamily="18" charset="0"/>
              </a:rPr>
              <a:t> В результате проекта у детей пополнились знания о Российской армии,  родах войск, военной техники, военных профессиях.</a:t>
            </a:r>
          </a:p>
          <a:p>
            <a:pPr>
              <a:buNone/>
            </a:pPr>
            <a:r>
              <a:rPr lang="ru-RU" sz="2800" dirty="0" smtClean="0">
                <a:latin typeface="Times New Roman" pitchFamily="18" charset="0"/>
                <a:cs typeface="Times New Roman" pitchFamily="18" charset="0"/>
              </a:rPr>
              <a:t> С большим интересом стали играть в настольно - печатные и дидактические игры.</a:t>
            </a:r>
          </a:p>
          <a:p>
            <a:pPr>
              <a:buNone/>
            </a:pPr>
            <a:r>
              <a:rPr lang="ru-RU" sz="2800" dirty="0" smtClean="0">
                <a:latin typeface="Times New Roman" pitchFamily="18" charset="0"/>
                <a:cs typeface="Times New Roman" pitchFamily="18" charset="0"/>
              </a:rPr>
              <a:t> В процессе знакомства с художественной литературой военной тематики у детей расширился и активизировался словарный запас.</a:t>
            </a:r>
          </a:p>
          <a:p>
            <a:pPr>
              <a:buNone/>
            </a:pPr>
            <a:r>
              <a:rPr lang="ru-RU" sz="2800" dirty="0" smtClean="0">
                <a:latin typeface="Times New Roman" pitchFamily="18" charset="0"/>
                <a:cs typeface="Times New Roman" pitchFamily="18" charset="0"/>
              </a:rPr>
              <a:t> Дети поняли, что необходимо уважительно относится к профессии военных различных родов войск.</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Николай\Desktop\Фото проект 23 февраля\IMG_20170221_085827.jpg"/>
          <p:cNvPicPr>
            <a:picLocks noChangeAspect="1" noChangeArrowheads="1"/>
          </p:cNvPicPr>
          <p:nvPr/>
        </p:nvPicPr>
        <p:blipFill>
          <a:blip r:embed="rId2" cstate="screen"/>
          <a:srcRect/>
          <a:stretch>
            <a:fillRect/>
          </a:stretch>
        </p:blipFill>
        <p:spPr bwMode="auto">
          <a:xfrm>
            <a:off x="251520" y="188640"/>
            <a:ext cx="8640960" cy="623731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Проблема:</a:t>
            </a:r>
            <a:r>
              <a:rPr lang="ru-RU" dirty="0"/>
              <a:t> </a:t>
            </a:r>
          </a:p>
        </p:txBody>
      </p:sp>
      <p:sp>
        <p:nvSpPr>
          <p:cNvPr id="3" name="Содержимое 2"/>
          <p:cNvSpPr>
            <a:spLocks noGrp="1"/>
          </p:cNvSpPr>
          <p:nvPr>
            <p:ph idx="1"/>
          </p:nvPr>
        </p:nvSpPr>
        <p:spPr/>
        <p:txBody>
          <a:bodyPr/>
          <a:lstStyle/>
          <a:p>
            <a:r>
              <a:rPr lang="ru-RU" dirty="0">
                <a:latin typeface="Times New Roman" pitchFamily="18" charset="0"/>
                <a:cs typeface="Times New Roman" pitchFamily="18" charset="0"/>
              </a:rPr>
              <a:t>В наше нелегкое время, когда для молодого поколения такие моральные принципы, как гражданский долг, патриотизм, верность своей Родине стоят далеко не на первом месте, наши дети уже не мечтают стать доблестными войнами и не считают защиту своей Родины - священным долгом.</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rmAutofit/>
          </a:bodyPr>
          <a:lstStyle/>
          <a:p>
            <a:r>
              <a:rPr lang="ru-RU" sz="6000" dirty="0" smtClean="0">
                <a:latin typeface="Times New Roman" pitchFamily="18" charset="0"/>
                <a:cs typeface="Times New Roman" pitchFamily="18" charset="0"/>
              </a:rPr>
              <a:t>Спасибо за внимание!</a:t>
            </a:r>
            <a:endParaRPr lang="ru-RU" sz="60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Цель проекта:  </a:t>
            </a:r>
            <a:r>
              <a:rPr lang="ru-RU" dirty="0"/>
              <a:t/>
            </a:r>
            <a:br>
              <a:rPr lang="ru-RU" dirty="0"/>
            </a:br>
            <a:endParaRPr lang="ru-RU" dirty="0"/>
          </a:p>
        </p:txBody>
      </p:sp>
      <p:sp>
        <p:nvSpPr>
          <p:cNvPr id="3" name="Содержимое 2"/>
          <p:cNvSpPr>
            <a:spLocks noGrp="1"/>
          </p:cNvSpPr>
          <p:nvPr>
            <p:ph idx="1"/>
          </p:nvPr>
        </p:nvSpPr>
        <p:spPr/>
        <p:txBody>
          <a:bodyPr/>
          <a:lstStyle/>
          <a:p>
            <a:r>
              <a:rPr lang="ru-RU" dirty="0" smtClean="0"/>
              <a:t> </a:t>
            </a:r>
            <a:r>
              <a:rPr lang="ru-RU" dirty="0">
                <a:latin typeface="Times New Roman" pitchFamily="18" charset="0"/>
                <a:cs typeface="Times New Roman" pitchFamily="18" charset="0"/>
              </a:rPr>
              <a:t>Формировать у детей представления о празднике «День защитника Отечества».</a:t>
            </a:r>
          </a:p>
          <a:p>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Формировать у детей патриотические чувства.</a:t>
            </a:r>
          </a:p>
          <a:p>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Воспитывать уважение к людям, служившим в армии.</a:t>
            </a:r>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864096"/>
          </a:xfrm>
        </p:spPr>
        <p:txBody>
          <a:bodyPr>
            <a:normAutofit fontScale="90000"/>
          </a:bodyPr>
          <a:lstStyle/>
          <a:p>
            <a:r>
              <a:rPr lang="ru-RU" b="1" dirty="0"/>
              <a:t>Задачи:   </a:t>
            </a:r>
            <a:r>
              <a:rPr lang="ru-RU" dirty="0"/>
              <a:t/>
            </a:r>
            <a:br>
              <a:rPr lang="ru-RU" dirty="0"/>
            </a:br>
            <a:endParaRPr lang="ru-RU" dirty="0"/>
          </a:p>
        </p:txBody>
      </p:sp>
      <p:sp>
        <p:nvSpPr>
          <p:cNvPr id="3" name="Содержимое 2"/>
          <p:cNvSpPr>
            <a:spLocks noGrp="1"/>
          </p:cNvSpPr>
          <p:nvPr>
            <p:ph idx="1"/>
          </p:nvPr>
        </p:nvSpPr>
        <p:spPr>
          <a:xfrm>
            <a:off x="457200" y="764704"/>
            <a:ext cx="8229600" cy="5904656"/>
          </a:xfrm>
        </p:spPr>
        <p:txBody>
          <a:bodyPr>
            <a:noAutofit/>
          </a:bodyPr>
          <a:lstStyle/>
          <a:p>
            <a:r>
              <a:rPr lang="ru-RU" sz="1800" b="1" u="sng" dirty="0">
                <a:latin typeface="Times New Roman" pitchFamily="18" charset="0"/>
                <a:cs typeface="Times New Roman" pitchFamily="18" charset="0"/>
              </a:rPr>
              <a:t>Познавательное развитие:  </a:t>
            </a:r>
            <a:endParaRPr lang="ru-RU" sz="1800" b="1" dirty="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систематизировать, расширить и обобщить знания детей о Российской армии, родах войск, военной </a:t>
            </a:r>
            <a:r>
              <a:rPr lang="ru-RU" sz="1600" dirty="0" smtClean="0">
                <a:latin typeface="Times New Roman" pitchFamily="18" charset="0"/>
                <a:cs typeface="Times New Roman" pitchFamily="18" charset="0"/>
              </a:rPr>
              <a:t>техники;  </a:t>
            </a:r>
            <a:endParaRPr lang="ru-RU" sz="1600" dirty="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 </a:t>
            </a:r>
            <a:r>
              <a:rPr lang="ru-RU" sz="1600" dirty="0">
                <a:latin typeface="Times New Roman" pitchFamily="18" charset="0"/>
                <a:cs typeface="Times New Roman" pitchFamily="18" charset="0"/>
              </a:rPr>
              <a:t>закрепить знания детей о военных </a:t>
            </a:r>
            <a:r>
              <a:rPr lang="ru-RU" sz="1600" dirty="0" smtClean="0">
                <a:latin typeface="Times New Roman" pitchFamily="18" charset="0"/>
                <a:cs typeface="Times New Roman" pitchFamily="18" charset="0"/>
              </a:rPr>
              <a:t>профессиях;</a:t>
            </a:r>
            <a:endParaRPr lang="ru-RU" sz="1600" dirty="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 развивать интерес детей к истории родного Отечества, к истории формирования и становления Российской армии от Древней Руси до </a:t>
            </a:r>
            <a:r>
              <a:rPr lang="ru-RU" sz="1600" dirty="0" smtClean="0">
                <a:latin typeface="Times New Roman" pitchFamily="18" charset="0"/>
                <a:cs typeface="Times New Roman" pitchFamily="18" charset="0"/>
              </a:rPr>
              <a:t>современности;</a:t>
            </a:r>
            <a:endParaRPr lang="ru-RU" sz="1600" dirty="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 </a:t>
            </a:r>
            <a:r>
              <a:rPr lang="ru-RU" sz="1600" dirty="0">
                <a:latin typeface="Times New Roman" pitchFamily="18" charset="0"/>
                <a:cs typeface="Times New Roman" pitchFamily="18" charset="0"/>
              </a:rPr>
              <a:t>воспитывать чувство гордости за свою Родину, уважение к воинам, защищавшим ее.</a:t>
            </a:r>
          </a:p>
          <a:p>
            <a:r>
              <a:rPr lang="ru-RU" sz="1800" b="1" u="sng" dirty="0">
                <a:latin typeface="Times New Roman" pitchFamily="18" charset="0"/>
                <a:cs typeface="Times New Roman" pitchFamily="18" charset="0"/>
              </a:rPr>
              <a:t>Социально-коммуникативное развитие:</a:t>
            </a:r>
            <a:endParaRPr lang="ru-RU" sz="1800" b="1" dirty="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 </a:t>
            </a:r>
            <a:r>
              <a:rPr lang="ru-RU" sz="1600" dirty="0">
                <a:latin typeface="Times New Roman" pitchFamily="18" charset="0"/>
                <a:cs typeface="Times New Roman" pitchFamily="18" charset="0"/>
              </a:rPr>
              <a:t>способствовать развитию коммуникативных навыков, дружеских взаимоотношений в детском саду.</a:t>
            </a:r>
          </a:p>
          <a:p>
            <a:r>
              <a:rPr lang="ru-RU" sz="1800" b="1" u="sng" dirty="0">
                <a:latin typeface="Times New Roman" pitchFamily="18" charset="0"/>
                <a:cs typeface="Times New Roman" pitchFamily="18" charset="0"/>
              </a:rPr>
              <a:t>Речевое развитие: </a:t>
            </a:r>
            <a:endParaRPr lang="ru-RU" sz="1800" b="1" dirty="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 вовлекать </a:t>
            </a:r>
            <a:r>
              <a:rPr lang="ru-RU" sz="1600" dirty="0">
                <a:latin typeface="Times New Roman" pitchFamily="18" charset="0"/>
                <a:cs typeface="Times New Roman" pitchFamily="18" charset="0"/>
              </a:rPr>
              <a:t>детей в общий разговор;</a:t>
            </a:r>
          </a:p>
          <a:p>
            <a:pPr>
              <a:buNone/>
            </a:pPr>
            <a:r>
              <a:rPr lang="ru-RU" sz="1600" dirty="0" smtClean="0">
                <a:latin typeface="Times New Roman" pitchFamily="18" charset="0"/>
                <a:cs typeface="Times New Roman" pitchFamily="18" charset="0"/>
              </a:rPr>
              <a:t>     - </a:t>
            </a:r>
            <a:r>
              <a:rPr lang="ru-RU" sz="1600" dirty="0">
                <a:latin typeface="Times New Roman" pitchFamily="18" charset="0"/>
                <a:cs typeface="Times New Roman" pitchFamily="18" charset="0"/>
              </a:rPr>
              <a:t>учить пересказывать короткий текст;</a:t>
            </a:r>
          </a:p>
          <a:p>
            <a:pPr>
              <a:buNone/>
            </a:pPr>
            <a:r>
              <a:rPr lang="ru-RU" sz="1600" dirty="0" smtClean="0">
                <a:latin typeface="Times New Roman" pitchFamily="18" charset="0"/>
                <a:cs typeface="Times New Roman" pitchFamily="18" charset="0"/>
              </a:rPr>
              <a:t>     - расширять  </a:t>
            </a:r>
            <a:r>
              <a:rPr lang="ru-RU" sz="1600" dirty="0">
                <a:latin typeface="Times New Roman" pitchFamily="18" charset="0"/>
                <a:cs typeface="Times New Roman" pitchFamily="18" charset="0"/>
              </a:rPr>
              <a:t>и обогащать  речь детей.</a:t>
            </a:r>
          </a:p>
          <a:p>
            <a:r>
              <a:rPr lang="ru-RU" sz="1600" dirty="0">
                <a:latin typeface="Times New Roman" pitchFamily="18" charset="0"/>
                <a:cs typeface="Times New Roman" pitchFamily="18" charset="0"/>
              </a:rPr>
              <a:t> </a:t>
            </a:r>
            <a:r>
              <a:rPr lang="ru-RU" sz="1800" b="1" u="sng" dirty="0" smtClean="0">
                <a:latin typeface="Times New Roman" pitchFamily="18" charset="0"/>
                <a:cs typeface="Times New Roman" pitchFamily="18" charset="0"/>
              </a:rPr>
              <a:t>Художественно-эстетическое </a:t>
            </a:r>
            <a:r>
              <a:rPr lang="ru-RU" sz="1800" b="1" u="sng" dirty="0">
                <a:latin typeface="Times New Roman" pitchFamily="18" charset="0"/>
                <a:cs typeface="Times New Roman" pitchFamily="18" charset="0"/>
              </a:rPr>
              <a:t>развитие:</a:t>
            </a:r>
            <a:endParaRPr lang="ru-RU" sz="1800" b="1" dirty="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 формировать </a:t>
            </a:r>
            <a:r>
              <a:rPr lang="ru-RU" sz="1600" dirty="0">
                <a:latin typeface="Times New Roman" pitchFamily="18" charset="0"/>
                <a:cs typeface="Times New Roman" pitchFamily="18" charset="0"/>
              </a:rPr>
              <a:t>эмоциональную отзывчивость на произведение;</a:t>
            </a:r>
          </a:p>
          <a:p>
            <a:pPr>
              <a:buNone/>
            </a:pPr>
            <a:r>
              <a:rPr lang="ru-RU" sz="1600" dirty="0" smtClean="0">
                <a:latin typeface="Times New Roman" pitchFamily="18" charset="0"/>
                <a:cs typeface="Times New Roman" pitchFamily="18" charset="0"/>
              </a:rPr>
              <a:t>    - развивать </a:t>
            </a:r>
            <a:r>
              <a:rPr lang="ru-RU" sz="1600" dirty="0">
                <a:latin typeface="Times New Roman" pitchFamily="18" charset="0"/>
                <a:cs typeface="Times New Roman" pitchFamily="18" charset="0"/>
              </a:rPr>
              <a:t>творчество.</a:t>
            </a:r>
          </a:p>
          <a:p>
            <a:r>
              <a:rPr lang="ru-RU" sz="1800" b="1" u="sng" dirty="0">
                <a:latin typeface="Times New Roman" pitchFamily="18" charset="0"/>
                <a:cs typeface="Times New Roman" pitchFamily="18" charset="0"/>
              </a:rPr>
              <a:t>Физическое развитие:</a:t>
            </a:r>
            <a:endParaRPr lang="ru-RU" sz="1800" b="1" dirty="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 развивать </a:t>
            </a:r>
            <a:r>
              <a:rPr lang="ru-RU" sz="1600" dirty="0">
                <a:latin typeface="Times New Roman" pitchFamily="18" charset="0"/>
                <a:cs typeface="Times New Roman" pitchFamily="18" charset="0"/>
              </a:rPr>
              <a:t>двигательную активность </a:t>
            </a:r>
            <a:r>
              <a:rPr lang="ru-RU" sz="1600" dirty="0" smtClean="0">
                <a:latin typeface="Times New Roman" pitchFamily="18" charset="0"/>
                <a:cs typeface="Times New Roman" pitchFamily="18" charset="0"/>
              </a:rPr>
              <a:t>детей.</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Ожидаемый результат:</a:t>
            </a:r>
            <a:r>
              <a:rPr lang="ru-RU" dirty="0"/>
              <a:t/>
            </a:r>
            <a:br>
              <a:rPr lang="ru-RU" dirty="0"/>
            </a:br>
            <a:endParaRPr lang="ru-RU" dirty="0"/>
          </a:p>
        </p:txBody>
      </p:sp>
      <p:sp>
        <p:nvSpPr>
          <p:cNvPr id="3" name="Содержимое 2"/>
          <p:cNvSpPr>
            <a:spLocks noGrp="1"/>
          </p:cNvSpPr>
          <p:nvPr>
            <p:ph idx="1"/>
          </p:nvPr>
        </p:nvSpPr>
        <p:spPr>
          <a:xfrm>
            <a:off x="457200" y="980728"/>
            <a:ext cx="8229600" cy="5544616"/>
          </a:xfrm>
        </p:spPr>
        <p:txBody>
          <a:bodyPr>
            <a:normAutofit fontScale="32500" lnSpcReduction="20000"/>
          </a:bodyPr>
          <a:lstStyle/>
          <a:p>
            <a:pPr>
              <a:buNone/>
            </a:pPr>
            <a:r>
              <a:rPr lang="ru-RU" sz="11200" dirty="0" smtClean="0">
                <a:latin typeface="Times New Roman" pitchFamily="18" charset="0"/>
                <a:cs typeface="Times New Roman" pitchFamily="18" charset="0"/>
              </a:rPr>
              <a:t>   Дети с интересом слушают сказки , стихотворения о защитниках Отечества; проявляют интерес </a:t>
            </a:r>
            <a:r>
              <a:rPr lang="ru-RU" sz="11200" dirty="0">
                <a:latin typeface="Times New Roman" pitchFamily="18" charset="0"/>
                <a:cs typeface="Times New Roman" pitchFamily="18" charset="0"/>
              </a:rPr>
              <a:t>к армии, уважение к защитникам </a:t>
            </a:r>
            <a:r>
              <a:rPr lang="ru-RU" sz="11200" dirty="0" smtClean="0">
                <a:latin typeface="Times New Roman" pitchFamily="18" charset="0"/>
                <a:cs typeface="Times New Roman" pitchFamily="18" charset="0"/>
              </a:rPr>
              <a:t>Отечества; </a:t>
            </a:r>
            <a:r>
              <a:rPr lang="ru-RU" sz="11200" dirty="0">
                <a:latin typeface="Times New Roman" pitchFamily="18" charset="0"/>
                <a:cs typeface="Times New Roman" pitchFamily="18" charset="0"/>
              </a:rPr>
              <a:t>различают и называют представителей разных родов войск; знают о пользе, которую приносят люди военных </a:t>
            </a:r>
            <a:r>
              <a:rPr lang="ru-RU" sz="11200" dirty="0" smtClean="0">
                <a:latin typeface="Times New Roman" pitchFamily="18" charset="0"/>
                <a:cs typeface="Times New Roman" pitchFamily="18" charset="0"/>
              </a:rPr>
              <a:t>профессий ; стремятся </a:t>
            </a:r>
            <a:r>
              <a:rPr lang="ru-RU" sz="11200" dirty="0">
                <a:latin typeface="Times New Roman" pitchFamily="18" charset="0"/>
                <a:cs typeface="Times New Roman" pitchFamily="18" charset="0"/>
              </a:rPr>
              <a:t>быть похожими на смелых и отважных воинов своей страны.</a:t>
            </a:r>
          </a:p>
          <a:p>
            <a:pPr>
              <a:buNone/>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Этапы реализации: </a:t>
            </a:r>
            <a:endParaRPr lang="ru-RU" dirty="0"/>
          </a:p>
        </p:txBody>
      </p:sp>
      <p:sp>
        <p:nvSpPr>
          <p:cNvPr id="3" name="Содержимое 2"/>
          <p:cNvSpPr>
            <a:spLocks noGrp="1"/>
          </p:cNvSpPr>
          <p:nvPr>
            <p:ph idx="1"/>
          </p:nvPr>
        </p:nvSpPr>
        <p:spPr>
          <a:xfrm>
            <a:off x="1907704" y="1600200"/>
            <a:ext cx="5400600" cy="4525963"/>
          </a:xfrm>
        </p:spPr>
        <p:txBody>
          <a:bodyPr/>
          <a:lstStyle/>
          <a:p>
            <a:r>
              <a:rPr lang="ru-RU" dirty="0" smtClean="0">
                <a:latin typeface="Times New Roman" pitchFamily="18" charset="0"/>
                <a:cs typeface="Times New Roman" pitchFamily="18" charset="0"/>
              </a:rPr>
              <a:t>Подготовительный;</a:t>
            </a:r>
            <a:endParaRPr lang="ru-RU" dirty="0">
              <a:latin typeface="Times New Roman" pitchFamily="18" charset="0"/>
              <a:cs typeface="Times New Roman" pitchFamily="18" charset="0"/>
            </a:endParaRPr>
          </a:p>
          <a:p>
            <a:r>
              <a:rPr lang="ru-RU" dirty="0" smtClean="0">
                <a:latin typeface="Times New Roman" pitchFamily="18" charset="0"/>
                <a:cs typeface="Times New Roman" pitchFamily="18" charset="0"/>
              </a:rPr>
              <a:t>Основной;</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З</a:t>
            </a:r>
            <a:r>
              <a:rPr lang="ru-RU" dirty="0" smtClean="0">
                <a:latin typeface="Times New Roman" pitchFamily="18" charset="0"/>
                <a:cs typeface="Times New Roman" pitchFamily="18" charset="0"/>
              </a:rPr>
              <a:t>аключительный</a:t>
            </a:r>
            <a:r>
              <a:rPr lang="ru-RU" dirty="0">
                <a:latin typeface="Times New Roman" pitchFamily="18" charset="0"/>
                <a:cs typeface="Times New Roman" pitchFamily="18" charset="0"/>
              </a:rPr>
              <a:t>.</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Подготовительный этап</a:t>
            </a:r>
            <a:r>
              <a:rPr lang="ru-RU" dirty="0" smtClean="0"/>
              <a:t/>
            </a:r>
            <a:br>
              <a:rPr lang="ru-RU" dirty="0" smtClean="0"/>
            </a:br>
            <a:endParaRPr lang="ru-RU" dirty="0"/>
          </a:p>
        </p:txBody>
      </p:sp>
      <p:sp>
        <p:nvSpPr>
          <p:cNvPr id="3" name="Содержимое 2"/>
          <p:cNvSpPr>
            <a:spLocks noGrp="1"/>
          </p:cNvSpPr>
          <p:nvPr>
            <p:ph idx="1"/>
          </p:nvPr>
        </p:nvSpPr>
        <p:spPr>
          <a:xfrm>
            <a:off x="457200" y="908720"/>
            <a:ext cx="8229600" cy="5616624"/>
          </a:xfrm>
        </p:spPr>
        <p:txBody>
          <a:bodyPr>
            <a:normAutofit fontScale="77500" lnSpcReduction="20000"/>
          </a:bodyPr>
          <a:lstStyle/>
          <a:p>
            <a:r>
              <a:rPr lang="ru-RU" b="1" dirty="0" smtClean="0"/>
              <a:t> </a:t>
            </a:r>
            <a:r>
              <a:rPr lang="ru-RU" sz="4000" dirty="0" smtClean="0">
                <a:latin typeface="Times New Roman" pitchFamily="18" charset="0"/>
                <a:cs typeface="Times New Roman" pitchFamily="18" charset="0"/>
              </a:rPr>
              <a:t>Постановка целей, задач, определение актуальности;</a:t>
            </a:r>
            <a:r>
              <a:rPr lang="ru-RU" sz="4000" b="1" dirty="0" smtClean="0">
                <a:latin typeface="Times New Roman" pitchFamily="18" charset="0"/>
                <a:cs typeface="Times New Roman" pitchFamily="18" charset="0"/>
              </a:rPr>
              <a:t> </a:t>
            </a:r>
            <a:endParaRPr lang="ru-RU" sz="4000" dirty="0" smtClean="0">
              <a:latin typeface="Times New Roman" pitchFamily="18" charset="0"/>
              <a:cs typeface="Times New Roman" pitchFamily="18" charset="0"/>
            </a:endParaRPr>
          </a:p>
          <a:p>
            <a:r>
              <a:rPr lang="ru-RU" sz="4000" dirty="0" smtClean="0">
                <a:latin typeface="Times New Roman" pitchFamily="18" charset="0"/>
                <a:cs typeface="Times New Roman" pitchFamily="18" charset="0"/>
              </a:rPr>
              <a:t> Подбор наглядных материалов: фото и видео сюжетов, тематических картин и иллюстраций по темам: «Богатыри», «Представители родов войск», «Военные профессии», «Военная техника»;</a:t>
            </a:r>
          </a:p>
          <a:p>
            <a:r>
              <a:rPr lang="ru-RU" sz="4000" dirty="0" smtClean="0">
                <a:latin typeface="Times New Roman" pitchFamily="18" charset="0"/>
                <a:cs typeface="Times New Roman" pitchFamily="18" charset="0"/>
              </a:rPr>
              <a:t> Подбор художественной и энциклопедической литературы, предварительное чтение рассказов, стихов, загадок по теме проекта;</a:t>
            </a:r>
          </a:p>
          <a:p>
            <a:r>
              <a:rPr lang="ru-RU" sz="4000" dirty="0" smtClean="0">
                <a:latin typeface="Times New Roman" pitchFamily="18" charset="0"/>
                <a:cs typeface="Times New Roman" pitchFamily="18" charset="0"/>
              </a:rPr>
              <a:t> Подбор материала для продуктивной деятельности.</a:t>
            </a:r>
            <a:endParaRPr lang="ru-RU"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Основной этап:</a:t>
            </a:r>
            <a:r>
              <a:rPr lang="ru-RU" dirty="0" smtClean="0"/>
              <a:t/>
            </a:r>
            <a:br>
              <a:rPr lang="ru-RU" dirty="0" smtClean="0"/>
            </a:br>
            <a:endParaRPr lang="ru-RU" dirty="0"/>
          </a:p>
        </p:txBody>
      </p:sp>
      <p:sp>
        <p:nvSpPr>
          <p:cNvPr id="3" name="Содержимое 2"/>
          <p:cNvSpPr>
            <a:spLocks noGrp="1"/>
          </p:cNvSpPr>
          <p:nvPr>
            <p:ph idx="1"/>
          </p:nvPr>
        </p:nvSpPr>
        <p:spPr>
          <a:xfrm>
            <a:off x="457200" y="908720"/>
            <a:ext cx="8229600" cy="5616624"/>
          </a:xfrm>
        </p:spPr>
        <p:txBody>
          <a:bodyPr/>
          <a:lstStyle/>
          <a:p>
            <a:r>
              <a:rPr lang="ru-RU" dirty="0" smtClean="0">
                <a:latin typeface="Times New Roman" pitchFamily="18" charset="0"/>
                <a:cs typeface="Times New Roman" pitchFamily="18" charset="0"/>
              </a:rPr>
              <a:t>НОД;</a:t>
            </a:r>
          </a:p>
          <a:p>
            <a:r>
              <a:rPr lang="ru-RU" dirty="0" smtClean="0">
                <a:latin typeface="Times New Roman" pitchFamily="18" charset="0"/>
                <a:cs typeface="Times New Roman" pitchFamily="18" charset="0"/>
              </a:rPr>
              <a:t> Чтение художественной литературы;</a:t>
            </a:r>
          </a:p>
          <a:p>
            <a:r>
              <a:rPr lang="ru-RU" dirty="0" smtClean="0">
                <a:latin typeface="Times New Roman" pitchFamily="18" charset="0"/>
                <a:cs typeface="Times New Roman" pitchFamily="18" charset="0"/>
              </a:rPr>
              <a:t> Беседы;</a:t>
            </a:r>
          </a:p>
          <a:p>
            <a:r>
              <a:rPr lang="ru-RU" dirty="0" smtClean="0">
                <a:latin typeface="Times New Roman" pitchFamily="18" charset="0"/>
                <a:cs typeface="Times New Roman" pitchFamily="18" charset="0"/>
              </a:rPr>
              <a:t> Рисование, лепка, аппликация;</a:t>
            </a:r>
          </a:p>
          <a:p>
            <a:r>
              <a:rPr lang="ru-RU" dirty="0" smtClean="0">
                <a:latin typeface="Times New Roman" pitchFamily="18" charset="0"/>
                <a:cs typeface="Times New Roman" pitchFamily="18" charset="0"/>
              </a:rPr>
              <a:t> Дидактические игры;</a:t>
            </a:r>
          </a:p>
          <a:p>
            <a:r>
              <a:rPr lang="ru-RU" dirty="0" smtClean="0">
                <a:latin typeface="Times New Roman" pitchFamily="18" charset="0"/>
                <a:cs typeface="Times New Roman" pitchFamily="18" charset="0"/>
              </a:rPr>
              <a:t>Пальчиковые и подвижные игры;</a:t>
            </a:r>
          </a:p>
          <a:p>
            <a:r>
              <a:rPr lang="ru-RU" dirty="0" smtClean="0">
                <a:latin typeface="Times New Roman" pitchFamily="18" charset="0"/>
                <a:cs typeface="Times New Roman" pitchFamily="18" charset="0"/>
              </a:rPr>
              <a:t>Музыкальная деятельность.</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TotalTime>
  <Words>507</Words>
  <Application>Microsoft Office PowerPoint</Application>
  <PresentationFormat>Экран (4:3)</PresentationFormat>
  <Paragraphs>85</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Проект  «День защитника Отечества»</vt:lpstr>
      <vt:lpstr>Актуальность: </vt:lpstr>
      <vt:lpstr>Проблема: </vt:lpstr>
      <vt:lpstr>Цель проекта:   </vt:lpstr>
      <vt:lpstr>Задачи:    </vt:lpstr>
      <vt:lpstr>Ожидаемый результат: </vt:lpstr>
      <vt:lpstr>Этапы реализации: </vt:lpstr>
      <vt:lpstr>Подготовительный этап </vt:lpstr>
      <vt:lpstr>Основной этап: </vt:lpstr>
      <vt:lpstr>Рисование: «Российский флаг»; «Салют»; портрет «Мой папа»; работа с раскрасками.      Аппликация: «Летящие самолёты» изготовление открыток в подарок папе. Лепка: «Вертолёты». </vt:lpstr>
      <vt:lpstr>Слайд 11</vt:lpstr>
      <vt:lpstr>Слайд 12</vt:lpstr>
      <vt:lpstr>Рассматривание иллюстраций:</vt:lpstr>
      <vt:lpstr>Чтение художественной литературы</vt:lpstr>
      <vt:lpstr>Беседы</vt:lpstr>
      <vt:lpstr>Дидактические игры:   </vt:lpstr>
      <vt:lpstr>Слайд 17</vt:lpstr>
      <vt:lpstr>Слайд 18</vt:lpstr>
      <vt:lpstr>Пальчиковые игры: «Бойцы-молодцы», «Солдаты», «Наша армия», «23 февраля», «Лодочка». </vt:lpstr>
      <vt:lpstr>Подвижные игры: </vt:lpstr>
      <vt:lpstr>Слайд 21</vt:lpstr>
      <vt:lpstr>Музыкальная деятельность:</vt:lpstr>
      <vt:lpstr>Заключительный этап:</vt:lpstr>
      <vt:lpstr>Выставка «Мой папа»</vt:lpstr>
      <vt:lpstr>Развлечение «Буду как папа!»</vt:lpstr>
      <vt:lpstr>Слайд 26</vt:lpstr>
      <vt:lpstr>Слайд 27</vt:lpstr>
      <vt:lpstr>Слайд 28</vt:lpstr>
      <vt:lpstr>Слайд 29</vt:lpstr>
      <vt:lpstr>Спасибо за внимание!</vt:lpstr>
    </vt:vector>
  </TitlesOfParts>
  <Company>office 2007 rus 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«День защитника Отечества»</dc:title>
  <dc:creator>Николай</dc:creator>
  <cp:lastModifiedBy>Николай</cp:lastModifiedBy>
  <cp:revision>30</cp:revision>
  <dcterms:created xsi:type="dcterms:W3CDTF">2017-02-20T07:27:13Z</dcterms:created>
  <dcterms:modified xsi:type="dcterms:W3CDTF">2019-03-03T18:03:38Z</dcterms:modified>
</cp:coreProperties>
</file>