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6" r:id="rId2"/>
    <p:sldId id="268" r:id="rId3"/>
    <p:sldId id="269" r:id="rId4"/>
    <p:sldId id="279" r:id="rId5"/>
    <p:sldId id="258" r:id="rId6"/>
    <p:sldId id="259" r:id="rId7"/>
    <p:sldId id="261" r:id="rId8"/>
    <p:sldId id="260" r:id="rId9"/>
    <p:sldId id="281" r:id="rId10"/>
    <p:sldId id="270" r:id="rId11"/>
    <p:sldId id="273" r:id="rId12"/>
    <p:sldId id="278" r:id="rId13"/>
    <p:sldId id="264" r:id="rId14"/>
    <p:sldId id="265" r:id="rId15"/>
    <p:sldId id="272" r:id="rId16"/>
    <p:sldId id="262" r:id="rId17"/>
    <p:sldId id="263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57990667833189"/>
          <c:y val="0.16597481636027586"/>
          <c:w val="0.44484555749975707"/>
          <c:h val="0.8340251836397252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воздуха</c:v>
                </c:pt>
              </c:strCache>
            </c:strRef>
          </c:tx>
          <c:explosion val="9"/>
          <c:dPt>
            <c:idx val="0"/>
            <c:bubble3D val="0"/>
            <c:explosion val="11"/>
          </c:dPt>
          <c:cat>
            <c:strRef>
              <c:f>Лист1!$A$2:$A$5</c:f>
              <c:strCache>
                <c:ptCount val="3"/>
                <c:pt idx="0">
                  <c:v>азот</c:v>
                </c:pt>
                <c:pt idx="1">
                  <c:v>кислород</c:v>
                </c:pt>
                <c:pt idx="2">
                  <c:v>прочие газы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0.78</c:v>
                </c:pt>
                <c:pt idx="1">
                  <c:v>0.21000000000000021</c:v>
                </c:pt>
                <c:pt idx="2">
                  <c:v>1.0000000000000005E-2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0.29167</cdr:x>
      <cdr:y>0.63328</cdr:y>
    </cdr:from>
    <cdr:to>
      <cdr:x>0.54167</cdr:x>
      <cdr:y>0.84159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00288" y="2779721"/>
          <a:ext cx="205740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4400" b="1" i="1" dirty="0" smtClean="0"/>
            <a:t>Азот 78%</a:t>
          </a:r>
          <a:endParaRPr lang="ru-RU" sz="4400" b="1" i="1" dirty="0"/>
        </a:p>
      </cdr:txBody>
    </cdr:sp>
  </cdr:relSizeAnchor>
  <cdr:relSizeAnchor xmlns:cdr="http://schemas.openxmlformats.org/drawingml/2006/chartDrawing">
    <cdr:from>
      <cdr:x>0</cdr:x>
      <cdr:y>0.24268</cdr:y>
    </cdr:from>
    <cdr:to>
      <cdr:x>0.46007</cdr:x>
      <cdr:y>0.40543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1065209"/>
          <a:ext cx="378618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600" b="1" i="1" dirty="0" smtClean="0"/>
            <a:t>Кислород 21%</a:t>
          </a:r>
          <a:endParaRPr lang="ru-RU" sz="3600" b="1" i="1" dirty="0"/>
        </a:p>
      </cdr:txBody>
    </cdr:sp>
  </cdr:relSizeAnchor>
  <cdr:relSizeAnchor xmlns:cdr="http://schemas.openxmlformats.org/drawingml/2006/chartDrawing">
    <cdr:from>
      <cdr:x>0.39062</cdr:x>
      <cdr:y>0.17902</cdr:y>
    </cdr:from>
    <cdr:to>
      <cdr:x>0.81805</cdr:x>
      <cdr:y>0.38734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214646" y="785797"/>
          <a:ext cx="3517594" cy="914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i="1" dirty="0" smtClean="0"/>
            <a:t>Прочие газы 1%</a:t>
          </a:r>
          <a:endParaRPr lang="ru-RU" sz="2800" b="1" i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User\Рабочий стол\Новая папка\earths-atmospher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85728"/>
            <a:ext cx="6858048" cy="657227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1412776"/>
            <a:ext cx="4643454" cy="440120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ли, дети, одеяло,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всю Землю укрывало?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его на всех хватило,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притом не видно было?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сложить, не развернуть,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пощупать, ни взглянуть?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Пропускало б дождь и свет,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Есть, а вроде бы и нет?! </a:t>
            </a:r>
            <a:endParaRPr lang="ru-RU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640871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Arial Black" pitchFamily="34" charset="0"/>
              </a:rPr>
              <a:t>строение  АТМОСФЕРЫ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толщина атмосферы –до 2000 км</a:t>
            </a:r>
            <a:endParaRPr lang="ru-RU" sz="3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5" name="Picture 3" descr="C:\Documents and Settings\User\Рабочий стол\Новая папка\Vozdushnaya_obolochka._k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142984"/>
            <a:ext cx="5364167" cy="57150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57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79512" y="610261"/>
          <a:ext cx="8784976" cy="6059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1188132"/>
                <a:gridCol w="3204356"/>
                <a:gridCol w="2196244"/>
              </a:tblGrid>
              <a:tr h="740270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Слой атмосферы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Толщина  слоя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Атмосферные явления</a:t>
                      </a:r>
                      <a:endParaRPr lang="ru-RU" dirty="0"/>
                    </a:p>
                  </a:txBody>
                  <a:tcPr/>
                </a:tc>
              </a:tr>
              <a:tr h="217593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Тропосфера</a:t>
                      </a:r>
                      <a:endParaRPr lang="ru-RU" sz="2400" b="1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От</a:t>
                      </a:r>
                      <a:r>
                        <a:rPr lang="ru-RU" sz="2000" i="1" baseline="0" dirty="0" smtClean="0">
                          <a:latin typeface="+mj-lt"/>
                        </a:rPr>
                        <a:t> 8 до 18 км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80 % воздуха</a:t>
                      </a:r>
                    </a:p>
                    <a:p>
                      <a:r>
                        <a:rPr lang="ru-RU" sz="2000" i="1" dirty="0" smtClean="0">
                          <a:latin typeface="+mj-lt"/>
                        </a:rPr>
                        <a:t>Водяной пар</a:t>
                      </a:r>
                    </a:p>
                    <a:p>
                      <a:r>
                        <a:rPr lang="ru-RU" sz="2000" i="1" dirty="0" smtClean="0">
                          <a:latin typeface="+mj-lt"/>
                        </a:rPr>
                        <a:t>Облака</a:t>
                      </a:r>
                    </a:p>
                    <a:p>
                      <a:r>
                        <a:rPr lang="en-US" sz="2000" i="1" dirty="0" smtClean="0">
                          <a:latin typeface="+mj-lt"/>
                        </a:rPr>
                        <a:t>t°</a:t>
                      </a:r>
                      <a:r>
                        <a:rPr lang="ru-RU" sz="2000" i="1" dirty="0" smtClean="0">
                          <a:latin typeface="+mj-lt"/>
                        </a:rPr>
                        <a:t> понижается на 6 °  при подъеме на 1 км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Происходят</a:t>
                      </a:r>
                      <a:r>
                        <a:rPr lang="ru-RU" sz="2000" i="1" baseline="0" dirty="0" smtClean="0">
                          <a:latin typeface="+mj-lt"/>
                        </a:rPr>
                        <a:t>  в</a:t>
                      </a:r>
                      <a:r>
                        <a:rPr lang="ru-RU" sz="2000" i="1" dirty="0" smtClean="0">
                          <a:latin typeface="+mj-lt"/>
                        </a:rPr>
                        <a:t>се погодные явления</a:t>
                      </a:r>
                    </a:p>
                    <a:p>
                      <a:r>
                        <a:rPr lang="ru-RU" sz="2000" i="1" dirty="0" smtClean="0">
                          <a:latin typeface="+mj-lt"/>
                        </a:rPr>
                        <a:t>(дождь, снег, ветер, изменение температуры)</a:t>
                      </a:r>
                    </a:p>
                  </a:txBody>
                  <a:tcPr/>
                </a:tc>
              </a:tr>
              <a:tr h="1579785">
                <a:tc>
                  <a:txBody>
                    <a:bodyPr/>
                    <a:lstStyle/>
                    <a:p>
                      <a:r>
                        <a:rPr lang="ru-RU" sz="2400" b="1" i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Стратосфера</a:t>
                      </a:r>
                      <a:endParaRPr lang="ru-RU" sz="2400" b="1" i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latin typeface="+mj-lt"/>
                        </a:rPr>
                        <a:t>18 -50 </a:t>
                      </a:r>
                      <a:r>
                        <a:rPr lang="ru-RU" sz="2000" dirty="0" smtClean="0">
                          <a:latin typeface="+mj-lt"/>
                        </a:rPr>
                        <a:t>км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latin typeface="+mj-lt"/>
                        </a:rPr>
                        <a:t>Плотность воздуха ниже.</a:t>
                      </a:r>
                    </a:p>
                    <a:p>
                      <a:r>
                        <a:rPr lang="ru-RU" sz="2000" baseline="0" dirty="0" smtClean="0">
                          <a:latin typeface="+mj-lt"/>
                        </a:rPr>
                        <a:t> </a:t>
                      </a:r>
                      <a:r>
                        <a:rPr kumimoji="0" lang="en-US" sz="20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t°</a:t>
                      </a:r>
                      <a:r>
                        <a:rPr kumimoji="0" lang="ru-RU" sz="20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aseline="0" dirty="0" smtClean="0">
                          <a:latin typeface="+mj-lt"/>
                        </a:rPr>
                        <a:t> воздуха с высоты 20-30 км. повышается. Почти нет водяного пара. 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Перламутровые облака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</a:tr>
              <a:tr h="1563114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Верхние</a:t>
                      </a:r>
                      <a:r>
                        <a:rPr lang="ru-RU" sz="2400" b="1" i="1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 слои атмосферы</a:t>
                      </a:r>
                      <a:endParaRPr lang="ru-RU" sz="2400" b="1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От 50 до 2000 км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Плотность воздуха очень мала. Преобладает водород. Небо черное.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+mj-lt"/>
                        </a:rPr>
                        <a:t>Нет 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68-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8208963" cy="6154737"/>
          </a:xfrm>
          <a:prstGeom prst="rect">
            <a:avLst/>
          </a:prstGeom>
          <a:solidFill>
            <a:srgbClr val="0033CC"/>
          </a:solidFill>
          <a:ln w="2857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13315" name="Picture 5" descr="human25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497965">
            <a:off x="2051050" y="1916113"/>
            <a:ext cx="115093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baby18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149725"/>
            <a:ext cx="3460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684213" y="494188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755650" y="4724400"/>
            <a:ext cx="4464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изменяется температура воздуха с подъемом в тропосфере?</a:t>
            </a:r>
          </a:p>
        </p:txBody>
      </p:sp>
      <p:sp>
        <p:nvSpPr>
          <p:cNvPr id="7" name="Овал 6"/>
          <p:cNvSpPr/>
          <p:nvPr/>
        </p:nvSpPr>
        <p:spPr>
          <a:xfrm>
            <a:off x="4499992" y="5517232"/>
            <a:ext cx="388843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каждый километр понижается на 6°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428604"/>
            <a:ext cx="9144064" cy="18573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МЕТЕОРОЛОГИЯ- </a:t>
            </a:r>
            <a:b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НАУКА, ИЗУЧАЮЩАЯ АТМОСФЕРУ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User\Рабочий стол\Новая папка\autothumbs.php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14554"/>
            <a:ext cx="3321867" cy="4429156"/>
          </a:xfrm>
          <a:prstGeom prst="round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ИЗУЧЕНИЕ АТМОСФЕРЫ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Documents and Settings\User\Рабочий стол\Новая папка\whiteballoon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2857520" cy="2857520"/>
          </a:xfrm>
          <a:prstGeom prst="roundRect">
            <a:avLst/>
          </a:prstGeom>
          <a:noFill/>
          <a:ln w="57150">
            <a:solidFill>
              <a:schemeClr val="accent6">
                <a:lumMod val="20000"/>
                <a:lumOff val="80000"/>
              </a:schemeClr>
            </a:solidFill>
          </a:ln>
        </p:spPr>
      </p:pic>
      <p:pic>
        <p:nvPicPr>
          <p:cNvPr id="8196" name="Picture 4" descr="C:\Documents and Settings\User\Рабочий стол\Новая папка\satellite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759758"/>
            <a:ext cx="3415855" cy="278392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8197" name="Picture 5" descr="C:\Documents and Settings\User\Рабочий стол\Новая папка\e58a079dc8c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14290"/>
            <a:ext cx="2357454" cy="307183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8198" name="Picture 6" descr="C:\Documents and Settings\User\Рабочий стол\Новая папка\corv_88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348" y="3714752"/>
            <a:ext cx="1894891" cy="285749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Северное сияние</a:t>
            </a:r>
            <a:endParaRPr lang="ru-RU" b="1" dirty="0"/>
          </a:p>
        </p:txBody>
      </p:sp>
      <p:pic>
        <p:nvPicPr>
          <p:cNvPr id="1026" name="Picture 2" descr="C:\Documents and Settings\User\Рабочий стол\3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963"/>
            <a:ext cx="6286544" cy="482363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00438"/>
            <a:ext cx="8115328" cy="33575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Documents and Settings\User\Рабочий стол\Новая папка\080404-Harvard.1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7381928" cy="5536445"/>
          </a:xfrm>
          <a:prstGeom prst="round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5400" dirty="0" smtClean="0">
                <a:solidFill>
                  <a:srgbClr val="002060"/>
                </a:solidFill>
              </a:rPr>
              <a:t>БЕЗ </a:t>
            </a:r>
            <a:r>
              <a:rPr lang="ru-RU" sz="5400" b="1" dirty="0" smtClean="0">
                <a:solidFill>
                  <a:srgbClr val="002060"/>
                </a:solidFill>
              </a:rPr>
              <a:t>АТМОСФЕРЫ </a:t>
            </a:r>
            <a:r>
              <a:rPr lang="ru-RU" sz="5400" dirty="0" smtClean="0">
                <a:solidFill>
                  <a:srgbClr val="002060"/>
                </a:solidFill>
              </a:rPr>
              <a:t>ЖИЗНЬ НА ЗЕМЛЕ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БЫЛА БЫ НЕВОЗМОЖНОЙ!!!</a:t>
            </a:r>
            <a:endParaRPr lang="ru-RU" sz="5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8351837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18132"/>
              </a:avLst>
            </a:prstTxWarp>
          </a:bodyPr>
          <a:lstStyle/>
          <a:p>
            <a:pPr algn="ctr"/>
            <a:endParaRPr lang="ru-RU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CC"/>
                  </a:gs>
                  <a:gs pos="100000">
                    <a:srgbClr val="66CCFF"/>
                  </a:gs>
                </a:gsLst>
                <a:lin ang="5400000" scaled="1"/>
              </a:gra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843213" y="1125538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Игра «Что за цифра?»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250825" y="2060575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2000 км  -</a:t>
            </a:r>
            <a:r>
              <a:rPr lang="ru-RU" sz="2000"/>
              <a:t> 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547813" y="2060575"/>
            <a:ext cx="5472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</a:rPr>
              <a:t>толщина атмосферы.</a:t>
            </a:r>
          </a:p>
        </p:txBody>
      </p:sp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395288" y="25654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78 %   -</a:t>
            </a:r>
            <a:r>
              <a:rPr lang="ru-RU"/>
              <a:t> 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331913" y="2565400"/>
            <a:ext cx="2017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00FF"/>
                </a:solidFill>
              </a:rPr>
              <a:t>азот.</a:t>
            </a:r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250825" y="3213100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6ºС  -</a:t>
            </a:r>
            <a:r>
              <a:rPr lang="ru-RU" b="1"/>
              <a:t> 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116013" y="3213100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FF"/>
                </a:solidFill>
              </a:rPr>
              <a:t>понижение </a:t>
            </a:r>
            <a:r>
              <a:rPr lang="en-US" sz="2000" b="1">
                <a:solidFill>
                  <a:srgbClr val="0000FF"/>
                </a:solidFill>
              </a:rPr>
              <a:t>t </a:t>
            </a:r>
            <a:r>
              <a:rPr lang="ru-RU" sz="2000" b="1">
                <a:solidFill>
                  <a:srgbClr val="0000FF"/>
                </a:solidFill>
              </a:rPr>
              <a:t>на каждый км.</a:t>
            </a:r>
          </a:p>
        </p:txBody>
      </p:sp>
      <p:sp>
        <p:nvSpPr>
          <p:cNvPr id="27658" name="Text Box 12"/>
          <p:cNvSpPr txBox="1">
            <a:spLocks noChangeArrowheads="1"/>
          </p:cNvSpPr>
          <p:nvPr/>
        </p:nvSpPr>
        <p:spPr bwMode="auto">
          <a:xfrm>
            <a:off x="250825" y="3860800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21 % - 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187450" y="3860800"/>
            <a:ext cx="3097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CC0000"/>
                </a:solidFill>
              </a:rPr>
              <a:t>кислород.</a:t>
            </a:r>
          </a:p>
        </p:txBody>
      </p:sp>
      <p:sp>
        <p:nvSpPr>
          <p:cNvPr id="27660" name="Text Box 14"/>
          <p:cNvSpPr txBox="1">
            <a:spLocks noChangeArrowheads="1"/>
          </p:cNvSpPr>
          <p:nvPr/>
        </p:nvSpPr>
        <p:spPr bwMode="auto">
          <a:xfrm>
            <a:off x="250825" y="4508500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1 % -</a:t>
            </a:r>
            <a:r>
              <a:rPr lang="ru-RU"/>
              <a:t> 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1116013" y="4437063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660066"/>
                </a:solidFill>
              </a:rPr>
              <a:t>прочие газы.</a:t>
            </a:r>
          </a:p>
        </p:txBody>
      </p:sp>
      <p:sp>
        <p:nvSpPr>
          <p:cNvPr id="27662" name="Text Box 16"/>
          <p:cNvSpPr txBox="1">
            <a:spLocks noChangeArrowheads="1"/>
          </p:cNvSpPr>
          <p:nvPr/>
        </p:nvSpPr>
        <p:spPr bwMode="auto">
          <a:xfrm>
            <a:off x="179388" y="5084763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18 </a:t>
            </a:r>
            <a:r>
              <a:rPr lang="ru-RU" sz="2000" b="1" dirty="0"/>
              <a:t>км -</a:t>
            </a:r>
            <a:r>
              <a:rPr lang="ru-RU" dirty="0"/>
              <a:t> 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1116013" y="5084763"/>
            <a:ext cx="5545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толщина тропосферы над экватором.</a:t>
            </a:r>
          </a:p>
        </p:txBody>
      </p:sp>
      <p:sp>
        <p:nvSpPr>
          <p:cNvPr id="27664" name="Text Box 18"/>
          <p:cNvSpPr txBox="1">
            <a:spLocks noChangeArrowheads="1"/>
          </p:cNvSpPr>
          <p:nvPr/>
        </p:nvSpPr>
        <p:spPr bwMode="auto">
          <a:xfrm>
            <a:off x="179388" y="5661025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50-55 км -</a:t>
            </a:r>
            <a:r>
              <a:rPr lang="ru-RU"/>
              <a:t> 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1619250" y="5661025"/>
            <a:ext cx="424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C00000"/>
                </a:solidFill>
              </a:rPr>
              <a:t>верхняя граница стратосферы.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  <p:bldP spid="204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smtClean="0">
                <a:solidFill>
                  <a:srgbClr val="C00000"/>
                </a:solidFill>
              </a:rPr>
              <a:t>    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АТМОСФЕРА Земли:</a:t>
            </a:r>
            <a:b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строение, значение, изучение. </a:t>
            </a:r>
            <a:b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C:\Documents and Settings\User\Рабочий стол\Новая папка\2450742-3d-rendered-blue-planet-with-atmosphere-in-space-over-black-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533874" cy="4389437"/>
          </a:xfrm>
          <a:prstGeom prst="round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633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Атмос</a:t>
            </a:r>
            <a:r>
              <a:rPr lang="ru-RU" sz="3600" b="1" i="1" dirty="0" smtClean="0">
                <a:solidFill>
                  <a:srgbClr val="C00000"/>
                </a:solidFill>
              </a:rPr>
              <a:t>» </a:t>
            </a:r>
            <a:r>
              <a:rPr lang="ru-RU" sz="3600" b="1" i="1" dirty="0" smtClean="0">
                <a:solidFill>
                  <a:schemeClr val="tx1"/>
                </a:solidFill>
              </a:rPr>
              <a:t>(греч.) - пар; </a:t>
            </a:r>
            <a:r>
              <a:rPr lang="ru-RU" sz="3600" b="1" i="1" dirty="0" smtClean="0">
                <a:solidFill>
                  <a:srgbClr val="C00000"/>
                </a:solidFill>
              </a:rPr>
              <a:t>«сфера» </a:t>
            </a:r>
            <a:r>
              <a:rPr lang="ru-RU" sz="3600" b="1" i="1" dirty="0" smtClean="0">
                <a:solidFill>
                  <a:schemeClr val="tx1"/>
                </a:solidFill>
              </a:rPr>
              <a:t>- шар. 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Атмосфера</a:t>
            </a:r>
            <a:r>
              <a:rPr lang="ru-RU" sz="3600" b="1" i="1" dirty="0" smtClean="0">
                <a:solidFill>
                  <a:schemeClr val="tx1"/>
                </a:solidFill>
              </a:rPr>
              <a:t>- воздушная оболочка Земли. 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endParaRPr lang="ru-RU" sz="3600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2492896"/>
          <a:ext cx="7992888" cy="4111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1916832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 - это смесь газов.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1500188" y="642938"/>
            <a:ext cx="6786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0000"/>
                </a:solidFill>
              </a:rPr>
              <a:t>Значение атмосферы</a:t>
            </a:r>
            <a:r>
              <a:rPr lang="ru-RU" sz="4000"/>
              <a:t>:</a:t>
            </a:r>
          </a:p>
        </p:txBody>
      </p:sp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214313" y="1500188"/>
            <a:ext cx="257175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4000" dirty="0">
                <a:solidFill>
                  <a:srgbClr val="0000FF"/>
                </a:solidFill>
              </a:rPr>
              <a:t>Зонт</a:t>
            </a:r>
            <a:r>
              <a:rPr lang="ru-RU" sz="4000" dirty="0"/>
              <a:t> –</a:t>
            </a:r>
          </a:p>
          <a:p>
            <a:pPr>
              <a:buFontTx/>
              <a:buChar char="-"/>
            </a:pPr>
            <a:endParaRPr lang="ru-RU" sz="4000" dirty="0"/>
          </a:p>
          <a:p>
            <a:pPr>
              <a:buFontTx/>
              <a:buChar char="-"/>
            </a:pPr>
            <a:r>
              <a:rPr lang="ru-RU" sz="4000" dirty="0" smtClean="0">
                <a:solidFill>
                  <a:srgbClr val="0000FF"/>
                </a:solidFill>
              </a:rPr>
              <a:t>Одеяло</a:t>
            </a:r>
            <a:r>
              <a:rPr lang="ru-RU" sz="4000" dirty="0" smtClean="0"/>
              <a:t> </a:t>
            </a:r>
            <a:r>
              <a:rPr lang="ru-RU" sz="4000" dirty="0"/>
              <a:t>–</a:t>
            </a:r>
          </a:p>
          <a:p>
            <a:r>
              <a:rPr lang="ru-RU" sz="4000" dirty="0"/>
              <a:t> </a:t>
            </a:r>
          </a:p>
          <a:p>
            <a:pPr>
              <a:buFontTx/>
              <a:buChar char="-"/>
            </a:pPr>
            <a:r>
              <a:rPr lang="ru-RU" sz="4000" dirty="0">
                <a:solidFill>
                  <a:srgbClr val="0000FF"/>
                </a:solidFill>
              </a:rPr>
              <a:t> </a:t>
            </a:r>
            <a:r>
              <a:rPr lang="ru-RU" sz="4000" dirty="0" smtClean="0">
                <a:solidFill>
                  <a:srgbClr val="0000FF"/>
                </a:solidFill>
              </a:rPr>
              <a:t>Воздух </a:t>
            </a:r>
            <a:r>
              <a:rPr lang="ru-RU" sz="4000" dirty="0"/>
              <a:t>– </a:t>
            </a:r>
          </a:p>
          <a:p>
            <a:pPr>
              <a:buFontTx/>
              <a:buChar char="-"/>
            </a:pPr>
            <a:endParaRPr lang="ru-RU" sz="4000" dirty="0"/>
          </a:p>
          <a:p>
            <a:pPr>
              <a:buFontTx/>
              <a:buChar char="-"/>
            </a:pPr>
            <a:r>
              <a:rPr lang="ru-RU" sz="4000" dirty="0">
                <a:solidFill>
                  <a:srgbClr val="0000FF"/>
                </a:solidFill>
              </a:rPr>
              <a:t> Озон </a:t>
            </a:r>
            <a:r>
              <a:rPr lang="ru-RU" sz="4000" dirty="0"/>
              <a:t>-</a:t>
            </a:r>
          </a:p>
          <a:p>
            <a:pPr>
              <a:buFontTx/>
              <a:buChar char="-"/>
            </a:pPr>
            <a:endParaRPr lang="ru-RU" sz="4400" dirty="0"/>
          </a:p>
        </p:txBody>
      </p:sp>
      <p:sp>
        <p:nvSpPr>
          <p:cNvPr id="18436" name="TextBox 9"/>
          <p:cNvSpPr txBox="1">
            <a:spLocks noChangeArrowheads="1"/>
          </p:cNvSpPr>
          <p:nvPr/>
        </p:nvSpPr>
        <p:spPr bwMode="auto">
          <a:xfrm>
            <a:off x="2071688" y="1643063"/>
            <a:ext cx="6500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/>
              <a:t>Защищает  Землю  от  падения </a:t>
            </a:r>
            <a:r>
              <a:rPr lang="ru-RU" sz="2800" b="1" dirty="0"/>
              <a:t>метеоритов</a:t>
            </a:r>
          </a:p>
        </p:txBody>
      </p:sp>
      <p:sp>
        <p:nvSpPr>
          <p:cNvPr id="18437" name="TextBox 10"/>
          <p:cNvSpPr txBox="1">
            <a:spLocks noChangeArrowheads="1"/>
          </p:cNvSpPr>
          <p:nvPr/>
        </p:nvSpPr>
        <p:spPr bwMode="auto">
          <a:xfrm>
            <a:off x="2714625" y="2714625"/>
            <a:ext cx="5500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/>
              <a:t>Предохраняет от сильного нагревания и охлаждения</a:t>
            </a:r>
            <a:endParaRPr lang="ru-RU" sz="2800" b="1" dirty="0"/>
          </a:p>
        </p:txBody>
      </p:sp>
      <p:sp>
        <p:nvSpPr>
          <p:cNvPr id="18438" name="TextBox 11"/>
          <p:cNvSpPr txBox="1">
            <a:spLocks noChangeArrowheads="1"/>
          </p:cNvSpPr>
          <p:nvPr/>
        </p:nvSpPr>
        <p:spPr bwMode="auto">
          <a:xfrm>
            <a:off x="2483768" y="3857625"/>
            <a:ext cx="604867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Необходим </a:t>
            </a:r>
            <a:r>
              <a:rPr lang="ru-RU" sz="2800" b="1" dirty="0"/>
              <a:t>для дыхания всем </a:t>
            </a:r>
            <a:r>
              <a:rPr lang="ru-RU" sz="2800" b="1" dirty="0" smtClean="0"/>
              <a:t>        живым </a:t>
            </a:r>
            <a:r>
              <a:rPr lang="ru-RU" sz="2800" b="1" dirty="0"/>
              <a:t>организмам</a:t>
            </a:r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2357438" y="5000625"/>
            <a:ext cx="62150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Предохраняет от вредного ультрафиолетового излучения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/>
      <p:bldP spid="18438" grpId="0"/>
      <p:bldP spid="184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Новая папка\vozvrashcenie_na_zeml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5008070" cy="6141973"/>
          </a:xfrm>
          <a:prstGeom prst="round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500306"/>
            <a:ext cx="3792708" cy="275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User\Рабочий стол\Новая папка\earths-atmosphere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71546"/>
            <a:ext cx="4762500" cy="5076825"/>
          </a:xfrm>
          <a:prstGeom prst="round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Documents and Settings\User\Рабочий стол\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1280" y="808013"/>
            <a:ext cx="6379876" cy="4784908"/>
          </a:xfrm>
          <a:prstGeom prst="roundRect">
            <a:avLst/>
          </a:prstGeom>
          <a:noFill/>
        </p:spPr>
      </p:pic>
      <p:pic>
        <p:nvPicPr>
          <p:cNvPr id="5124" name="Picture 4" descr="C:\Documents and Settings\User\Рабочий стол\iCAY19S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4794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User\Рабочий стол\Новая папка\0012-010-V-srednem-v-atmosfere-Zemli-ezhesekundno-obrazuetsja-i-ischezaet-okolo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429156" cy="5150181"/>
          </a:xfrm>
          <a:prstGeom prst="round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Строение   атмосферы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374</TotalTime>
  <Words>299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    АТМОСФЕРА Земли: строение, значение, изучение.  .</vt:lpstr>
      <vt:lpstr>«Атмос» (греч.) - пар; «сфера» - шар.  Атмосфера- воздушная оболочка Земли.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  АТМОСФЕРЫ толщина атмосферы –до 2000 км</vt:lpstr>
      <vt:lpstr>Презентация PowerPoint</vt:lpstr>
      <vt:lpstr>Презентация PowerPoint</vt:lpstr>
      <vt:lpstr>МЕТЕОРОЛОГИЯ-  НАУКА, ИЗУЧАЮЩАЯ АТМОСФЕРУ.</vt:lpstr>
      <vt:lpstr>Презентация PowerPoint</vt:lpstr>
      <vt:lpstr>Северное сияние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User</cp:lastModifiedBy>
  <cp:revision>64</cp:revision>
  <dcterms:modified xsi:type="dcterms:W3CDTF">2019-03-03T04:37:31Z</dcterms:modified>
</cp:coreProperties>
</file>