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256" r:id="rId2"/>
    <p:sldId id="257" r:id="rId3"/>
    <p:sldId id="259" r:id="rId4"/>
    <p:sldId id="261" r:id="rId5"/>
    <p:sldId id="260" r:id="rId6"/>
    <p:sldId id="258" r:id="rId7"/>
    <p:sldId id="262" r:id="rId8"/>
    <p:sldId id="263" r:id="rId9"/>
    <p:sldId id="264" r:id="rId10"/>
    <p:sldId id="266" r:id="rId11"/>
    <p:sldId id="267" r:id="rId12"/>
    <p:sldId id="265" r:id="rId13"/>
    <p:sldId id="272" r:id="rId14"/>
    <p:sldId id="268" r:id="rId15"/>
    <p:sldId id="270" r:id="rId16"/>
    <p:sldId id="269" r:id="rId17"/>
    <p:sldId id="271" r:id="rId18"/>
    <p:sldId id="273" r:id="rId19"/>
    <p:sldId id="274" r:id="rId20"/>
    <p:sldId id="275" r:id="rId21"/>
    <p:sldId id="276" r:id="rId22"/>
    <p:sldId id="277" r:id="rId23"/>
    <p:sldId id="282" r:id="rId24"/>
    <p:sldId id="278" r:id="rId25"/>
    <p:sldId id="279" r:id="rId26"/>
    <p:sldId id="280" r:id="rId27"/>
    <p:sldId id="281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33C2AF-A2B6-48C8-9607-14133CE6BCB7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18E5D-D2C0-45A3-9A58-90847FECE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717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18E5D-D2C0-45A3-9A58-90847FECEFF7}" type="slidenum">
              <a:rPr lang="ru-RU" smtClean="0"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6F70-B960-4CC9-A4ED-F228F73240F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B675A-63A1-48FF-9792-B2F23DA36B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6F70-B960-4CC9-A4ED-F228F73240F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B675A-63A1-48FF-9792-B2F23DA36B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6F70-B960-4CC9-A4ED-F228F73240F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B675A-63A1-48FF-9792-B2F23DA36B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6F70-B960-4CC9-A4ED-F228F73240F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B675A-63A1-48FF-9792-B2F23DA36B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6F70-B960-4CC9-A4ED-F228F73240F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B675A-63A1-48FF-9792-B2F23DA36B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6F70-B960-4CC9-A4ED-F228F73240F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B675A-63A1-48FF-9792-B2F23DA36B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6F70-B960-4CC9-A4ED-F228F73240F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B675A-63A1-48FF-9792-B2F23DA36B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6F70-B960-4CC9-A4ED-F228F73240F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B675A-63A1-48FF-9792-B2F23DA36B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6F70-B960-4CC9-A4ED-F228F73240F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B675A-63A1-48FF-9792-B2F23DA36B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6F70-B960-4CC9-A4ED-F228F73240F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B675A-63A1-48FF-9792-B2F23DA36B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6F70-B960-4CC9-A4ED-F228F73240F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8BB675A-63A1-48FF-9792-B2F23DA36B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5366F70-B960-4CC9-A4ED-F228F73240F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8BB675A-63A1-48FF-9792-B2F23DA36B6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11.xml"/><Relationship Id="rId18" Type="http://schemas.openxmlformats.org/officeDocument/2006/relationships/slide" Target="slide17.xml"/><Relationship Id="rId26" Type="http://schemas.openxmlformats.org/officeDocument/2006/relationships/slide" Target="slide26.xml"/><Relationship Id="rId3" Type="http://schemas.openxmlformats.org/officeDocument/2006/relationships/slide" Target="slide12.xml"/><Relationship Id="rId21" Type="http://schemas.openxmlformats.org/officeDocument/2006/relationships/slide" Target="slide20.xml"/><Relationship Id="rId7" Type="http://schemas.openxmlformats.org/officeDocument/2006/relationships/slide" Target="slide5.xml"/><Relationship Id="rId12" Type="http://schemas.openxmlformats.org/officeDocument/2006/relationships/slide" Target="slide10.xml"/><Relationship Id="rId17" Type="http://schemas.openxmlformats.org/officeDocument/2006/relationships/slide" Target="slide16.xml"/><Relationship Id="rId25" Type="http://schemas.openxmlformats.org/officeDocument/2006/relationships/slide" Target="slide25.xml"/><Relationship Id="rId2" Type="http://schemas.openxmlformats.org/officeDocument/2006/relationships/slide" Target="slide7.xml"/><Relationship Id="rId16" Type="http://schemas.openxmlformats.org/officeDocument/2006/relationships/slide" Target="slide15.xml"/><Relationship Id="rId20" Type="http://schemas.openxmlformats.org/officeDocument/2006/relationships/slide" Target="slide19.xml"/><Relationship Id="rId29" Type="http://schemas.openxmlformats.org/officeDocument/2006/relationships/slide" Target="slide3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11" Type="http://schemas.openxmlformats.org/officeDocument/2006/relationships/slide" Target="slide9.xml"/><Relationship Id="rId24" Type="http://schemas.openxmlformats.org/officeDocument/2006/relationships/slide" Target="slide24.xml"/><Relationship Id="rId5" Type="http://schemas.openxmlformats.org/officeDocument/2006/relationships/slide" Target="slide27.xml"/><Relationship Id="rId15" Type="http://schemas.openxmlformats.org/officeDocument/2006/relationships/slide" Target="slide14.xml"/><Relationship Id="rId23" Type="http://schemas.openxmlformats.org/officeDocument/2006/relationships/slide" Target="slide23.xml"/><Relationship Id="rId28" Type="http://schemas.openxmlformats.org/officeDocument/2006/relationships/slide" Target="slide29.xml"/><Relationship Id="rId10" Type="http://schemas.openxmlformats.org/officeDocument/2006/relationships/slide" Target="slide8.xml"/><Relationship Id="rId19" Type="http://schemas.openxmlformats.org/officeDocument/2006/relationships/slide" Target="slide18.xml"/><Relationship Id="rId31" Type="http://schemas.openxmlformats.org/officeDocument/2006/relationships/slide" Target="slide32.xml"/><Relationship Id="rId4" Type="http://schemas.openxmlformats.org/officeDocument/2006/relationships/slide" Target="slide22.xml"/><Relationship Id="rId9" Type="http://schemas.openxmlformats.org/officeDocument/2006/relationships/slide" Target="slide6.xml"/><Relationship Id="rId14" Type="http://schemas.openxmlformats.org/officeDocument/2006/relationships/slide" Target="slide13.xml"/><Relationship Id="rId22" Type="http://schemas.openxmlformats.org/officeDocument/2006/relationships/slide" Target="slide21.xml"/><Relationship Id="rId27" Type="http://schemas.openxmlformats.org/officeDocument/2006/relationships/slide" Target="slide28.xml"/><Relationship Id="rId30" Type="http://schemas.openxmlformats.org/officeDocument/2006/relationships/slide" Target="slide3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5.gi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bba\Desktop\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1214422"/>
            <a:ext cx="764386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Назовите 6 основных размеров треугольного модуля, начиная с самого большого.</a:t>
            </a:r>
            <a:endParaRPr lang="ru-RU" sz="60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571472" y="5857892"/>
            <a:ext cx="1571636" cy="785818"/>
          </a:xfrm>
          <a:prstGeom prst="lef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785794"/>
            <a:ext cx="657229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Какой материал использовался китайцами для письма, до изобретения бумаги?</a:t>
            </a:r>
            <a:endParaRPr lang="ru-RU" sz="60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571472" y="5857892"/>
            <a:ext cx="1571636" cy="785818"/>
          </a:xfrm>
          <a:prstGeom prst="lef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714356"/>
            <a:ext cx="842968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У японцев есть легенда, что если человек сделает определенное количество журавлей из бумаги, его желание исполнится. Сколько журавликов необходимо сделать, чтобы исполнилось желание?</a:t>
            </a:r>
            <a:endParaRPr lang="ru-RU" sz="48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571472" y="5857892"/>
            <a:ext cx="1571636" cy="785818"/>
          </a:xfrm>
          <a:prstGeom prst="lef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0100" y="1142984"/>
            <a:ext cx="721523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Для чего нужна грунтовка и нужна ли она вообще?</a:t>
            </a:r>
            <a:endParaRPr lang="ru-RU" sz="6000" dirty="0"/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571472" y="5857892"/>
            <a:ext cx="1571636" cy="785818"/>
          </a:xfrm>
          <a:prstGeom prst="lef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1643050"/>
            <a:ext cx="692948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Как переводится термин Папье – маше?</a:t>
            </a:r>
            <a:endParaRPr lang="ru-RU" sz="6000" dirty="0"/>
          </a:p>
        </p:txBody>
      </p:sp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571472" y="5857892"/>
            <a:ext cx="1571636" cy="785818"/>
          </a:xfrm>
          <a:prstGeom prst="lef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142984"/>
            <a:ext cx="77867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Из чего готовится клейстер для папье – маше?</a:t>
            </a:r>
            <a:endParaRPr lang="ru-RU" sz="6000" dirty="0"/>
          </a:p>
        </p:txBody>
      </p:sp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571472" y="5857892"/>
            <a:ext cx="1571636" cy="785818"/>
          </a:xfrm>
          <a:prstGeom prst="lef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1428736"/>
            <a:ext cx="707236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В каком веке в нашей стране стало популярно папье – маше?</a:t>
            </a:r>
            <a:endParaRPr lang="ru-RU" sz="6000" dirty="0"/>
          </a:p>
        </p:txBody>
      </p:sp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571472" y="5857892"/>
            <a:ext cx="1571636" cy="785818"/>
          </a:xfrm>
          <a:prstGeom prst="lef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 Мастер-класс Лепка: сирень МК Тесто соленое. Фото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76" y="1000108"/>
            <a:ext cx="6357982" cy="471490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Стрелка влево 2">
            <a:hlinkClick r:id="rId3" action="ppaction://hlinksldjump"/>
          </p:cNvPr>
          <p:cNvSpPr/>
          <p:nvPr/>
        </p:nvSpPr>
        <p:spPr>
          <a:xfrm>
            <a:off x="571472" y="5857892"/>
            <a:ext cx="1571636" cy="785818"/>
          </a:xfrm>
          <a:prstGeom prst="lef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1214422"/>
            <a:ext cx="671517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Как называется старинная техника обработки бумаги?</a:t>
            </a:r>
            <a:endParaRPr lang="ru-RU" sz="6000" dirty="0"/>
          </a:p>
        </p:txBody>
      </p:sp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571472" y="5857892"/>
            <a:ext cx="1571636" cy="785818"/>
          </a:xfrm>
          <a:prstGeom prst="lef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4348" y="2214554"/>
            <a:ext cx="7643866" cy="3143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000100" y="2500306"/>
            <a:ext cx="67151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Вопрос   другой команде</a:t>
            </a:r>
            <a:endParaRPr lang="ru-RU" sz="6000" dirty="0"/>
          </a:p>
        </p:txBody>
      </p:sp>
      <p:sp>
        <p:nvSpPr>
          <p:cNvPr id="5" name="Стрелка влево 4">
            <a:hlinkClick r:id="rId2" action="ppaction://hlinksldjump"/>
          </p:cNvPr>
          <p:cNvSpPr/>
          <p:nvPr/>
        </p:nvSpPr>
        <p:spPr>
          <a:xfrm>
            <a:off x="571472" y="5857892"/>
            <a:ext cx="1571636" cy="785818"/>
          </a:xfrm>
          <a:prstGeom prst="lef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488" y="428604"/>
            <a:ext cx="2928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СВОЯ ИГРА </a:t>
            </a:r>
          </a:p>
        </p:txBody>
      </p:sp>
      <p:graphicFrame>
        <p:nvGraphicFramePr>
          <p:cNvPr id="55" name="Таблица 54"/>
          <p:cNvGraphicFramePr>
            <a:graphicFrameLocks noGrp="1"/>
          </p:cNvGraphicFramePr>
          <p:nvPr/>
        </p:nvGraphicFramePr>
        <p:xfrm>
          <a:off x="142844" y="1500174"/>
          <a:ext cx="8572561" cy="44291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9945"/>
                <a:gridCol w="1389847"/>
                <a:gridCol w="1307679"/>
                <a:gridCol w="1307679"/>
                <a:gridCol w="1235030"/>
                <a:gridCol w="1162381"/>
              </a:tblGrid>
              <a:tr h="58228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Баллы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Баллы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Баллы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Баллы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Баллы</a:t>
                      </a:r>
                      <a:endParaRPr lang="ru-RU" dirty="0"/>
                    </a:p>
                  </a:txBody>
                  <a:tcPr/>
                </a:tc>
              </a:tr>
              <a:tr h="758869">
                <a:tc>
                  <a:txBody>
                    <a:bodyPr/>
                    <a:lstStyle/>
                    <a:p>
                      <a:r>
                        <a:rPr lang="ru-RU" dirty="0" smtClean="0"/>
                        <a:t>Классическое оригами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</a:t>
                      </a:r>
                      <a:endParaRPr lang="ru-RU" dirty="0"/>
                    </a:p>
                  </a:txBody>
                  <a:tcPr/>
                </a:tc>
              </a:tr>
              <a:tr h="758869">
                <a:tc>
                  <a:txBody>
                    <a:bodyPr/>
                    <a:lstStyle/>
                    <a:p>
                      <a:r>
                        <a:rPr lang="ru-RU" dirty="0" smtClean="0"/>
                        <a:t>Модульное оригами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</a:t>
                      </a:r>
                      <a:endParaRPr lang="ru-RU" dirty="0"/>
                    </a:p>
                  </a:txBody>
                  <a:tcPr/>
                </a:tc>
              </a:tr>
              <a:tr h="582283">
                <a:tc>
                  <a:txBody>
                    <a:bodyPr/>
                    <a:lstStyle/>
                    <a:p>
                      <a:r>
                        <a:rPr lang="ru-RU" dirty="0" smtClean="0"/>
                        <a:t>Папье – маше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</a:t>
                      </a:r>
                      <a:endParaRPr lang="ru-RU" dirty="0"/>
                    </a:p>
                  </a:txBody>
                  <a:tcPr/>
                </a:tc>
              </a:tr>
              <a:tr h="582283">
                <a:tc>
                  <a:txBody>
                    <a:bodyPr/>
                    <a:lstStyle/>
                    <a:p>
                      <a:r>
                        <a:rPr lang="ru-RU" dirty="0" smtClean="0"/>
                        <a:t>Квиллинг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</a:t>
                      </a:r>
                      <a:endParaRPr lang="ru-RU" dirty="0"/>
                    </a:p>
                  </a:txBody>
                  <a:tcPr/>
                </a:tc>
              </a:tr>
              <a:tr h="582283">
                <a:tc>
                  <a:txBody>
                    <a:bodyPr/>
                    <a:lstStyle/>
                    <a:p>
                      <a:r>
                        <a:rPr lang="ru-RU" dirty="0" smtClean="0"/>
                        <a:t>Кусудама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</a:t>
                      </a:r>
                      <a:endParaRPr lang="ru-RU" dirty="0"/>
                    </a:p>
                  </a:txBody>
                  <a:tcPr/>
                </a:tc>
              </a:tr>
              <a:tr h="582283">
                <a:tc>
                  <a:txBody>
                    <a:bodyPr/>
                    <a:lstStyle/>
                    <a:p>
                      <a:r>
                        <a:rPr lang="ru-RU" dirty="0" smtClean="0"/>
                        <a:t>Изонить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0" name="Стрелка вниз 59">
            <a:hlinkClick r:id="rId2" action="ppaction://hlinksldjump"/>
          </p:cNvPr>
          <p:cNvSpPr/>
          <p:nvPr/>
        </p:nvSpPr>
        <p:spPr>
          <a:xfrm>
            <a:off x="8358182" y="1714488"/>
            <a:ext cx="714380" cy="571504"/>
          </a:xfrm>
          <a:prstGeom prst="downArrow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араллелограмм 64">
            <a:hlinkClick r:id="rId3" action="ppaction://hlinksldjump"/>
          </p:cNvPr>
          <p:cNvSpPr/>
          <p:nvPr/>
        </p:nvSpPr>
        <p:spPr>
          <a:xfrm>
            <a:off x="8072430" y="2500306"/>
            <a:ext cx="928694" cy="500066"/>
          </a:xfrm>
          <a:prstGeom prst="parallelogram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Крест 74">
            <a:hlinkClick r:id="rId4" action="ppaction://hlinksldjump"/>
          </p:cNvPr>
          <p:cNvSpPr/>
          <p:nvPr/>
        </p:nvSpPr>
        <p:spPr>
          <a:xfrm>
            <a:off x="8429620" y="3786190"/>
            <a:ext cx="571504" cy="428628"/>
          </a:xfrm>
          <a:prstGeom prst="plu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Арка 79">
            <a:hlinkClick r:id="rId5" action="ppaction://hlinksldjump"/>
          </p:cNvPr>
          <p:cNvSpPr/>
          <p:nvPr/>
        </p:nvSpPr>
        <p:spPr>
          <a:xfrm>
            <a:off x="8143868" y="4357694"/>
            <a:ext cx="928694" cy="642942"/>
          </a:xfrm>
          <a:prstGeom prst="blockArc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6" name="Прямоугольник 85">
            <a:hlinkClick r:id="rId6" action="ppaction://hlinksldjump"/>
          </p:cNvPr>
          <p:cNvSpPr/>
          <p:nvPr/>
        </p:nvSpPr>
        <p:spPr>
          <a:xfrm>
            <a:off x="2428860" y="2285992"/>
            <a:ext cx="1214446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Скругленный прямоугольник 86">
            <a:hlinkClick r:id="rId7" action="ppaction://hlinksldjump"/>
          </p:cNvPr>
          <p:cNvSpPr/>
          <p:nvPr/>
        </p:nvSpPr>
        <p:spPr>
          <a:xfrm>
            <a:off x="3857620" y="2285992"/>
            <a:ext cx="1071570" cy="42862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Прямоугольник с одним вырезанным углом 87">
            <a:hlinkClick r:id="rId8" action="ppaction://hlinksldjump"/>
          </p:cNvPr>
          <p:cNvSpPr/>
          <p:nvPr/>
        </p:nvSpPr>
        <p:spPr>
          <a:xfrm>
            <a:off x="5143504" y="2214554"/>
            <a:ext cx="1071570" cy="428628"/>
          </a:xfrm>
          <a:prstGeom prst="snip1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Прямоугольник с двумя вырезанными соседними углами 88">
            <a:hlinkClick r:id="rId9" action="ppaction://hlinksldjump"/>
          </p:cNvPr>
          <p:cNvSpPr/>
          <p:nvPr/>
        </p:nvSpPr>
        <p:spPr>
          <a:xfrm>
            <a:off x="6429388" y="2214554"/>
            <a:ext cx="1000132" cy="571504"/>
          </a:xfrm>
          <a:prstGeom prst="snip2Same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Прямоугольник с двумя вырезанными противолежащими углами 89">
            <a:hlinkClick r:id="rId2" action="ppaction://hlinksldjump"/>
          </p:cNvPr>
          <p:cNvSpPr/>
          <p:nvPr/>
        </p:nvSpPr>
        <p:spPr>
          <a:xfrm>
            <a:off x="7643834" y="2214554"/>
            <a:ext cx="928694" cy="500066"/>
          </a:xfrm>
          <a:prstGeom prst="snip2Diag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Овал 90">
            <a:hlinkClick r:id="rId10" action="ppaction://hlinksldjump"/>
          </p:cNvPr>
          <p:cNvSpPr/>
          <p:nvPr/>
        </p:nvSpPr>
        <p:spPr>
          <a:xfrm>
            <a:off x="2428860" y="3071810"/>
            <a:ext cx="1071570" cy="42862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Равнобедренный треугольник 91">
            <a:hlinkClick r:id="rId11" action="ppaction://hlinksldjump"/>
          </p:cNvPr>
          <p:cNvSpPr/>
          <p:nvPr/>
        </p:nvSpPr>
        <p:spPr>
          <a:xfrm>
            <a:off x="3929058" y="3000372"/>
            <a:ext cx="1000132" cy="500066"/>
          </a:xfrm>
          <a:prstGeom prst="triangl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Прямоугольный треугольник 92">
            <a:hlinkClick r:id="rId12" action="ppaction://hlinksldjump"/>
          </p:cNvPr>
          <p:cNvSpPr/>
          <p:nvPr/>
        </p:nvSpPr>
        <p:spPr>
          <a:xfrm>
            <a:off x="5143504" y="3071810"/>
            <a:ext cx="928694" cy="500066"/>
          </a:xfrm>
          <a:prstGeom prst="rtTriangl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Параллелограмм 93">
            <a:hlinkClick r:id="rId13" action="ppaction://hlinksldjump"/>
          </p:cNvPr>
          <p:cNvSpPr/>
          <p:nvPr/>
        </p:nvSpPr>
        <p:spPr>
          <a:xfrm>
            <a:off x="6500826" y="3000372"/>
            <a:ext cx="1000132" cy="571504"/>
          </a:xfrm>
          <a:prstGeom prst="parallelogram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Трапеция 94">
            <a:hlinkClick r:id="rId3" action="ppaction://hlinksldjump"/>
          </p:cNvPr>
          <p:cNvSpPr/>
          <p:nvPr/>
        </p:nvSpPr>
        <p:spPr>
          <a:xfrm>
            <a:off x="7715272" y="3000372"/>
            <a:ext cx="857256" cy="500066"/>
          </a:xfrm>
          <a:prstGeom prst="trapezoid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Ромб 95">
            <a:hlinkClick r:id="rId14" action="ppaction://hlinksldjump"/>
          </p:cNvPr>
          <p:cNvSpPr/>
          <p:nvPr/>
        </p:nvSpPr>
        <p:spPr>
          <a:xfrm>
            <a:off x="2571736" y="3643314"/>
            <a:ext cx="1071570" cy="428628"/>
          </a:xfrm>
          <a:prstGeom prst="diamond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Правильный пятиугольник 96">
            <a:hlinkClick r:id="rId15" action="ppaction://hlinksldjump"/>
          </p:cNvPr>
          <p:cNvSpPr/>
          <p:nvPr/>
        </p:nvSpPr>
        <p:spPr>
          <a:xfrm>
            <a:off x="3857620" y="3714752"/>
            <a:ext cx="1000132" cy="357190"/>
          </a:xfrm>
          <a:prstGeom prst="pentagon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Шестиугольник 97">
            <a:hlinkClick r:id="rId16" action="ppaction://hlinksldjump"/>
          </p:cNvPr>
          <p:cNvSpPr/>
          <p:nvPr/>
        </p:nvSpPr>
        <p:spPr>
          <a:xfrm>
            <a:off x="5143504" y="3714752"/>
            <a:ext cx="1000132" cy="357190"/>
          </a:xfrm>
          <a:prstGeom prst="hexagon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ирог 98">
            <a:hlinkClick r:id="rId17" action="ppaction://hlinksldjump"/>
          </p:cNvPr>
          <p:cNvSpPr/>
          <p:nvPr/>
        </p:nvSpPr>
        <p:spPr>
          <a:xfrm>
            <a:off x="6500826" y="3714752"/>
            <a:ext cx="857256" cy="428628"/>
          </a:xfrm>
          <a:prstGeom prst="pi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0" name="Хорда 99">
            <a:hlinkClick r:id="rId18" action="ppaction://hlinksldjump"/>
          </p:cNvPr>
          <p:cNvSpPr/>
          <p:nvPr/>
        </p:nvSpPr>
        <p:spPr>
          <a:xfrm>
            <a:off x="7715272" y="3714752"/>
            <a:ext cx="1000132" cy="357190"/>
          </a:xfrm>
          <a:prstGeom prst="chord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Капля 100">
            <a:hlinkClick r:id="rId19" action="ppaction://hlinksldjump"/>
          </p:cNvPr>
          <p:cNvSpPr/>
          <p:nvPr/>
        </p:nvSpPr>
        <p:spPr>
          <a:xfrm>
            <a:off x="2500298" y="4286256"/>
            <a:ext cx="928694" cy="428628"/>
          </a:xfrm>
          <a:prstGeom prst="teardrop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Фигура, имеющая форму буквы L 101">
            <a:hlinkClick r:id="rId20" action="ppaction://hlinksldjump"/>
          </p:cNvPr>
          <p:cNvSpPr/>
          <p:nvPr/>
        </p:nvSpPr>
        <p:spPr>
          <a:xfrm>
            <a:off x="3786182" y="4286256"/>
            <a:ext cx="1000132" cy="428628"/>
          </a:xfrm>
          <a:prstGeom prst="corner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Диагональная полоса 102">
            <a:hlinkClick r:id="rId21" action="ppaction://hlinksldjump"/>
          </p:cNvPr>
          <p:cNvSpPr/>
          <p:nvPr/>
        </p:nvSpPr>
        <p:spPr>
          <a:xfrm>
            <a:off x="5143504" y="4286256"/>
            <a:ext cx="928694" cy="428628"/>
          </a:xfrm>
          <a:prstGeom prst="diagStrip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4" name="Крест 103">
            <a:hlinkClick r:id="rId22" action="ppaction://hlinksldjump"/>
          </p:cNvPr>
          <p:cNvSpPr/>
          <p:nvPr/>
        </p:nvSpPr>
        <p:spPr>
          <a:xfrm>
            <a:off x="6500826" y="4214818"/>
            <a:ext cx="714380" cy="500066"/>
          </a:xfrm>
          <a:prstGeom prst="plu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Цилиндр 104">
            <a:hlinkClick r:id="rId4" action="ppaction://hlinksldjump"/>
          </p:cNvPr>
          <p:cNvSpPr/>
          <p:nvPr/>
        </p:nvSpPr>
        <p:spPr>
          <a:xfrm>
            <a:off x="7715272" y="4286256"/>
            <a:ext cx="785818" cy="428628"/>
          </a:xfrm>
          <a:prstGeom prst="can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Куб 105">
            <a:hlinkClick r:id="rId23" action="ppaction://hlinksldjump"/>
          </p:cNvPr>
          <p:cNvSpPr/>
          <p:nvPr/>
        </p:nvSpPr>
        <p:spPr>
          <a:xfrm>
            <a:off x="2571736" y="4929198"/>
            <a:ext cx="857256" cy="357190"/>
          </a:xfrm>
          <a:prstGeom prst="cub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Кольцо 106">
            <a:hlinkClick r:id="rId24" action="ppaction://hlinksldjump"/>
          </p:cNvPr>
          <p:cNvSpPr/>
          <p:nvPr/>
        </p:nvSpPr>
        <p:spPr>
          <a:xfrm>
            <a:off x="3857620" y="4857760"/>
            <a:ext cx="857256" cy="428628"/>
          </a:xfrm>
          <a:prstGeom prst="donu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8" name="Знак запрета 107">
            <a:hlinkClick r:id="rId25" action="ppaction://hlinksldjump"/>
          </p:cNvPr>
          <p:cNvSpPr/>
          <p:nvPr/>
        </p:nvSpPr>
        <p:spPr>
          <a:xfrm>
            <a:off x="5143504" y="4857760"/>
            <a:ext cx="928694" cy="428628"/>
          </a:xfrm>
          <a:prstGeom prst="noSmoking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9" name="Арка 108">
            <a:hlinkClick r:id="rId26" action="ppaction://hlinksldjump"/>
          </p:cNvPr>
          <p:cNvSpPr/>
          <p:nvPr/>
        </p:nvSpPr>
        <p:spPr>
          <a:xfrm>
            <a:off x="6429388" y="4857760"/>
            <a:ext cx="928694" cy="571504"/>
          </a:xfrm>
          <a:prstGeom prst="blockArc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0" name="Улыбающееся лицо 109">
            <a:hlinkClick r:id="rId5" action="ppaction://hlinksldjump"/>
          </p:cNvPr>
          <p:cNvSpPr/>
          <p:nvPr/>
        </p:nvSpPr>
        <p:spPr>
          <a:xfrm>
            <a:off x="7643834" y="4857760"/>
            <a:ext cx="928694" cy="428628"/>
          </a:xfrm>
          <a:prstGeom prst="smileyFac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Сердце 110">
            <a:hlinkClick r:id="rId27" action="ppaction://hlinksldjump"/>
          </p:cNvPr>
          <p:cNvSpPr/>
          <p:nvPr/>
        </p:nvSpPr>
        <p:spPr>
          <a:xfrm>
            <a:off x="2500298" y="5429264"/>
            <a:ext cx="857256" cy="357190"/>
          </a:xfrm>
          <a:prstGeom prst="hear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Молния 111">
            <a:hlinkClick r:id="rId28" action="ppaction://hlinksldjump"/>
          </p:cNvPr>
          <p:cNvSpPr/>
          <p:nvPr/>
        </p:nvSpPr>
        <p:spPr>
          <a:xfrm>
            <a:off x="3786182" y="5429264"/>
            <a:ext cx="1071570" cy="428628"/>
          </a:xfrm>
          <a:prstGeom prst="lightningBol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3" name="Солнце 112">
            <a:hlinkClick r:id="rId29" action="ppaction://hlinksldjump"/>
          </p:cNvPr>
          <p:cNvSpPr/>
          <p:nvPr/>
        </p:nvSpPr>
        <p:spPr>
          <a:xfrm>
            <a:off x="5143504" y="5357826"/>
            <a:ext cx="1000132" cy="571504"/>
          </a:xfrm>
          <a:prstGeom prst="sun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Месяц 113">
            <a:hlinkClick r:id="rId30" action="ppaction://hlinksldjump"/>
          </p:cNvPr>
          <p:cNvSpPr/>
          <p:nvPr/>
        </p:nvSpPr>
        <p:spPr>
          <a:xfrm>
            <a:off x="6429388" y="5429264"/>
            <a:ext cx="857256" cy="428628"/>
          </a:xfrm>
          <a:prstGeom prst="moon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Облако 114">
            <a:hlinkClick r:id="rId31" action="ppaction://hlinksldjump"/>
          </p:cNvPr>
          <p:cNvSpPr/>
          <p:nvPr/>
        </p:nvSpPr>
        <p:spPr>
          <a:xfrm>
            <a:off x="7715272" y="5429264"/>
            <a:ext cx="857256" cy="428628"/>
          </a:xfrm>
          <a:prstGeom prst="cloud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1071546"/>
            <a:ext cx="75724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Как называется инструмент для квиллинга?</a:t>
            </a:r>
            <a:endParaRPr lang="ru-RU" sz="6000" dirty="0"/>
          </a:p>
        </p:txBody>
      </p:sp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571472" y="5857892"/>
            <a:ext cx="1571636" cy="785818"/>
          </a:xfrm>
          <a:prstGeom prst="lef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 Мастер-класс Квиллинг: шкатулка мини МК Бумажные полосы. Фото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357298"/>
            <a:ext cx="49530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357818" y="928670"/>
            <a:ext cx="35719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Из каких роллов сделана данная шкатулка</a:t>
            </a:r>
            <a:endParaRPr lang="ru-RU" sz="6000" dirty="0"/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571472" y="5857892"/>
            <a:ext cx="1571636" cy="785818"/>
          </a:xfrm>
          <a:prstGeom prst="lef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1357298"/>
            <a:ext cx="75724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В каком году был создан «Квиллинг союз Англии»?</a:t>
            </a:r>
            <a:endParaRPr lang="ru-RU" sz="6000" dirty="0"/>
          </a:p>
        </p:txBody>
      </p:sp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571472" y="5857892"/>
            <a:ext cx="1571636" cy="785818"/>
          </a:xfrm>
          <a:prstGeom prst="lef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1000108"/>
            <a:ext cx="75724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Какое значение кусудама играла в жизни японцев?</a:t>
            </a:r>
            <a:endParaRPr lang="ru-RU" sz="6000" dirty="0"/>
          </a:p>
        </p:txBody>
      </p:sp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571472" y="5857892"/>
            <a:ext cx="1571636" cy="785818"/>
          </a:xfrm>
          <a:prstGeom prst="lef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 Мастер-класс Кусудама, Оригами: Кусудама &quot;Примула&quot; МК Бумага 8 марта, День рождения. Фото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071546"/>
            <a:ext cx="7143800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43108" y="5214950"/>
            <a:ext cx="1428760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Примула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4857760"/>
            <a:ext cx="2286016" cy="1357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857356" y="5143512"/>
            <a:ext cx="19288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Кот в мешке</a:t>
            </a:r>
            <a:endParaRPr lang="ru-RU" sz="3200" dirty="0"/>
          </a:p>
        </p:txBody>
      </p:sp>
      <p:sp>
        <p:nvSpPr>
          <p:cNvPr id="6" name="Стрелка влево 5">
            <a:hlinkClick r:id="rId3" action="ppaction://hlinksldjump"/>
          </p:cNvPr>
          <p:cNvSpPr/>
          <p:nvPr/>
        </p:nvSpPr>
        <p:spPr>
          <a:xfrm>
            <a:off x="142844" y="5857892"/>
            <a:ext cx="1571636" cy="785818"/>
          </a:xfrm>
          <a:prstGeom prst="lef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1214422"/>
            <a:ext cx="721523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Из скольки модулей состоит классическая кусудама? </a:t>
            </a:r>
            <a:endParaRPr lang="ru-RU" sz="6000" dirty="0"/>
          </a:p>
        </p:txBody>
      </p:sp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571472" y="5857892"/>
            <a:ext cx="1571636" cy="785818"/>
          </a:xfrm>
          <a:prstGeom prst="lef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1142984"/>
            <a:ext cx="692948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Как переводится кусудама с японского?</a:t>
            </a:r>
            <a:endParaRPr lang="ru-RU" sz="6000" dirty="0"/>
          </a:p>
        </p:txBody>
      </p:sp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571472" y="5857892"/>
            <a:ext cx="1571636" cy="785818"/>
          </a:xfrm>
          <a:prstGeom prst="lef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1285860"/>
            <a:ext cx="76438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Где впервые появилась </a:t>
            </a:r>
            <a:r>
              <a:rPr lang="ru-RU" sz="6000" dirty="0" err="1" smtClean="0"/>
              <a:t>кусудама</a:t>
            </a:r>
            <a:r>
              <a:rPr lang="ru-RU" sz="6000" dirty="0" smtClean="0"/>
              <a:t>?</a:t>
            </a:r>
            <a:endParaRPr lang="ru-RU" sz="6000" dirty="0"/>
          </a:p>
        </p:txBody>
      </p:sp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571472" y="5857892"/>
            <a:ext cx="1571636" cy="785818"/>
          </a:xfrm>
          <a:prstGeom prst="lef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1000108"/>
            <a:ext cx="750099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Из какой страны и в каком веке к нам пришла изонить?</a:t>
            </a:r>
            <a:endParaRPr lang="ru-RU" sz="6000" dirty="0"/>
          </a:p>
        </p:txBody>
      </p:sp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571472" y="5857892"/>
            <a:ext cx="1571636" cy="785818"/>
          </a:xfrm>
          <a:prstGeom prst="lef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1071546"/>
            <a:ext cx="742955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Что в переводе с английского означает </a:t>
            </a:r>
            <a:r>
              <a:rPr lang="en-US" sz="6000" b="1" dirty="0" smtClean="0"/>
              <a:t>embroidery on paper</a:t>
            </a:r>
            <a:r>
              <a:rPr lang="ru-RU" sz="6000" dirty="0" smtClean="0"/>
              <a:t>? </a:t>
            </a:r>
            <a:endParaRPr lang="ru-RU" sz="6000" dirty="0"/>
          </a:p>
        </p:txBody>
      </p:sp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571472" y="5857892"/>
            <a:ext cx="1571636" cy="785818"/>
          </a:xfrm>
          <a:prstGeom prst="lef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57290" y="571480"/>
            <a:ext cx="62865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Назовите складку долина:</a:t>
            </a:r>
            <a:endParaRPr lang="ru-RU" sz="6000" dirty="0"/>
          </a:p>
        </p:txBody>
      </p:sp>
      <p:pic>
        <p:nvPicPr>
          <p:cNvPr id="4" name="Рисунок 3" descr="Складка &quot;долиной&quot;, &quot;на себя&quot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928934"/>
            <a:ext cx="1816735" cy="890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Складка &quot;горой&quot;, &quot;от себя&quot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2928934"/>
            <a:ext cx="1876425" cy="1045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Невидимая или воображаемая линия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4714884"/>
            <a:ext cx="1935480" cy="974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57224" y="264318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286380" y="271462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071802" y="442913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1" name="Стрелка влево 10">
            <a:hlinkClick r:id="rId5" action="ppaction://hlinksldjump"/>
          </p:cNvPr>
          <p:cNvSpPr/>
          <p:nvPr/>
        </p:nvSpPr>
        <p:spPr>
          <a:xfrm>
            <a:off x="714348" y="5786454"/>
            <a:ext cx="1428760" cy="785818"/>
          </a:xfrm>
          <a:prstGeom prst="lef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1142984"/>
            <a:ext cx="68580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Благодаря кому техника изонити пережила второе рождение?</a:t>
            </a:r>
            <a:endParaRPr lang="ru-RU" sz="6000" dirty="0"/>
          </a:p>
        </p:txBody>
      </p:sp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571472" y="5857892"/>
            <a:ext cx="1571636" cy="785818"/>
          </a:xfrm>
          <a:prstGeom prst="lef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bba\Pictures\изонить\i (10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142984"/>
            <a:ext cx="4357718" cy="4386965"/>
          </a:xfrm>
          <a:prstGeom prst="rect">
            <a:avLst/>
          </a:prstGeom>
          <a:noFill/>
        </p:spPr>
      </p:pic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571472" y="5857892"/>
            <a:ext cx="1571636" cy="785818"/>
          </a:xfrm>
          <a:prstGeom prst="lef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1142984"/>
            <a:ext cx="721523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В каком году в моду вошли вышитые открытки?</a:t>
            </a:r>
            <a:endParaRPr lang="ru-RU" sz="6000" dirty="0"/>
          </a:p>
        </p:txBody>
      </p:sp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571472" y="5857892"/>
            <a:ext cx="1571636" cy="785818"/>
          </a:xfrm>
          <a:prstGeom prst="lef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Тюлень (схема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285860"/>
            <a:ext cx="8436438" cy="4840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5720" y="1428736"/>
            <a:ext cx="2500330" cy="200026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14348" y="1643050"/>
            <a:ext cx="21431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Кот в мешке</a:t>
            </a:r>
            <a:endParaRPr lang="ru-RU" sz="4000" dirty="0"/>
          </a:p>
        </p:txBody>
      </p:sp>
      <p:sp>
        <p:nvSpPr>
          <p:cNvPr id="7" name="Стрелка влево 6">
            <a:hlinkClick r:id="rId3" action="ppaction://hlinksldjump"/>
          </p:cNvPr>
          <p:cNvSpPr/>
          <p:nvPr/>
        </p:nvSpPr>
        <p:spPr>
          <a:xfrm>
            <a:off x="571472" y="6072206"/>
            <a:ext cx="1643074" cy="785794"/>
          </a:xfrm>
          <a:prstGeom prst="lef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928670"/>
            <a:ext cx="678661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В каком году появилось само слово оригами?</a:t>
            </a:r>
            <a:endParaRPr lang="ru-RU" sz="60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642910" y="5715016"/>
            <a:ext cx="1857388" cy="928694"/>
          </a:xfrm>
          <a:prstGeom prst="lef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1643050"/>
            <a:ext cx="707236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Где и в каком веке появилась первая бумага?</a:t>
            </a:r>
            <a:endParaRPr lang="ru-RU" sz="60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571472" y="5857892"/>
            <a:ext cx="1571636" cy="785818"/>
          </a:xfrm>
          <a:prstGeom prst="lef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1214422"/>
            <a:ext cx="70723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Как переводится с японского оригами?</a:t>
            </a:r>
            <a:endParaRPr lang="ru-RU" sz="60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571472" y="5857892"/>
            <a:ext cx="1571636" cy="785818"/>
          </a:xfrm>
          <a:prstGeom prst="lef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1071546"/>
            <a:ext cx="607223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С кем связан новый этап в развитии модульного оригами? </a:t>
            </a:r>
            <a:endParaRPr lang="ru-RU" sz="60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571472" y="5857892"/>
            <a:ext cx="1571636" cy="785818"/>
          </a:xfrm>
          <a:prstGeom prst="lef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1214422"/>
            <a:ext cx="742955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Что является основой объемных фигур модульного оригами?</a:t>
            </a:r>
            <a:endParaRPr lang="ru-RU" sz="60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571472" y="5857892"/>
            <a:ext cx="1571636" cy="785818"/>
          </a:xfrm>
          <a:prstGeom prst="lef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357</TotalTime>
  <Words>290</Words>
  <Application>Microsoft Office PowerPoint</Application>
  <PresentationFormat>Экран (4:3)</PresentationFormat>
  <Paragraphs>76</Paragraphs>
  <Slides>32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abba</dc:creator>
  <cp:lastModifiedBy>abba</cp:lastModifiedBy>
  <cp:revision>37</cp:revision>
  <dcterms:created xsi:type="dcterms:W3CDTF">2014-04-20T03:42:47Z</dcterms:created>
  <dcterms:modified xsi:type="dcterms:W3CDTF">2019-03-03T04:17:31Z</dcterms:modified>
</cp:coreProperties>
</file>