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81" r:id="rId3"/>
    <p:sldId id="258" r:id="rId4"/>
    <p:sldId id="259" r:id="rId5"/>
    <p:sldId id="271" r:id="rId6"/>
    <p:sldId id="273" r:id="rId7"/>
    <p:sldId id="272" r:id="rId8"/>
    <p:sldId id="274" r:id="rId9"/>
    <p:sldId id="275" r:id="rId10"/>
    <p:sldId id="264" r:id="rId11"/>
    <p:sldId id="27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13BB3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0C09B7-82C5-4C0F-9972-4E5D903B29F1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B3576B-B6FF-407C-AE2C-8F435E36B3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8592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ECD7D-C6A2-4301-9DA1-42E2B5A4A87E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E4CA6-F990-4A03-9E57-BA0E500D55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214678" y="-24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  <a:endParaRPr lang="en-US" sz="36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ECD7D-C6A2-4301-9DA1-42E2B5A4A87E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E4CA6-F990-4A03-9E57-BA0E500D5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ECD7D-C6A2-4301-9DA1-42E2B5A4A87E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E4CA6-F990-4A03-9E57-BA0E500D5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ECD7D-C6A2-4301-9DA1-42E2B5A4A87E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E4CA6-F990-4A03-9E57-BA0E500D5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ECD7D-C6A2-4301-9DA1-42E2B5A4A87E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E4CA6-F990-4A03-9E57-BA0E500D5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1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ECD7D-C6A2-4301-9DA1-42E2B5A4A87E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E4CA6-F990-4A03-9E57-BA0E500D5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788974"/>
            <a:ext cx="385447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910" y="1500174"/>
            <a:ext cx="3854478" cy="46656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88974"/>
            <a:ext cx="378462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00174"/>
            <a:ext cx="3784627" cy="46259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ECD7D-C6A2-4301-9DA1-42E2B5A4A87E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E4CA6-F990-4A03-9E57-BA0E500D5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ECD7D-C6A2-4301-9DA1-42E2B5A4A87E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E4CA6-F990-4A03-9E57-BA0E500D5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ECD7D-C6A2-4301-9DA1-42E2B5A4A87E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E4CA6-F990-4A03-9E57-BA0E500D5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2751165" cy="6493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4854602" cy="5340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1435100"/>
            <a:ext cx="275116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ECD7D-C6A2-4301-9DA1-42E2B5A4A87E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E4CA6-F990-4A03-9E57-BA0E500D5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14355"/>
            <a:ext cx="5486400" cy="4013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ECD7D-C6A2-4301-9DA1-42E2B5A4A87E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E4CA6-F990-4A03-9E57-BA0E500D5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654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4348" y="831863"/>
            <a:ext cx="7715304" cy="5311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1ECD7D-C6A2-4301-9DA1-42E2B5A4A87E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E4CA6-F990-4A03-9E57-BA0E500D5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1340769"/>
            <a:ext cx="7560840" cy="2259682"/>
          </a:xfrm>
          <a:gradFill flip="none" rotWithShape="1">
            <a:gsLst>
              <a:gs pos="0">
                <a:srgbClr val="FF66FF">
                  <a:tint val="66000"/>
                  <a:satMod val="160000"/>
                </a:srgbClr>
              </a:gs>
              <a:gs pos="50000">
                <a:srgbClr val="FF66FF">
                  <a:tint val="44500"/>
                  <a:satMod val="160000"/>
                </a:srgbClr>
              </a:gs>
              <a:gs pos="100000">
                <a:srgbClr val="FF66FF">
                  <a:tint val="23500"/>
                  <a:satMod val="160000"/>
                </a:srgbClr>
              </a:gs>
            </a:gsLst>
            <a:lin ang="5400000" scaled="1"/>
            <a:tileRect/>
          </a:gradFill>
          <a:effectLst/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Деление и дроби. Смешанные числа.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760" y="3886200"/>
            <a:ext cx="3816424" cy="1752600"/>
          </a:xfr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1FB13B"/>
                </a:solidFill>
              </a:rPr>
              <a:t>математика</a:t>
            </a:r>
          </a:p>
          <a:p>
            <a:r>
              <a:rPr lang="ru-RU" b="1" dirty="0" smtClean="0">
                <a:solidFill>
                  <a:srgbClr val="1FB13B"/>
                </a:solidFill>
              </a:rPr>
              <a:t>5 класс</a:t>
            </a:r>
          </a:p>
          <a:p>
            <a:r>
              <a:rPr lang="ru-RU" b="1" dirty="0" smtClean="0">
                <a:solidFill>
                  <a:srgbClr val="1FB13B"/>
                </a:solidFill>
              </a:rPr>
              <a:t>Тест   </a:t>
            </a:r>
            <a:endParaRPr lang="en-US" b="1" dirty="0">
              <a:solidFill>
                <a:srgbClr val="1FB13B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8067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7,4 Answers,B,60,0,0,0,No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9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28662" y="571480"/>
            <a:ext cx="7560840" cy="2786082"/>
          </a:xfrm>
          <a:gradFill flip="none" rotWithShape="1">
            <a:gsLst>
              <a:gs pos="0">
                <a:srgbClr val="FF66FF">
                  <a:tint val="66000"/>
                  <a:satMod val="160000"/>
                </a:srgbClr>
              </a:gs>
              <a:gs pos="50000">
                <a:srgbClr val="FF66FF">
                  <a:tint val="44500"/>
                  <a:satMod val="160000"/>
                </a:srgbClr>
              </a:gs>
              <a:gs pos="100000">
                <a:srgbClr val="FF66FF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 algn="ctr">
              <a:spcBef>
                <a:spcPct val="50000"/>
              </a:spcBef>
              <a:buNone/>
            </a:pPr>
            <a:r>
              <a:rPr lang="ru-RU" sz="3200" b="1" dirty="0" smtClean="0">
                <a:solidFill>
                  <a:srgbClr val="0033CC"/>
                </a:solidFill>
              </a:rPr>
              <a:t>Каким числом является знаменатель дроби в записи </a:t>
            </a:r>
          </a:p>
          <a:p>
            <a:pPr algn="ctr">
              <a:spcBef>
                <a:spcPct val="50000"/>
              </a:spcBef>
              <a:buNone/>
            </a:pPr>
            <a:r>
              <a:rPr lang="ru-RU" sz="3200" b="1" dirty="0" smtClean="0">
                <a:solidFill>
                  <a:srgbClr val="0033CC"/>
                </a:solidFill>
              </a:rPr>
              <a:t>                             </a:t>
            </a:r>
            <a:r>
              <a:rPr lang="ru-RU" sz="4800" b="1" dirty="0" smtClean="0">
                <a:solidFill>
                  <a:srgbClr val="0033CC"/>
                </a:solidFill>
              </a:rPr>
              <a:t>?   </a:t>
            </a:r>
            <a:r>
              <a:rPr lang="ru-RU" sz="3200" b="1" dirty="0" smtClean="0">
                <a:solidFill>
                  <a:srgbClr val="0033CC"/>
                </a:solidFill>
              </a:rPr>
              <a:t>                     </a:t>
            </a:r>
            <a:endParaRPr lang="ru-RU" sz="5400" b="1" dirty="0">
              <a:solidFill>
                <a:srgbClr val="0033CC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71538" y="3857628"/>
            <a:ext cx="720080" cy="72008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00100" y="5143512"/>
            <a:ext cx="720080" cy="72008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В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86314" y="3857628"/>
            <a:ext cx="720080" cy="720080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С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86314" y="5072074"/>
            <a:ext cx="720080" cy="72008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D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000232" y="3714752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0000FF"/>
                </a:solidFill>
              </a:rPr>
              <a:t>3</a:t>
            </a:r>
            <a:endParaRPr lang="ru-RU" sz="5400" b="1" dirty="0">
              <a:solidFill>
                <a:srgbClr val="0000FF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928794" y="5000636"/>
            <a:ext cx="8867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0000FF"/>
                </a:solidFill>
              </a:rPr>
              <a:t>20</a:t>
            </a:r>
            <a:endParaRPr lang="ru-RU" sz="5400" b="1" dirty="0">
              <a:solidFill>
                <a:srgbClr val="0000FF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643570" y="3786190"/>
            <a:ext cx="8867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0000FF"/>
                </a:solidFill>
              </a:rPr>
              <a:t>50</a:t>
            </a:r>
            <a:endParaRPr lang="ru-RU" sz="5400" b="1" dirty="0">
              <a:solidFill>
                <a:srgbClr val="0000FF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643570" y="4929198"/>
            <a:ext cx="9797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</a:rPr>
              <a:t> </a:t>
            </a:r>
            <a:r>
              <a:rPr lang="ru-RU" sz="5400" b="1" dirty="0" smtClean="0">
                <a:solidFill>
                  <a:srgbClr val="0000FF"/>
                </a:solidFill>
              </a:rPr>
              <a:t>40</a:t>
            </a:r>
            <a:endParaRPr lang="ru-RU" sz="5400" b="1" dirty="0">
              <a:solidFill>
                <a:srgbClr val="0000FF"/>
              </a:solidFill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1643050"/>
            <a:ext cx="2619375" cy="16287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194724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10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57224" y="642918"/>
            <a:ext cx="7560840" cy="1592156"/>
          </a:xfrm>
          <a:gradFill flip="none" rotWithShape="1">
            <a:gsLst>
              <a:gs pos="0">
                <a:srgbClr val="FF66FF">
                  <a:tint val="66000"/>
                  <a:satMod val="160000"/>
                </a:srgbClr>
              </a:gs>
              <a:gs pos="50000">
                <a:srgbClr val="FF66FF">
                  <a:tint val="44500"/>
                  <a:satMod val="160000"/>
                </a:srgbClr>
              </a:gs>
              <a:gs pos="100000">
                <a:srgbClr val="FF66FF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  <a:spcBef>
                <a:spcPct val="50000"/>
              </a:spcBef>
              <a:buNone/>
            </a:pPr>
            <a:r>
              <a:rPr lang="ru-RU" sz="3200" b="1" dirty="0" smtClean="0">
                <a:solidFill>
                  <a:srgbClr val="0033CC"/>
                </a:solidFill>
              </a:rPr>
              <a:t> В бидоне         кг сметаны. Сколько это  килограммов и граммов?</a:t>
            </a:r>
            <a:endParaRPr lang="ru-RU" sz="1800" b="1" dirty="0">
              <a:solidFill>
                <a:srgbClr val="0033CC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42976" y="2857496"/>
            <a:ext cx="720080" cy="72008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71538" y="4500570"/>
            <a:ext cx="720080" cy="72008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В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43438" y="2786058"/>
            <a:ext cx="720080" cy="720080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С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43438" y="4357694"/>
            <a:ext cx="720080" cy="72008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D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071670" y="3000372"/>
            <a:ext cx="17540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5 кг 30 г</a:t>
            </a:r>
            <a:endParaRPr lang="ru-RU" sz="3600" b="1" dirty="0">
              <a:solidFill>
                <a:srgbClr val="0000FF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071670" y="4572008"/>
            <a:ext cx="19880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5 кг 300 г</a:t>
            </a:r>
            <a:endParaRPr lang="ru-RU" sz="3600" b="1" dirty="0">
              <a:solidFill>
                <a:srgbClr val="0000FF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643570" y="4500570"/>
            <a:ext cx="17540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3 кг 10 г</a:t>
            </a:r>
            <a:endParaRPr lang="ru-RU" sz="3600" b="1" dirty="0">
              <a:solidFill>
                <a:srgbClr val="0000FF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500694" y="2928934"/>
            <a:ext cx="18229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</a:rPr>
              <a:t> </a:t>
            </a:r>
            <a:r>
              <a:rPr lang="ru-RU" sz="3600" b="1" dirty="0" smtClean="0">
                <a:solidFill>
                  <a:srgbClr val="0000FF"/>
                </a:solidFill>
              </a:rPr>
              <a:t>5 кг 10 г</a:t>
            </a:r>
            <a:endParaRPr lang="ru-RU" sz="3600" b="1" dirty="0">
              <a:solidFill>
                <a:srgbClr val="0000FF"/>
              </a:solidFill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714356"/>
            <a:ext cx="428625" cy="8763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194724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857224" y="1214422"/>
            <a:ext cx="7358114" cy="1306404"/>
          </a:xfrm>
          <a:gradFill flip="none" rotWithShape="1">
            <a:gsLst>
              <a:gs pos="0">
                <a:srgbClr val="FF66FF">
                  <a:tint val="66000"/>
                  <a:satMod val="160000"/>
                </a:srgbClr>
              </a:gs>
              <a:gs pos="50000">
                <a:srgbClr val="FF66FF">
                  <a:tint val="44500"/>
                  <a:satMod val="160000"/>
                </a:srgbClr>
              </a:gs>
              <a:gs pos="100000">
                <a:srgbClr val="FF66FF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 algn="ctr">
              <a:spcBef>
                <a:spcPct val="50000"/>
              </a:spcBef>
              <a:buNone/>
            </a:pPr>
            <a:r>
              <a:rPr lang="ru-RU" b="1" i="1" dirty="0" smtClean="0">
                <a:solidFill>
                  <a:srgbClr val="0000FF"/>
                </a:solidFill>
              </a:rPr>
              <a:t>Какое частное записывается </a:t>
            </a:r>
          </a:p>
          <a:p>
            <a:pPr algn="ctr">
              <a:spcBef>
                <a:spcPct val="50000"/>
              </a:spcBef>
              <a:buNone/>
            </a:pPr>
            <a:r>
              <a:rPr lang="ru-RU" b="1" i="1" dirty="0" smtClean="0">
                <a:solidFill>
                  <a:srgbClr val="0000FF"/>
                </a:solidFill>
              </a:rPr>
              <a:t>в виде дроби      ?</a:t>
            </a:r>
            <a:endParaRPr lang="ru-RU" b="1" dirty="0">
              <a:solidFill>
                <a:srgbClr val="0033CC"/>
              </a:solidFill>
            </a:endParaRPr>
          </a:p>
        </p:txBody>
      </p:sp>
      <p:sp>
        <p:nvSpPr>
          <p:cNvPr id="21" name="Заголовок 20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1</a:t>
            </a:r>
            <a:endParaRPr lang="ru-RU" dirty="0"/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1785926"/>
            <a:ext cx="304800" cy="619125"/>
          </a:xfrm>
          <a:prstGeom prst="rect">
            <a:avLst/>
          </a:prstGeom>
          <a:noFill/>
        </p:spPr>
      </p:pic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0" y="1076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214414" y="3071810"/>
            <a:ext cx="720080" cy="72008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214414" y="4500570"/>
            <a:ext cx="720080" cy="72008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В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2143108" y="3000372"/>
            <a:ext cx="514353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5:40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2143108" y="4429132"/>
            <a:ext cx="119616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40:5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7" name="Picture 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57150" cy="342900"/>
          </a:xfrm>
          <a:prstGeom prst="rect">
            <a:avLst/>
          </a:prstGeom>
          <a:noFill/>
        </p:spPr>
      </p:pic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547746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1,4 Answers,D,60,0,0,0,No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69272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2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714348" y="785794"/>
            <a:ext cx="7715304" cy="936104"/>
          </a:xfrm>
          <a:gradFill flip="none" rotWithShape="1">
            <a:gsLst>
              <a:gs pos="0">
                <a:srgbClr val="FF66FF">
                  <a:tint val="66000"/>
                  <a:satMod val="160000"/>
                </a:srgbClr>
              </a:gs>
              <a:gs pos="50000">
                <a:srgbClr val="FF66FF">
                  <a:tint val="44500"/>
                  <a:satMod val="160000"/>
                </a:srgbClr>
              </a:gs>
              <a:gs pos="100000">
                <a:srgbClr val="FF66FF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 algn="ctr">
              <a:spcBef>
                <a:spcPct val="50000"/>
              </a:spcBef>
              <a:buNone/>
            </a:pPr>
            <a:r>
              <a:rPr lang="ru-RU" b="1" dirty="0" smtClean="0">
                <a:solidFill>
                  <a:srgbClr val="0033CC"/>
                </a:solidFill>
              </a:rPr>
              <a:t> Как записывается число 9 в виде дроби со знаменателем 30?</a:t>
            </a:r>
            <a:endParaRPr lang="ru-RU" b="1" dirty="0">
              <a:solidFill>
                <a:srgbClr val="0033CC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2571744"/>
            <a:ext cx="720080" cy="72008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000100" y="4214818"/>
            <a:ext cx="720080" cy="72008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В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43438" y="2571744"/>
            <a:ext cx="720080" cy="72008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С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643438" y="4286256"/>
            <a:ext cx="720080" cy="72008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D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143108" y="1928802"/>
            <a:ext cx="64294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 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rgbClr val="0033CC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2571744"/>
            <a:ext cx="500066" cy="1108842"/>
          </a:xfrm>
          <a:prstGeom prst="rect">
            <a:avLst/>
          </a:prstGeom>
          <a:noFill/>
        </p:spPr>
      </p:pic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942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rgbClr val="0033CC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ru-RU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4143380"/>
            <a:ext cx="785818" cy="1064129"/>
          </a:xfrm>
          <a:prstGeom prst="rect">
            <a:avLst/>
          </a:prstGeom>
          <a:noFill/>
        </p:spPr>
      </p:pic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0" y="1076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2571744"/>
            <a:ext cx="500066" cy="1015759"/>
          </a:xfrm>
          <a:prstGeom prst="rect">
            <a:avLst/>
          </a:prstGeom>
          <a:noFill/>
        </p:spPr>
      </p:pic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0" y="1076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1" name="Picture 1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4214819"/>
            <a:ext cx="714379" cy="9702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54774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2,4 Answers,C,70,0,0,0,No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4347" y="0"/>
            <a:ext cx="7715304" cy="94095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b="1" dirty="0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714348" y="1142984"/>
            <a:ext cx="7715304" cy="1428759"/>
          </a:xfrm>
          <a:prstGeom prst="rect">
            <a:avLst/>
          </a:prstGeom>
          <a:gradFill flip="none" rotWithShape="1">
            <a:gsLst>
              <a:gs pos="0">
                <a:srgbClr val="FF66FF">
                  <a:tint val="66000"/>
                  <a:satMod val="160000"/>
                </a:srgbClr>
              </a:gs>
              <a:gs pos="50000">
                <a:srgbClr val="FF66FF">
                  <a:tint val="44500"/>
                  <a:satMod val="160000"/>
                </a:srgbClr>
              </a:gs>
              <a:gs pos="100000">
                <a:srgbClr val="FF66FF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ru-RU" b="1" dirty="0" smtClean="0">
                <a:solidFill>
                  <a:srgbClr val="0033CC"/>
                </a:solidFill>
              </a:rPr>
              <a:t> Какое натуральное число  представлено в виде дроби          ?</a:t>
            </a:r>
            <a:endParaRPr lang="ru-RU" sz="2800" i="1" dirty="0" smtClean="0">
              <a:solidFill>
                <a:srgbClr val="0033CC"/>
              </a:solidFill>
            </a:endParaRPr>
          </a:p>
          <a:p>
            <a:pPr algn="ctr">
              <a:buNone/>
            </a:pPr>
            <a:endParaRPr lang="ru-RU" b="1" dirty="0" smtClean="0">
              <a:solidFill>
                <a:srgbClr val="0033CC"/>
              </a:solidFill>
            </a:endParaRPr>
          </a:p>
          <a:p>
            <a:pPr algn="ctr">
              <a:buNone/>
            </a:pPr>
            <a:endParaRPr lang="ru-RU" b="1" dirty="0">
              <a:solidFill>
                <a:srgbClr val="0033CC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142976" y="3357562"/>
            <a:ext cx="720080" cy="72008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000628" y="3357562"/>
            <a:ext cx="720080" cy="72008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C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142976" y="4857760"/>
            <a:ext cx="720080" cy="72008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B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000628" y="4714884"/>
            <a:ext cx="720080" cy="72008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D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4" y="1857364"/>
            <a:ext cx="500066" cy="677173"/>
          </a:xfrm>
          <a:prstGeom prst="rect">
            <a:avLst/>
          </a:prstGeom>
          <a:noFill/>
        </p:spPr>
      </p:pic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0" y="114298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143108" y="3286124"/>
            <a:ext cx="9396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0000FF"/>
                </a:solidFill>
              </a:rPr>
              <a:t>70</a:t>
            </a:r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214546" y="4714884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0000FF"/>
                </a:solidFill>
              </a:rPr>
              <a:t>8</a:t>
            </a:r>
            <a:endParaRPr lang="ru-RU" sz="5400" dirty="0">
              <a:solidFill>
                <a:srgbClr val="0000FF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000760" y="3214686"/>
            <a:ext cx="8867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0000FF"/>
                </a:solidFill>
              </a:rPr>
              <a:t>80</a:t>
            </a:r>
            <a:endParaRPr lang="ru-RU" sz="5400" dirty="0">
              <a:solidFill>
                <a:srgbClr val="0000FF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000760" y="4572008"/>
            <a:ext cx="8867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0000FF"/>
                </a:solidFill>
              </a:rPr>
              <a:t>30</a:t>
            </a:r>
            <a:endParaRPr lang="ru-RU" sz="5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33329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-,4 Answers,B,60,0,0,0,No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4347" y="0"/>
            <a:ext cx="7715304" cy="94095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4</a:t>
            </a:r>
            <a:endParaRPr lang="ru-RU" b="1" dirty="0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1071538" y="785794"/>
            <a:ext cx="7128792" cy="1357322"/>
          </a:xfrm>
          <a:prstGeom prst="rect">
            <a:avLst/>
          </a:prstGeom>
          <a:gradFill flip="none" rotWithShape="1">
            <a:gsLst>
              <a:gs pos="0">
                <a:srgbClr val="FF66FF">
                  <a:tint val="66000"/>
                  <a:satMod val="160000"/>
                </a:srgbClr>
              </a:gs>
              <a:gs pos="50000">
                <a:srgbClr val="FF66FF">
                  <a:tint val="44500"/>
                  <a:satMod val="160000"/>
                </a:srgbClr>
              </a:gs>
              <a:gs pos="100000">
                <a:srgbClr val="FF66FF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ru-RU" b="1" dirty="0" smtClean="0">
                <a:solidFill>
                  <a:srgbClr val="0033CC"/>
                </a:solidFill>
              </a:rPr>
              <a:t>Какое смешанное число  представлено в виде дроби       ?</a:t>
            </a:r>
          </a:p>
          <a:p>
            <a:pPr algn="ctr">
              <a:spcBef>
                <a:spcPct val="50000"/>
              </a:spcBef>
            </a:pPr>
            <a:endParaRPr lang="ru-RU" b="1" dirty="0">
              <a:solidFill>
                <a:srgbClr val="0033CC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142976" y="3143248"/>
            <a:ext cx="720080" cy="72008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857752" y="3143248"/>
            <a:ext cx="720080" cy="72008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C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142976" y="5143512"/>
            <a:ext cx="720080" cy="72008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B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857752" y="5143512"/>
            <a:ext cx="720080" cy="72008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D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rgbClr val="0033CC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46" y="1285860"/>
            <a:ext cx="357190" cy="803678"/>
          </a:xfrm>
          <a:prstGeom prst="rect">
            <a:avLst/>
          </a:prstGeom>
          <a:noFill/>
        </p:spPr>
      </p:pic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2928934"/>
            <a:ext cx="723900" cy="1114425"/>
          </a:xfrm>
          <a:prstGeom prst="rect">
            <a:avLst/>
          </a:prstGeom>
          <a:noFill/>
        </p:spPr>
      </p:pic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4857760"/>
            <a:ext cx="619125" cy="1114425"/>
          </a:xfrm>
          <a:prstGeom prst="rect">
            <a:avLst/>
          </a:prstGeom>
          <a:noFill/>
        </p:spPr>
      </p:pic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2857496"/>
            <a:ext cx="619125" cy="1114425"/>
          </a:xfrm>
          <a:prstGeom prst="rect">
            <a:avLst/>
          </a:prstGeom>
          <a:noFill/>
        </p:spPr>
      </p:pic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2" y="4929198"/>
            <a:ext cx="723900" cy="11049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9260676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4347" y="0"/>
            <a:ext cx="7715304" cy="94095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5</a:t>
            </a:r>
            <a:endParaRPr lang="ru-RU" b="1" dirty="0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928662" y="1071546"/>
            <a:ext cx="7286676" cy="1285884"/>
          </a:xfrm>
          <a:prstGeom prst="rect">
            <a:avLst/>
          </a:prstGeom>
          <a:gradFill flip="none" rotWithShape="1">
            <a:gsLst>
              <a:gs pos="0">
                <a:srgbClr val="FF66FF">
                  <a:tint val="66000"/>
                  <a:satMod val="160000"/>
                </a:srgbClr>
              </a:gs>
              <a:gs pos="50000">
                <a:srgbClr val="FF66FF">
                  <a:tint val="44500"/>
                  <a:satMod val="160000"/>
                </a:srgbClr>
              </a:gs>
              <a:gs pos="100000">
                <a:srgbClr val="FF66FF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ru-RU" b="1" dirty="0" smtClean="0">
                <a:solidFill>
                  <a:srgbClr val="0033CC"/>
                </a:solidFill>
              </a:rPr>
              <a:t> Какое равенство верно?</a:t>
            </a:r>
            <a:endParaRPr lang="ru-RU" b="1" dirty="0">
              <a:solidFill>
                <a:srgbClr val="0033CC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071538" y="2928934"/>
            <a:ext cx="720080" cy="72008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071538" y="4714884"/>
            <a:ext cx="720080" cy="72008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B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2714620"/>
            <a:ext cx="1762125" cy="1123950"/>
          </a:xfrm>
          <a:prstGeom prst="rect">
            <a:avLst/>
          </a:prstGeom>
          <a:noFill/>
        </p:spPr>
      </p:pic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4500570"/>
            <a:ext cx="1762125" cy="11239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9260676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4347" y="0"/>
            <a:ext cx="7715304" cy="94095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6</a:t>
            </a:r>
            <a:endParaRPr lang="ru-RU" b="1" dirty="0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1000100" y="785794"/>
            <a:ext cx="7128792" cy="1143008"/>
          </a:xfrm>
          <a:prstGeom prst="rect">
            <a:avLst/>
          </a:prstGeom>
          <a:gradFill flip="none" rotWithShape="1">
            <a:gsLst>
              <a:gs pos="0">
                <a:srgbClr val="FF66FF">
                  <a:tint val="66000"/>
                  <a:satMod val="160000"/>
                </a:srgbClr>
              </a:gs>
              <a:gs pos="50000">
                <a:srgbClr val="FF66FF">
                  <a:tint val="44500"/>
                  <a:satMod val="160000"/>
                </a:srgbClr>
              </a:gs>
              <a:gs pos="100000">
                <a:srgbClr val="FF66FF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ru-RU" b="1" dirty="0" smtClean="0">
                <a:solidFill>
                  <a:srgbClr val="0033CC"/>
                </a:solidFill>
              </a:rPr>
              <a:t>  Как записывается частное 48 : 10 в виде смешанного  числа?</a:t>
            </a:r>
            <a:endParaRPr lang="ru-RU" sz="1800" b="1" dirty="0" smtClean="0">
              <a:solidFill>
                <a:srgbClr val="0033CC"/>
              </a:solidFill>
            </a:endParaRPr>
          </a:p>
          <a:p>
            <a:pPr algn="ctr">
              <a:spcBef>
                <a:spcPct val="50000"/>
              </a:spcBef>
              <a:buNone/>
            </a:pPr>
            <a:endParaRPr lang="ru-RU" b="1" dirty="0" smtClean="0">
              <a:solidFill>
                <a:srgbClr val="0033CC"/>
              </a:solidFill>
            </a:endParaRPr>
          </a:p>
          <a:p>
            <a:pPr algn="ctr">
              <a:spcBef>
                <a:spcPct val="50000"/>
              </a:spcBef>
            </a:pPr>
            <a:endParaRPr lang="ru-RU" b="1" dirty="0">
              <a:solidFill>
                <a:srgbClr val="0033CC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928662" y="2714620"/>
            <a:ext cx="720080" cy="72008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072066" y="2714620"/>
            <a:ext cx="720080" cy="72008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C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28662" y="4786322"/>
            <a:ext cx="720080" cy="72008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B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000628" y="4714884"/>
            <a:ext cx="720080" cy="72008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D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2500306"/>
            <a:ext cx="895350" cy="1104900"/>
          </a:xfrm>
          <a:prstGeom prst="rect">
            <a:avLst/>
          </a:prstGeom>
          <a:noFill/>
        </p:spPr>
      </p:pic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4500570"/>
            <a:ext cx="895350" cy="1114425"/>
          </a:xfrm>
          <a:prstGeom prst="rect">
            <a:avLst/>
          </a:prstGeom>
          <a:noFill/>
        </p:spPr>
      </p:pic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74" y="2428868"/>
            <a:ext cx="895350" cy="1104900"/>
          </a:xfrm>
          <a:prstGeom prst="rect">
            <a:avLst/>
          </a:prstGeom>
          <a:noFill/>
        </p:spPr>
      </p:pic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4429132"/>
            <a:ext cx="647700" cy="11144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9260676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4347" y="0"/>
            <a:ext cx="7715304" cy="94095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7</a:t>
            </a:r>
            <a:endParaRPr lang="ru-RU" b="1" dirty="0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928662" y="714356"/>
            <a:ext cx="7128792" cy="2286016"/>
          </a:xfrm>
          <a:prstGeom prst="rect">
            <a:avLst/>
          </a:prstGeom>
          <a:gradFill flip="none" rotWithShape="1">
            <a:gsLst>
              <a:gs pos="0">
                <a:srgbClr val="FF66FF">
                  <a:tint val="66000"/>
                  <a:satMod val="160000"/>
                </a:srgbClr>
              </a:gs>
              <a:gs pos="50000">
                <a:srgbClr val="FF66FF">
                  <a:tint val="44500"/>
                  <a:satMod val="160000"/>
                </a:srgbClr>
              </a:gs>
              <a:gs pos="100000">
                <a:srgbClr val="FF66FF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ru-RU" b="1" dirty="0" smtClean="0">
                <a:solidFill>
                  <a:srgbClr val="0033CC"/>
                </a:solidFill>
              </a:rPr>
              <a:t>Верно ли равенство</a:t>
            </a:r>
          </a:p>
          <a:p>
            <a:pPr algn="ctr">
              <a:spcBef>
                <a:spcPct val="50000"/>
              </a:spcBef>
              <a:buNone/>
            </a:pPr>
            <a:endParaRPr lang="ru-RU" b="1" dirty="0" smtClean="0">
              <a:solidFill>
                <a:srgbClr val="0033CC"/>
              </a:solidFill>
            </a:endParaRPr>
          </a:p>
          <a:p>
            <a:pPr algn="ctr">
              <a:spcBef>
                <a:spcPct val="50000"/>
              </a:spcBef>
              <a:buNone/>
            </a:pPr>
            <a:r>
              <a:rPr lang="ru-RU" b="1" dirty="0" smtClean="0">
                <a:solidFill>
                  <a:srgbClr val="0033CC"/>
                </a:solidFill>
              </a:rPr>
              <a:t>                                     </a:t>
            </a:r>
            <a:r>
              <a:rPr lang="ru-RU" sz="6000" b="1" dirty="0" smtClean="0">
                <a:solidFill>
                  <a:srgbClr val="0033CC"/>
                </a:solidFill>
              </a:rPr>
              <a:t>?</a:t>
            </a:r>
            <a:r>
              <a:rPr lang="ru-RU" b="1" dirty="0" smtClean="0">
                <a:solidFill>
                  <a:srgbClr val="0033CC"/>
                </a:solidFill>
              </a:rPr>
              <a:t>       </a:t>
            </a:r>
          </a:p>
          <a:p>
            <a:pPr algn="ctr">
              <a:spcBef>
                <a:spcPct val="50000"/>
              </a:spcBef>
            </a:pPr>
            <a:endParaRPr lang="ru-RU" b="1" dirty="0">
              <a:solidFill>
                <a:srgbClr val="0033CC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928794" y="3571876"/>
            <a:ext cx="720080" cy="72008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928794" y="5143512"/>
            <a:ext cx="720080" cy="72008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B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928926" y="3643314"/>
            <a:ext cx="7232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Да</a:t>
            </a:r>
            <a:endParaRPr lang="ru-RU" sz="3600" b="1" dirty="0">
              <a:solidFill>
                <a:srgbClr val="0000FF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786050" y="5143512"/>
            <a:ext cx="9914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 Нет</a:t>
            </a:r>
            <a:endParaRPr lang="ru-RU" sz="3600" b="1" dirty="0">
              <a:solidFill>
                <a:srgbClr val="0000FF"/>
              </a:solidFill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1428736"/>
            <a:ext cx="2724150" cy="14859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9260676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4347" y="0"/>
            <a:ext cx="7715304" cy="94095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8</a:t>
            </a:r>
            <a:endParaRPr lang="ru-RU" b="1" dirty="0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1071538" y="571480"/>
            <a:ext cx="7128792" cy="2643206"/>
          </a:xfrm>
          <a:prstGeom prst="rect">
            <a:avLst/>
          </a:prstGeom>
          <a:gradFill flip="none" rotWithShape="1">
            <a:gsLst>
              <a:gs pos="0">
                <a:srgbClr val="FF66FF">
                  <a:tint val="66000"/>
                  <a:satMod val="160000"/>
                </a:srgbClr>
              </a:gs>
              <a:gs pos="50000">
                <a:srgbClr val="FF66FF">
                  <a:tint val="44500"/>
                  <a:satMod val="160000"/>
                </a:srgbClr>
              </a:gs>
              <a:gs pos="100000">
                <a:srgbClr val="FF66FF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ru-RU" sz="4600" b="1" dirty="0" smtClean="0">
                <a:solidFill>
                  <a:srgbClr val="0033CC"/>
                </a:solidFill>
              </a:rPr>
              <a:t>Каким числом является числитель дроби в записи </a:t>
            </a:r>
          </a:p>
          <a:p>
            <a:pPr algn="ctr">
              <a:spcBef>
                <a:spcPct val="50000"/>
              </a:spcBef>
              <a:buNone/>
            </a:pPr>
            <a:endParaRPr lang="ru-RU" b="1" dirty="0" smtClean="0">
              <a:solidFill>
                <a:srgbClr val="0033CC"/>
              </a:solidFill>
            </a:endParaRPr>
          </a:p>
          <a:p>
            <a:pPr algn="ctr">
              <a:spcBef>
                <a:spcPct val="50000"/>
              </a:spcBef>
              <a:buNone/>
            </a:pPr>
            <a:r>
              <a:rPr lang="ru-RU" b="1" dirty="0" smtClean="0">
                <a:solidFill>
                  <a:srgbClr val="0033CC"/>
                </a:solidFill>
              </a:rPr>
              <a:t>                                                       </a:t>
            </a:r>
            <a:r>
              <a:rPr lang="ru-RU" sz="7200" b="1" dirty="0" smtClean="0">
                <a:solidFill>
                  <a:srgbClr val="0033CC"/>
                </a:solidFill>
              </a:rPr>
              <a:t>?</a:t>
            </a:r>
            <a:endParaRPr lang="ru-RU" sz="7200" b="1" dirty="0">
              <a:solidFill>
                <a:srgbClr val="0033CC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57290" y="3500438"/>
            <a:ext cx="720080" cy="72008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43438" y="3500438"/>
            <a:ext cx="720080" cy="72008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C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357290" y="5072074"/>
            <a:ext cx="720080" cy="72008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B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572000" y="4857760"/>
            <a:ext cx="720080" cy="72008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D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1643050"/>
            <a:ext cx="2619375" cy="1543050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2357422" y="3429000"/>
            <a:ext cx="7858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rgbClr val="0000FF"/>
                </a:solidFill>
              </a:rPr>
              <a:t> 7 </a:t>
            </a:r>
            <a:endParaRPr lang="ru-RU" sz="5400" b="1" dirty="0">
              <a:solidFill>
                <a:srgbClr val="0000FF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214546" y="5000636"/>
            <a:ext cx="15716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rgbClr val="0000FF"/>
                </a:solidFill>
              </a:rPr>
              <a:t> 280 </a:t>
            </a:r>
            <a:endParaRPr lang="ru-RU" sz="5400" b="1" dirty="0">
              <a:solidFill>
                <a:srgbClr val="0000FF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572132" y="4714884"/>
            <a:ext cx="18573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</a:rPr>
              <a:t> </a:t>
            </a:r>
            <a:r>
              <a:rPr lang="ru-RU" sz="5400" b="1" dirty="0" smtClean="0">
                <a:solidFill>
                  <a:srgbClr val="0000FF"/>
                </a:solidFill>
              </a:rPr>
              <a:t>2800 </a:t>
            </a:r>
            <a:endParaRPr lang="ru-RU" sz="5400" b="1" dirty="0">
              <a:solidFill>
                <a:srgbClr val="0000FF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643570" y="3429000"/>
            <a:ext cx="14287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rgbClr val="0000FF"/>
                </a:solidFill>
              </a:rPr>
              <a:t> 70 </a:t>
            </a:r>
            <a:endParaRPr lang="ru-RU" sz="5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260676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196</Words>
  <Application>Microsoft Office PowerPoint</Application>
  <PresentationFormat>Экран (4:3)</PresentationFormat>
  <Paragraphs>88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Тема1</vt:lpstr>
      <vt:lpstr>Деление и дроби. Смешанные числа.</vt:lpstr>
      <vt:lpstr>Вопрос 1</vt:lpstr>
      <vt:lpstr>Вопрос 2</vt:lpstr>
      <vt:lpstr>Слайд 4</vt:lpstr>
      <vt:lpstr>Слайд 5</vt:lpstr>
      <vt:lpstr>Слайд 6</vt:lpstr>
      <vt:lpstr>Слайд 7</vt:lpstr>
      <vt:lpstr>Слайд 8</vt:lpstr>
      <vt:lpstr>Слайд 9</vt:lpstr>
      <vt:lpstr>Вопрос 9</vt:lpstr>
      <vt:lpstr>Вопрос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Глава 6  Системы линейных уравнений</dc:title>
  <dc:creator>Учитель</dc:creator>
  <cp:lastModifiedBy>Мага</cp:lastModifiedBy>
  <cp:revision>100</cp:revision>
  <dcterms:created xsi:type="dcterms:W3CDTF">2013-04-15T18:38:27Z</dcterms:created>
  <dcterms:modified xsi:type="dcterms:W3CDTF">2014-02-10T18:36:00Z</dcterms:modified>
</cp:coreProperties>
</file>