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4" r:id="rId2"/>
    <p:sldId id="261" r:id="rId3"/>
    <p:sldId id="276" r:id="rId4"/>
    <p:sldId id="290" r:id="rId5"/>
    <p:sldId id="277" r:id="rId6"/>
    <p:sldId id="278" r:id="rId7"/>
    <p:sldId id="281" r:id="rId8"/>
    <p:sldId id="282" r:id="rId9"/>
    <p:sldId id="285" r:id="rId10"/>
    <p:sldId id="288" r:id="rId11"/>
    <p:sldId id="289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0" autoAdjust="0"/>
    <p:restoredTop sz="86441" autoAdjust="0"/>
  </p:normalViewPr>
  <p:slideViewPr>
    <p:cSldViewPr>
      <p:cViewPr>
        <p:scale>
          <a:sx n="62" d="100"/>
          <a:sy n="62" d="100"/>
        </p:scale>
        <p:origin x="-600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3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FE3C8-7631-4966-BB44-4DC4C190FF4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7CD38-D0C1-41EA-8981-C2EBBCE351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7CD38-D0C1-41EA-8981-C2EBBCE35197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581128"/>
            <a:ext cx="6173878" cy="144016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928670"/>
            <a:ext cx="7286676" cy="38779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русского языка</a:t>
            </a:r>
          </a:p>
          <a:p>
            <a:pPr algn="ctr"/>
            <a:r>
              <a:rPr lang="ru-RU" sz="4800" b="1" cap="none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класс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«Правописание безударных личных окончаний глаголов»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201320" y="5288340"/>
            <a:ext cx="88569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Подготовили: Батуева В.А.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Данилова Е.Н.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Батуева О.Г.</a:t>
            </a:r>
          </a:p>
        </p:txBody>
      </p:sp>
    </p:spTree>
    <p:extLst>
      <p:ext uri="{BB962C8B-B14F-4D97-AF65-F5344CB8AC3E}">
        <p14:creationId xmlns="" xmlns:p14="http://schemas.microsoft.com/office/powerpoint/2010/main" val="120276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«Открытие» нового 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20000"/>
          </a:bodyPr>
          <a:lstStyle/>
          <a:p>
            <a:pPr algn="ctr">
              <a:buNone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спр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>
              <a:buNone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Собрать</a:t>
            </a:r>
          </a:p>
          <a:p>
            <a:pPr algn="ctr">
              <a:buNone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Лаять</a:t>
            </a:r>
          </a:p>
          <a:p>
            <a:pPr algn="ctr">
              <a:buNone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Проспать</a:t>
            </a:r>
          </a:p>
          <a:p>
            <a:pPr algn="ctr">
              <a:buNone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Полоть</a:t>
            </a:r>
          </a:p>
          <a:p>
            <a:pPr algn="ctr">
              <a:buNone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</a:p>
          <a:p>
            <a:pPr algn="ctr">
              <a:buNone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II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спр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Просить</a:t>
            </a:r>
          </a:p>
          <a:p>
            <a:pPr algn="ctr">
              <a:buNone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Благодарить</a:t>
            </a:r>
          </a:p>
          <a:p>
            <a:pPr algn="ctr">
              <a:buNone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Хвалить</a:t>
            </a:r>
          </a:p>
          <a:p>
            <a:pPr algn="ctr">
              <a:buNone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клеить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Схема-алгоритм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Выделить окончание глагола. Поставь ударение. 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Окончание ударное?  </a:t>
            </a:r>
          </a:p>
          <a:p>
            <a:pPr marL="514350" indent="-514350">
              <a:buNone/>
            </a:pPr>
            <a:endParaRPr lang="ru-RU" sz="2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964513" y="3250405"/>
            <a:ext cx="157163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71538" y="4286256"/>
            <a:ext cx="26902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800" dirty="0" smtClean="0"/>
              <a:t>е, -</a:t>
            </a:r>
            <a:r>
              <a:rPr lang="ru-RU" sz="2800" dirty="0" err="1" smtClean="0"/>
              <a:t>ут</a:t>
            </a:r>
            <a:r>
              <a:rPr lang="ru-RU" sz="2800" dirty="0" smtClean="0"/>
              <a:t>, (ют) </a:t>
            </a:r>
            <a:r>
              <a:rPr lang="en-US" sz="2800" dirty="0" smtClean="0"/>
              <a:t>I </a:t>
            </a:r>
            <a:r>
              <a:rPr lang="ru-RU" sz="2800" dirty="0" err="1" smtClean="0"/>
              <a:t>спр</a:t>
            </a:r>
            <a:endParaRPr lang="ru-RU" sz="2800" dirty="0" smtClean="0"/>
          </a:p>
          <a:p>
            <a:r>
              <a:rPr lang="ru-RU" sz="2800" dirty="0" smtClean="0"/>
              <a:t>-и, </a:t>
            </a:r>
            <a:r>
              <a:rPr lang="ru-RU" sz="2800" dirty="0" err="1" smtClean="0"/>
              <a:t>ат</a:t>
            </a:r>
            <a:r>
              <a:rPr lang="ru-RU" sz="2800" dirty="0" smtClean="0"/>
              <a:t>, (</a:t>
            </a:r>
            <a:r>
              <a:rPr lang="ru-RU" sz="2800" dirty="0" err="1" smtClean="0"/>
              <a:t>ят</a:t>
            </a:r>
            <a:r>
              <a:rPr lang="ru-RU" sz="2800" dirty="0" smtClean="0"/>
              <a:t>)   </a:t>
            </a:r>
            <a:r>
              <a:rPr lang="en-US" sz="2800" dirty="0" smtClean="0"/>
              <a:t>II</a:t>
            </a:r>
            <a:r>
              <a:rPr lang="ru-RU" sz="2800" dirty="0" smtClean="0"/>
              <a:t> </a:t>
            </a:r>
            <a:r>
              <a:rPr lang="ru-RU" sz="2800" dirty="0" err="1" smtClean="0"/>
              <a:t>спр</a:t>
            </a:r>
            <a:endParaRPr lang="ru-RU" sz="28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16200000" flipH="1">
            <a:off x="3964777" y="3178967"/>
            <a:ext cx="157163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57752" y="4357694"/>
            <a:ext cx="38576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Поставь глагол в неопределённую</a:t>
            </a:r>
          </a:p>
          <a:p>
            <a:r>
              <a:rPr lang="ru-RU" dirty="0" err="1" smtClean="0"/>
              <a:t>Чо</a:t>
            </a:r>
            <a:r>
              <a:rPr lang="ru-RU" dirty="0" smtClean="0"/>
              <a:t> делать? Что сделать?</a:t>
            </a:r>
          </a:p>
          <a:p>
            <a:r>
              <a:rPr lang="ru-RU" dirty="0" smtClean="0"/>
              <a:t>Выделить глагольный суффиксов перед –</a:t>
            </a:r>
            <a:r>
              <a:rPr lang="ru-RU" dirty="0" err="1" smtClean="0"/>
              <a:t>ть</a:t>
            </a:r>
            <a:endParaRPr lang="ru-RU" dirty="0" smtClean="0"/>
          </a:p>
          <a:p>
            <a:r>
              <a:rPr lang="ru-RU" dirty="0" smtClean="0"/>
              <a:t>Если И, то -</a:t>
            </a:r>
            <a:r>
              <a:rPr lang="en-US" dirty="0" smtClean="0"/>
              <a:t>II </a:t>
            </a:r>
            <a:r>
              <a:rPr lang="ru-RU" dirty="0" err="1" smtClean="0"/>
              <a:t>спр</a:t>
            </a:r>
            <a:endParaRPr lang="ru-RU" dirty="0" smtClean="0"/>
          </a:p>
          <a:p>
            <a:r>
              <a:rPr lang="ru-RU" dirty="0" smtClean="0"/>
              <a:t>Если –а, -о, -у, -я, -</a:t>
            </a:r>
            <a:r>
              <a:rPr lang="ru-RU" dirty="0" err="1" smtClean="0"/>
              <a:t>ю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620688"/>
            <a:ext cx="4596864" cy="3447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75507"/>
            <a:ext cx="3960440" cy="28778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091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620" y="1484784"/>
            <a:ext cx="8606760" cy="3937640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6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ru-RU" sz="40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  <a:ea typeface="Times New Roman"/>
                <a:cs typeface="Calibri Light" pitchFamily="34" charset="0"/>
              </a:rPr>
              <a:t>1. вывести алгоритм определения спряжения у глаголов с безударными окончаниями</a:t>
            </a:r>
            <a:r>
              <a:rPr lang="ru-RU" sz="40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ru-RU" sz="40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ru-RU" sz="40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  <a:cs typeface="Calibri Light" pitchFamily="34" charset="0"/>
              </a:rPr>
              <a:t>                                                   </a:t>
            </a:r>
            <a:br>
              <a:rPr lang="ru-RU" sz="40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ru-RU" sz="40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ru-RU" sz="40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ru-RU" sz="40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  <a:cs typeface="Calibri Light" pitchFamily="34" charset="0"/>
              </a:rPr>
              <a:t>2. Научить детей писать безударные личные окончания глаголов</a:t>
            </a:r>
            <a:r>
              <a:rPr lang="ru-RU" sz="40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  <a:ea typeface="Times New Roman"/>
                <a:cs typeface="Calibri Light" pitchFamily="34" charset="0"/>
              </a:rPr>
              <a:t/>
            </a:r>
            <a:br>
              <a:rPr lang="ru-RU" sz="40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  <a:ea typeface="Times New Roman"/>
                <a:cs typeface="Calibri Light" pitchFamily="34" charset="0"/>
              </a:rPr>
            </a:br>
            <a:endParaRPr lang="ru-RU" sz="4000" b="1" dirty="0">
              <a:ln w="50800"/>
              <a:solidFill>
                <a:schemeClr val="accent1">
                  <a:lumMod val="75000"/>
                </a:schemeClr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27" y="214290"/>
            <a:ext cx="898694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урока:</a:t>
            </a:r>
            <a:endParaRPr lang="ru-RU" sz="40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335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714380"/>
          </a:xfrm>
        </p:spPr>
        <p:txBody>
          <a:bodyPr>
            <a:normAutofit fontScale="90000"/>
          </a:bodyPr>
          <a:lstStyle/>
          <a:p>
            <a:r>
              <a:rPr lang="ru-RU" sz="40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Самоопределение к деятельности</a:t>
            </a:r>
            <a:r>
              <a:rPr lang="ru-RU" sz="40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000" b="1" dirty="0">
              <a:solidFill>
                <a:srgbClr val="0000FF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571744"/>
            <a:ext cx="6400800" cy="2357454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solidFill>
                  <a:schemeClr val="tx1"/>
                </a:solidFill>
                <a:latin typeface="Bookman Old Style" pitchFamily="18" charset="0"/>
              </a:rPr>
              <a:t>Что без меня предметы?</a:t>
            </a:r>
          </a:p>
          <a:p>
            <a:pPr algn="r"/>
            <a:r>
              <a:rPr lang="ru-RU" sz="11200" b="1" dirty="0" smtClean="0">
                <a:solidFill>
                  <a:schemeClr val="tx1"/>
                </a:solidFill>
                <a:latin typeface="Bookman Old Style" pitchFamily="18" charset="0"/>
              </a:rPr>
              <a:t>Лишь названия .</a:t>
            </a:r>
          </a:p>
          <a:p>
            <a:r>
              <a:rPr lang="ru-RU" sz="11200" b="1" dirty="0" smtClean="0">
                <a:solidFill>
                  <a:schemeClr val="tx1"/>
                </a:solidFill>
                <a:latin typeface="Bookman Old Style" pitchFamily="18" charset="0"/>
              </a:rPr>
              <a:t>А я приду - всё в действие</a:t>
            </a:r>
          </a:p>
          <a:p>
            <a:pPr algn="r"/>
            <a:r>
              <a:rPr lang="ru-RU" sz="11200" b="1" dirty="0" smtClean="0">
                <a:solidFill>
                  <a:schemeClr val="tx1"/>
                </a:solidFill>
                <a:latin typeface="Bookman Old Style" pitchFamily="18" charset="0"/>
              </a:rPr>
              <a:t> придёт.</a:t>
            </a:r>
          </a:p>
          <a:p>
            <a:r>
              <a:rPr lang="ru-RU" sz="11200" b="1" dirty="0" smtClean="0">
                <a:solidFill>
                  <a:schemeClr val="tx1"/>
                </a:solidFill>
                <a:latin typeface="Bookman Old Style" pitchFamily="18" charset="0"/>
              </a:rPr>
              <a:t>Летит ракета. Люди строят </a:t>
            </a:r>
          </a:p>
          <a:p>
            <a:pPr algn="r"/>
            <a:r>
              <a:rPr lang="ru-RU" sz="11200" b="1" dirty="0" smtClean="0">
                <a:solidFill>
                  <a:schemeClr val="tx1"/>
                </a:solidFill>
                <a:latin typeface="Bookman Old Style" pitchFamily="18" charset="0"/>
              </a:rPr>
              <a:t>Здания.</a:t>
            </a:r>
          </a:p>
          <a:p>
            <a:r>
              <a:rPr lang="ru-RU" sz="11200" b="1" dirty="0" smtClean="0">
                <a:solidFill>
                  <a:schemeClr val="tx1"/>
                </a:solidFill>
                <a:latin typeface="Bookman Old Style" pitchFamily="18" charset="0"/>
              </a:rPr>
              <a:t>Цветут сады. И хлеб в полях </a:t>
            </a:r>
          </a:p>
          <a:p>
            <a:pPr algn="r"/>
            <a:r>
              <a:rPr lang="ru-RU" sz="11200" b="1" dirty="0" smtClean="0">
                <a:solidFill>
                  <a:schemeClr val="tx1"/>
                </a:solidFill>
                <a:latin typeface="Bookman Old Style" pitchFamily="18" charset="0"/>
              </a:rPr>
              <a:t>растёт.</a:t>
            </a:r>
          </a:p>
          <a:p>
            <a:pPr algn="r"/>
            <a:endParaRPr lang="ru-RU" sz="3000" dirty="0" smtClean="0">
              <a:solidFill>
                <a:schemeClr val="tx2"/>
              </a:solidFill>
              <a:latin typeface="Bookman Old Style" pitchFamily="18" charset="0"/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                                      </a:t>
            </a:r>
            <a:r>
              <a:rPr lang="ru-RU" sz="1800" dirty="0" err="1" smtClean="0"/>
              <a:t>Самост.часть</a:t>
            </a:r>
            <a:r>
              <a:rPr lang="ru-RU" sz="1800" dirty="0" smtClean="0"/>
              <a:t> речи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отвечает на ??	               глагол           изменяется        по временам           м    ж    с</a:t>
            </a:r>
          </a:p>
          <a:p>
            <a:pPr>
              <a:buNone/>
            </a:pPr>
            <a:r>
              <a:rPr lang="ru-RU" sz="1800" dirty="0" smtClean="0"/>
              <a:t>                                                                                                </a:t>
            </a:r>
            <a:r>
              <a:rPr lang="ru-RU" sz="1800" dirty="0" smtClean="0"/>
              <a:t>в </a:t>
            </a:r>
            <a:r>
              <a:rPr lang="ru-RU" sz="1800" dirty="0" err="1" smtClean="0"/>
              <a:t>прош</a:t>
            </a:r>
            <a:r>
              <a:rPr lang="ru-RU" sz="1800" dirty="0" smtClean="0"/>
              <a:t>. </a:t>
            </a:r>
            <a:r>
              <a:rPr lang="ru-RU" sz="1800" dirty="0" err="1" smtClean="0"/>
              <a:t>вр</a:t>
            </a:r>
            <a:r>
              <a:rPr lang="ru-RU" sz="1800" dirty="0" smtClean="0"/>
              <a:t>. в ед.ч. по родам</a:t>
            </a:r>
          </a:p>
          <a:p>
            <a:pPr>
              <a:buNone/>
            </a:pPr>
            <a:r>
              <a:rPr lang="ru-RU" sz="1800" dirty="0" smtClean="0"/>
              <a:t>что делать</a:t>
            </a:r>
            <a:r>
              <a:rPr lang="ru-RU" sz="1800" dirty="0" smtClean="0"/>
              <a:t>?  </a:t>
            </a:r>
            <a:r>
              <a:rPr lang="ru-RU" sz="1800" dirty="0" smtClean="0"/>
              <a:t>что сделать?    </a:t>
            </a:r>
            <a:r>
              <a:rPr lang="ru-RU" sz="1800" dirty="0" smtClean="0"/>
              <a:t>                                             </a:t>
            </a:r>
            <a:r>
              <a:rPr lang="ru-RU" sz="1800" dirty="0" smtClean="0"/>
              <a:t>в</a:t>
            </a:r>
            <a:r>
              <a:rPr lang="ru-RU" sz="1800" dirty="0" smtClean="0"/>
              <a:t> наст. и буд. </a:t>
            </a:r>
            <a:r>
              <a:rPr lang="ru-RU" sz="1800" dirty="0" err="1" smtClean="0"/>
              <a:t>вр-по</a:t>
            </a:r>
            <a:r>
              <a:rPr lang="ru-RU" sz="1800" dirty="0" smtClean="0"/>
              <a:t> лицам</a:t>
            </a:r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                                          Обозначает…              по числам                       1л   2л    3л</a:t>
            </a:r>
          </a:p>
          <a:p>
            <a:pPr>
              <a:buNone/>
            </a:pPr>
            <a:r>
              <a:rPr lang="ru-RU" sz="1800" dirty="0" smtClean="0"/>
              <a:t>             </a:t>
            </a:r>
            <a:r>
              <a:rPr lang="ru-RU" sz="1800" dirty="0" smtClean="0"/>
              <a:t>Н.ф</a:t>
            </a:r>
            <a:r>
              <a:rPr lang="ru-RU" sz="1800" dirty="0" smtClean="0"/>
              <a:t>.</a:t>
            </a:r>
            <a:r>
              <a:rPr lang="ru-RU" sz="1800" dirty="0" smtClean="0"/>
              <a:t>	                                                                                                                 </a:t>
            </a:r>
            <a:r>
              <a:rPr lang="ru-RU" sz="1800" dirty="0" smtClean="0"/>
              <a:t>                                                                           </a:t>
            </a:r>
            <a:r>
              <a:rPr lang="ru-RU" sz="1800" dirty="0" smtClean="0"/>
              <a:t> </a:t>
            </a:r>
            <a:r>
              <a:rPr lang="ru-RU" sz="1800" dirty="0" smtClean="0"/>
              <a:t>                       </a:t>
            </a:r>
            <a:r>
              <a:rPr lang="en-US" sz="1800" dirty="0" smtClean="0"/>
              <a:t>I </a:t>
            </a:r>
            <a:r>
              <a:rPr lang="ru-RU" sz="1800" dirty="0" smtClean="0"/>
              <a:t>                                                                                                             </a:t>
            </a:r>
            <a:r>
              <a:rPr lang="en-US" sz="1800" dirty="0" smtClean="0"/>
              <a:t>I</a:t>
            </a:r>
            <a:r>
              <a:rPr lang="ru-RU" sz="1800" dirty="0" err="1" smtClean="0"/>
              <a:t>спр</a:t>
            </a:r>
            <a:r>
              <a:rPr lang="ru-RU" sz="1800" dirty="0" smtClean="0"/>
              <a:t>      </a:t>
            </a:r>
            <a:r>
              <a:rPr lang="en-US" sz="1800" dirty="0" smtClean="0"/>
              <a:t>II</a:t>
            </a:r>
            <a:r>
              <a:rPr lang="ru-RU" sz="1800" dirty="0" smtClean="0"/>
              <a:t> </a:t>
            </a:r>
            <a:r>
              <a:rPr lang="ru-RU" sz="1800" dirty="0" err="1" smtClean="0"/>
              <a:t>спр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                                                                                        </a:t>
            </a:r>
            <a:r>
              <a:rPr lang="ru-RU" sz="1800" dirty="0" smtClean="0"/>
              <a:t>-</a:t>
            </a:r>
            <a:r>
              <a:rPr lang="ru-RU" sz="1800" dirty="0" smtClean="0"/>
              <a:t>е, - </a:t>
            </a:r>
            <a:r>
              <a:rPr lang="ru-RU" sz="1800" dirty="0" err="1" smtClean="0"/>
              <a:t>ут</a:t>
            </a:r>
            <a:r>
              <a:rPr lang="ru-RU" sz="1800" dirty="0" smtClean="0"/>
              <a:t> (-ют)             </a:t>
            </a:r>
            <a:r>
              <a:rPr lang="ru-RU" sz="1800" dirty="0" smtClean="0"/>
              <a:t> </a:t>
            </a:r>
            <a:r>
              <a:rPr lang="ru-RU" sz="1800" dirty="0" smtClean="0"/>
              <a:t>-и,  -</a:t>
            </a:r>
            <a:r>
              <a:rPr lang="ru-RU" sz="1800" dirty="0" err="1" smtClean="0"/>
              <a:t>ат</a:t>
            </a:r>
            <a:r>
              <a:rPr lang="ru-RU" sz="1800" dirty="0" smtClean="0"/>
              <a:t>, (-</a:t>
            </a:r>
            <a:r>
              <a:rPr lang="ru-RU" sz="1800" dirty="0" err="1" smtClean="0"/>
              <a:t>ят</a:t>
            </a:r>
            <a:r>
              <a:rPr lang="ru-RU" sz="1800" dirty="0" smtClean="0"/>
              <a:t>)</a:t>
            </a:r>
            <a:endParaRPr lang="ru-RU" sz="1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2964645" y="246458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1000100" y="3286124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714480" y="3214686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071802" y="350043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1107257" y="3893347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1571604" y="3929066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857620" y="307181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>
            <a:off x="2500298" y="307181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500694" y="3071810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3072596" y="349964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000628" y="3143248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6200000" flipH="1">
            <a:off x="4893471" y="3178967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6200000" flipH="1">
            <a:off x="4714876" y="3429000"/>
            <a:ext cx="64294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0800000" flipV="1">
            <a:off x="6715140" y="4786322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7429520" y="4714884"/>
            <a:ext cx="42862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0800000" flipV="1">
            <a:off x="7286644" y="385762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7858148" y="3857628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5400000">
            <a:off x="7572396" y="3857628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16200000" flipV="1">
            <a:off x="7822429" y="3107529"/>
            <a:ext cx="14287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6200000" flipV="1">
            <a:off x="8072462" y="3214686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5400000" flipH="1" flipV="1">
            <a:off x="8358214" y="3143248"/>
            <a:ext cx="14287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Глагол – это часть речи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обозначает действие предмета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отвечает на вопросы: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Что делать? Что сделать?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Изменяется по временам: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прошлое (род), настоящее, будущее время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начальная форма: 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спряжение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II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спряжение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Определите спряжение глаголов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571612"/>
            <a:ext cx="6372212" cy="4525963"/>
          </a:xfrm>
        </p:spPr>
        <p:txBody>
          <a:bodyPr>
            <a:noAutofit/>
          </a:bodyPr>
          <a:lstStyle/>
          <a:p>
            <a:r>
              <a:rPr lang="ru-RU" sz="3600" dirty="0" smtClean="0"/>
              <a:t>Трещит</a:t>
            </a:r>
          </a:p>
          <a:p>
            <a:r>
              <a:rPr lang="ru-RU" sz="3600" dirty="0" smtClean="0"/>
              <a:t>Затянул</a:t>
            </a:r>
          </a:p>
          <a:p>
            <a:r>
              <a:rPr lang="ru-RU" sz="3600" dirty="0" smtClean="0"/>
              <a:t>Гудит </a:t>
            </a:r>
          </a:p>
          <a:p>
            <a:r>
              <a:rPr lang="ru-RU" sz="3600" dirty="0" smtClean="0"/>
              <a:t>Гнуться</a:t>
            </a:r>
          </a:p>
          <a:p>
            <a:r>
              <a:rPr lang="ru-RU" sz="3600" dirty="0" smtClean="0"/>
              <a:t>Идёт</a:t>
            </a:r>
          </a:p>
          <a:p>
            <a:r>
              <a:rPr lang="ru-RU" sz="3600" dirty="0" smtClean="0"/>
              <a:t>Дружить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Определите спряжение глаголов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571612"/>
            <a:ext cx="414340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 трещит </a:t>
            </a:r>
            <a:r>
              <a:rPr lang="en-US" sz="3600" dirty="0" smtClean="0"/>
              <a:t>II </a:t>
            </a:r>
            <a:r>
              <a:rPr lang="ru-RU" sz="3600" dirty="0" err="1" smtClean="0"/>
              <a:t>спр</a:t>
            </a:r>
            <a:r>
              <a:rPr lang="ru-RU" sz="3600" dirty="0" smtClean="0"/>
              <a:t>  </a:t>
            </a:r>
          </a:p>
          <a:p>
            <a:pPr>
              <a:buNone/>
            </a:pPr>
            <a:r>
              <a:rPr lang="ru-RU" sz="3600" dirty="0" smtClean="0"/>
              <a:t> затянул </a:t>
            </a:r>
            <a:r>
              <a:rPr lang="en-US" sz="3600" dirty="0" smtClean="0"/>
              <a:t>I </a:t>
            </a:r>
            <a:r>
              <a:rPr lang="ru-RU" sz="3600" dirty="0" err="1" smtClean="0"/>
              <a:t>спр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гудит </a:t>
            </a:r>
            <a:r>
              <a:rPr lang="en-US" sz="3600" dirty="0" smtClean="0"/>
              <a:t>II </a:t>
            </a:r>
            <a:r>
              <a:rPr lang="ru-RU" sz="3600" dirty="0" err="1" smtClean="0"/>
              <a:t>спр</a:t>
            </a:r>
            <a:r>
              <a:rPr lang="ru-RU" sz="3600" dirty="0" smtClean="0"/>
              <a:t>  </a:t>
            </a:r>
          </a:p>
          <a:p>
            <a:pPr>
              <a:buNone/>
            </a:pPr>
            <a:r>
              <a:rPr lang="ru-RU" sz="3600" dirty="0" smtClean="0"/>
              <a:t> гнуться </a:t>
            </a:r>
            <a:r>
              <a:rPr lang="en-US" sz="3600" dirty="0" smtClean="0"/>
              <a:t>I </a:t>
            </a:r>
            <a:r>
              <a:rPr lang="ru-RU" sz="3600" dirty="0" err="1" smtClean="0"/>
              <a:t>спр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идёт  </a:t>
            </a:r>
            <a:r>
              <a:rPr lang="en-US" sz="3600" dirty="0" smtClean="0"/>
              <a:t>I </a:t>
            </a:r>
            <a:r>
              <a:rPr lang="ru-RU" sz="3600" dirty="0" err="1" smtClean="0"/>
              <a:t>спр</a:t>
            </a:r>
            <a:r>
              <a:rPr lang="ru-RU" sz="3600" dirty="0" smtClean="0"/>
              <a:t> </a:t>
            </a:r>
          </a:p>
          <a:p>
            <a:pPr>
              <a:buNone/>
            </a:pPr>
            <a:r>
              <a:rPr lang="ru-RU" sz="3600" dirty="0" smtClean="0"/>
              <a:t> дружить </a:t>
            </a:r>
            <a:r>
              <a:rPr lang="en-US" sz="3600" dirty="0" smtClean="0"/>
              <a:t>II </a:t>
            </a:r>
            <a:r>
              <a:rPr lang="ru-RU" sz="3600" dirty="0" err="1" smtClean="0"/>
              <a:t>спр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Постановка проблемы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Задание: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Поставь ударение, определи   спряжение и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вставь пропущенные окончания в глаголах</a:t>
            </a:r>
          </a:p>
          <a:p>
            <a:pPr algn="ctr">
              <a:buNone/>
            </a:pP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3-го лица</a:t>
            </a:r>
            <a:r>
              <a:rPr lang="ru-RU" sz="2800" dirty="0" smtClean="0"/>
              <a:t>  </a:t>
            </a:r>
          </a:p>
          <a:p>
            <a:pPr>
              <a:buNone/>
            </a:pPr>
            <a:r>
              <a:rPr lang="ru-RU" sz="3600" i="1" dirty="0" err="1" smtClean="0"/>
              <a:t>Собер_т</a:t>
            </a:r>
            <a:r>
              <a:rPr lang="ru-RU" sz="3600" i="1" dirty="0" smtClean="0"/>
              <a:t> урожай,  </a:t>
            </a:r>
            <a:r>
              <a:rPr lang="ru-RU" sz="3600" i="1" dirty="0" err="1" smtClean="0"/>
              <a:t>прос_т</a:t>
            </a:r>
            <a:r>
              <a:rPr lang="ru-RU" sz="3600" i="1" dirty="0" smtClean="0"/>
              <a:t> помощи, </a:t>
            </a:r>
            <a:r>
              <a:rPr lang="ru-RU" sz="3600" i="1" dirty="0" err="1" smtClean="0"/>
              <a:t>хвал_т</a:t>
            </a:r>
            <a:r>
              <a:rPr lang="ru-RU" sz="3600" i="1" dirty="0" smtClean="0"/>
              <a:t> за успехи,  собаки </a:t>
            </a:r>
            <a:r>
              <a:rPr lang="ru-RU" sz="3600" i="1" dirty="0" err="1" smtClean="0"/>
              <a:t>ла_т</a:t>
            </a:r>
            <a:r>
              <a:rPr lang="ru-RU" sz="3600" i="1" dirty="0" smtClean="0"/>
              <a:t>,  </a:t>
            </a:r>
            <a:r>
              <a:rPr lang="ru-RU" sz="3600" i="1" dirty="0" err="1" smtClean="0"/>
              <a:t>просп_т</a:t>
            </a:r>
            <a:r>
              <a:rPr lang="ru-RU" sz="3600" i="1" dirty="0" smtClean="0"/>
              <a:t> завтрак,  </a:t>
            </a:r>
            <a:r>
              <a:rPr lang="ru-RU" sz="3600" i="1" dirty="0" err="1" smtClean="0"/>
              <a:t>кле_т</a:t>
            </a:r>
            <a:r>
              <a:rPr lang="ru-RU" sz="3600" i="1" dirty="0" smtClean="0"/>
              <a:t> обои,  </a:t>
            </a:r>
            <a:r>
              <a:rPr lang="ru-RU" sz="3600" i="1" dirty="0" err="1" smtClean="0"/>
              <a:t>пол_т</a:t>
            </a:r>
            <a:r>
              <a:rPr lang="ru-RU" sz="3600" i="1" dirty="0" smtClean="0"/>
              <a:t> траву, </a:t>
            </a:r>
            <a:r>
              <a:rPr lang="ru-RU" sz="3600" i="1" dirty="0" err="1" smtClean="0"/>
              <a:t>благодар_т</a:t>
            </a:r>
            <a:r>
              <a:rPr lang="ru-RU" sz="3600" i="1" dirty="0" smtClean="0"/>
              <a:t> за помощь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Тема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«Правописание безударных личных  окончаний глаголов»</a:t>
            </a:r>
          </a:p>
          <a:p>
            <a:pPr algn="ctr">
              <a:buNone/>
            </a:pPr>
            <a:endParaRPr lang="ru-RU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какие вопросы нам нужно</a:t>
            </a:r>
          </a:p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дать ответ?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2383</TotalTime>
  <Words>251</Words>
  <Application>Microsoft Office PowerPoint</Application>
  <PresentationFormat>Экран (4:3)</PresentationFormat>
  <Paragraphs>83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 </vt:lpstr>
      <vt:lpstr>    1. вывести алгоритм определения спряжения у глаголов с безударными окончаниями                                                      2. Научить детей писать безударные личные окончания глаголов </vt:lpstr>
      <vt:lpstr>Самоопределение к деятельности </vt:lpstr>
      <vt:lpstr>Слайд 4</vt:lpstr>
      <vt:lpstr>         Глагол – это часть речи обозначает действие предмета   отвечает на вопросы:  Что делать? Что сделать?  Изменяется по временам:  прошлое (род), настоящее, будущее время  начальная форма: I спряжение                                       II спряжение </vt:lpstr>
      <vt:lpstr>Определите спряжение глаголов</vt:lpstr>
      <vt:lpstr>Определите спряжение глаголов</vt:lpstr>
      <vt:lpstr>Постановка проблемы</vt:lpstr>
      <vt:lpstr>  Тема урока:</vt:lpstr>
      <vt:lpstr>«Открытие» нового знания</vt:lpstr>
      <vt:lpstr>Схема-алгоритм</vt:lpstr>
      <vt:lpstr>Слайд 12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Организационный момент</dc:title>
  <dc:creator>Пользователь</dc:creator>
  <cp:lastModifiedBy>Пользователь Windows</cp:lastModifiedBy>
  <cp:revision>84</cp:revision>
  <dcterms:created xsi:type="dcterms:W3CDTF">2015-09-19T16:39:19Z</dcterms:created>
  <dcterms:modified xsi:type="dcterms:W3CDTF">2017-12-10T03:51:47Z</dcterms:modified>
</cp:coreProperties>
</file>