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66" r:id="rId5"/>
    <p:sldId id="263" r:id="rId6"/>
    <p:sldId id="262" r:id="rId7"/>
    <p:sldId id="264" r:id="rId8"/>
    <p:sldId id="265" r:id="rId9"/>
    <p:sldId id="280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FFCC00"/>
    <a:srgbClr val="800000"/>
    <a:srgbClr val="FF6600"/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728" autoAdjust="0"/>
  </p:normalViewPr>
  <p:slideViewPr>
    <p:cSldViewPr>
      <p:cViewPr varScale="1">
        <p:scale>
          <a:sx n="87" d="100"/>
          <a:sy n="87" d="100"/>
        </p:scale>
        <p:origin x="-147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5C890-600B-4F7E-A478-7E8354E447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8468FB-A405-425E-8071-6DC2484639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1298EC-2136-47D3-B31E-B9C2FEB0C6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3BF9C8E-F357-4C18-99D0-47381EE56A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EC8FF73-833B-4293-ACBA-B3E891C48EE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66FB426-3F12-47B1-BA2F-7554E06B9E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1F21BB9-E22B-412A-A8E2-E93BB84E2E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10F8AFE-A0B3-4228-97AC-A03CE370021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A5593CE-45EE-4E57-AFBF-DE469CC8F4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38C20A-A66E-44F7-A6A3-0DCC1E96A58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8C3A5-D694-48BB-B0A8-CD5EA3FB4A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7044AC-D79E-4C44-BFC6-727721EE0B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147C61-EFAE-4A2C-ADB7-5D3C2C445F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E2BDD-6F25-4E21-9E2A-69DF5E0CBD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3701B-C4B8-4EA4-88E5-2C64C73222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2E8366-92FE-4A6F-930A-AD8C223D86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68988-F33F-4440-8E7D-BE5CB68ACE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8B0D9DA-D43A-4457-96E7-A58ECABC8B3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1225058583_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8" name="Скругленный прямоугольник 7"/>
          <p:cNvSpPr/>
          <p:nvPr/>
        </p:nvSpPr>
        <p:spPr>
          <a:xfrm>
            <a:off x="5643570" y="500042"/>
            <a:ext cx="3214710" cy="50006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Она бывает низкой,</a:t>
            </a:r>
            <a:b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Бывает и высокой,</a:t>
            </a:r>
            <a:b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Нормальною бывает,</a:t>
            </a:r>
            <a:b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А так же нулевой.</a:t>
            </a:r>
            <a:b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Её мы замечаем</a:t>
            </a:r>
            <a:b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И в школе изучаем,</a:t>
            </a:r>
            <a:b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И даже измеряем,</a:t>
            </a:r>
            <a:b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Когда кто-то больной.</a:t>
            </a:r>
            <a:b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Ей занимался Цельсий,</a:t>
            </a:r>
            <a:b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И Кельвин применял не раз.</a:t>
            </a:r>
            <a:r>
              <a:rPr lang="ru-RU" sz="2000" b="1" i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2000" b="1" i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000" b="1" i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2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Ну! Кто своей догадкой</a:t>
            </a:r>
            <a:br>
              <a:rPr lang="ru-RU" sz="2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Порадует всех нас?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857356" y="1571612"/>
            <a:ext cx="5357850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Температура воздуха</a:t>
            </a:r>
            <a:endParaRPr lang="ru-RU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termometr-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428604"/>
            <a:ext cx="18351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60350"/>
            <a:ext cx="8229600" cy="1143000"/>
          </a:xfrm>
        </p:spPr>
        <p:txBody>
          <a:bodyPr/>
          <a:lstStyle/>
          <a:p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 </a:t>
            </a: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Амплитуды  </a:t>
            </a:r>
            <a:r>
              <a:rPr lang="en-US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t°</a:t>
            </a:r>
            <a:endParaRPr lang="ru-RU" sz="2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214422"/>
            <a:ext cx="8229600" cy="49974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 i="1" dirty="0">
                <a:solidFill>
                  <a:srgbClr val="FF0000"/>
                </a:solidFill>
              </a:rPr>
              <a:t>Суточная амплитуда температуры воздуха</a:t>
            </a:r>
            <a:r>
              <a:rPr lang="ru-RU" sz="2000" b="1" i="1" dirty="0"/>
              <a:t> </a:t>
            </a:r>
            <a:r>
              <a:rPr lang="ru-RU" sz="2000" b="1" i="1" dirty="0">
                <a:solidFill>
                  <a:schemeClr val="accent2"/>
                </a:solidFill>
              </a:rPr>
              <a:t>(</a:t>
            </a:r>
            <a:r>
              <a:rPr lang="ru-RU" sz="2000" b="1" i="1" dirty="0" err="1">
                <a:solidFill>
                  <a:schemeClr val="accent2"/>
                </a:solidFill>
              </a:rPr>
              <a:t>А°с</a:t>
            </a:r>
            <a:r>
              <a:rPr lang="ru-RU" sz="2000" b="1" i="1" dirty="0" smtClean="0">
                <a:solidFill>
                  <a:schemeClr val="accent2"/>
                </a:solidFill>
              </a:rPr>
              <a:t>)</a:t>
            </a:r>
          </a:p>
          <a:p>
            <a:pPr>
              <a:lnSpc>
                <a:spcPct val="80000"/>
              </a:lnSpc>
            </a:pPr>
            <a:r>
              <a:rPr lang="ru-RU" sz="2000" b="1" i="1" dirty="0" smtClean="0"/>
              <a:t> </a:t>
            </a:r>
            <a:r>
              <a:rPr lang="ru-RU" sz="2000" b="1" i="1" dirty="0"/>
              <a:t>– это разница между самой высокой и самой низкой температурой воздуха в течение суток</a:t>
            </a:r>
            <a:r>
              <a:rPr lang="ru-RU" sz="2000" i="1" dirty="0"/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/>
              <a:t>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/>
              <a:t> </a:t>
            </a:r>
            <a:r>
              <a:rPr lang="ru-RU" sz="2000" b="1" i="1" dirty="0">
                <a:solidFill>
                  <a:srgbClr val="0000FF"/>
                </a:solidFill>
              </a:rPr>
              <a:t>Алгоритм определения суточной амплитуды </a:t>
            </a:r>
            <a:r>
              <a:rPr lang="en-US" sz="2000" b="1" i="1" dirty="0">
                <a:solidFill>
                  <a:srgbClr val="0000FF"/>
                </a:solidFill>
              </a:rPr>
              <a:t>t</a:t>
            </a:r>
            <a:r>
              <a:rPr lang="ru-RU" sz="2000" b="1" i="1" dirty="0">
                <a:solidFill>
                  <a:srgbClr val="0000FF"/>
                </a:solidFill>
              </a:rPr>
              <a:t>в:</a:t>
            </a:r>
          </a:p>
          <a:p>
            <a:pPr>
              <a:lnSpc>
                <a:spcPct val="80000"/>
              </a:lnSpc>
            </a:pPr>
            <a:r>
              <a:rPr lang="ru-RU" sz="2000" b="1" i="1" dirty="0">
                <a:solidFill>
                  <a:srgbClr val="0000FF"/>
                </a:solidFill>
              </a:rPr>
              <a:t>Найдите среди температурных показателей самую высокую температуру воздуха;</a:t>
            </a:r>
          </a:p>
          <a:p>
            <a:pPr>
              <a:lnSpc>
                <a:spcPct val="80000"/>
              </a:lnSpc>
            </a:pPr>
            <a:r>
              <a:rPr lang="ru-RU" sz="2000" b="1" i="1" dirty="0">
                <a:solidFill>
                  <a:srgbClr val="0000FF"/>
                </a:solidFill>
              </a:rPr>
              <a:t>Найдите среди температурных показателей самую низкую температуру воздуха;</a:t>
            </a:r>
          </a:p>
          <a:p>
            <a:pPr>
              <a:lnSpc>
                <a:spcPct val="80000"/>
              </a:lnSpc>
            </a:pPr>
            <a:r>
              <a:rPr lang="ru-RU" sz="2000" b="1" i="1" dirty="0">
                <a:solidFill>
                  <a:srgbClr val="0000FF"/>
                </a:solidFill>
              </a:rPr>
              <a:t>От самой высокой температуры воздуха вычтите самую низкую температуру воздуха.</a:t>
            </a:r>
          </a:p>
          <a:p>
            <a:pPr>
              <a:lnSpc>
                <a:spcPct val="80000"/>
              </a:lnSpc>
            </a:pPr>
            <a:endParaRPr lang="en-US" sz="2000" b="1" dirty="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000" b="1" dirty="0"/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А</a:t>
            </a:r>
            <a:r>
              <a:rPr lang="ru-RU" sz="2000" b="1" dirty="0" err="1"/>
              <a:t>°</a:t>
            </a:r>
            <a:r>
              <a:rPr lang="ru-RU" sz="2000" b="1" dirty="0" err="1">
                <a:solidFill>
                  <a:srgbClr val="FF0000"/>
                </a:solidFill>
              </a:rPr>
              <a:t>с</a:t>
            </a:r>
            <a:r>
              <a:rPr lang="en-US" sz="2000" b="1" dirty="0">
                <a:solidFill>
                  <a:srgbClr val="FF0000"/>
                </a:solidFill>
              </a:rPr>
              <a:t> = t  max – t min</a:t>
            </a:r>
            <a:r>
              <a:rPr lang="ru-RU" sz="2000" b="1" dirty="0">
                <a:solidFill>
                  <a:srgbClr val="FF0000"/>
                </a:solidFill>
              </a:rPr>
              <a:t>, где  </a:t>
            </a:r>
            <a:r>
              <a:rPr lang="en-US" sz="2000" b="1" dirty="0">
                <a:solidFill>
                  <a:srgbClr val="FF0000"/>
                </a:solidFill>
              </a:rPr>
              <a:t>t  max </a:t>
            </a:r>
            <a:r>
              <a:rPr lang="ru-RU" sz="2000" b="1" dirty="0">
                <a:solidFill>
                  <a:srgbClr val="FF0000"/>
                </a:solidFill>
              </a:rPr>
              <a:t>– </a:t>
            </a:r>
            <a:r>
              <a:rPr lang="ru-RU" sz="2000" b="1" dirty="0">
                <a:solidFill>
                  <a:schemeClr val="accent2"/>
                </a:solidFill>
              </a:rPr>
              <a:t>самая высокая температура</a:t>
            </a:r>
            <a:endParaRPr lang="en-US" sz="20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>
                <a:solidFill>
                  <a:srgbClr val="FF0000"/>
                </a:solidFill>
              </a:rPr>
              <a:t>       </a:t>
            </a:r>
            <a:r>
              <a:rPr lang="ru-RU" sz="2000" b="1" dirty="0">
                <a:solidFill>
                  <a:srgbClr val="0000FF"/>
                </a:solidFill>
              </a:rPr>
              <a:t>Задача: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>
                <a:solidFill>
                  <a:srgbClr val="FF0000"/>
                </a:solidFill>
              </a:rPr>
              <a:t>                            </a:t>
            </a:r>
            <a:r>
              <a:rPr lang="en-US" sz="2000" b="1" dirty="0">
                <a:solidFill>
                  <a:srgbClr val="FF0000"/>
                </a:solidFill>
              </a:rPr>
              <a:t>t min</a:t>
            </a:r>
            <a:r>
              <a:rPr lang="ru-RU" sz="2000" b="1" dirty="0">
                <a:solidFill>
                  <a:srgbClr val="FF0000"/>
                </a:solidFill>
              </a:rPr>
              <a:t> – </a:t>
            </a:r>
            <a:r>
              <a:rPr lang="ru-RU" sz="2000" b="1" dirty="0">
                <a:solidFill>
                  <a:schemeClr val="accent2"/>
                </a:solidFill>
              </a:rPr>
              <a:t>самая низкая температура</a:t>
            </a:r>
            <a:endParaRPr lang="en-US" sz="20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/>
              <a:t>     </a:t>
            </a:r>
            <a:r>
              <a:rPr lang="en-US" sz="2000" b="1" dirty="0"/>
              <a:t> t</a:t>
            </a:r>
            <a:r>
              <a:rPr lang="ru-RU" sz="2000" b="1" dirty="0"/>
              <a:t> </a:t>
            </a:r>
            <a:r>
              <a:rPr lang="en-US" sz="2000" b="1" dirty="0"/>
              <a:t>max </a:t>
            </a:r>
            <a:r>
              <a:rPr lang="ru-RU" sz="2000" b="1" dirty="0"/>
              <a:t>=</a:t>
            </a:r>
            <a:r>
              <a:rPr lang="en-US" sz="2000" b="1" dirty="0"/>
              <a:t> </a:t>
            </a:r>
            <a:r>
              <a:rPr lang="ru-RU" sz="2000" b="1" dirty="0"/>
              <a:t>3°С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/>
              <a:t>      t  min </a:t>
            </a:r>
            <a:r>
              <a:rPr lang="ru-RU" sz="2000" b="1" dirty="0"/>
              <a:t>=-6°С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/>
              <a:t>     </a:t>
            </a:r>
            <a:r>
              <a:rPr lang="ru-RU" sz="2000" b="1" dirty="0"/>
              <a:t> </a:t>
            </a:r>
            <a:r>
              <a:rPr lang="ru-RU" sz="2000" b="1" dirty="0" err="1"/>
              <a:t>А°с=</a:t>
            </a:r>
            <a:r>
              <a:rPr lang="ru-RU" sz="2000" b="1" dirty="0"/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chemeClr val="accent2"/>
                </a:solidFill>
              </a:rPr>
              <a:t>Определение</a:t>
            </a:r>
            <a:r>
              <a:rPr lang="ru-RU" sz="3200" b="1" dirty="0">
                <a:solidFill>
                  <a:schemeClr val="accent2"/>
                </a:solidFill>
              </a:rPr>
              <a:t> </a:t>
            </a:r>
            <a:r>
              <a:rPr lang="ru-RU" sz="3200" dirty="0">
                <a:solidFill>
                  <a:schemeClr val="accent2"/>
                </a:solidFill>
              </a:rPr>
              <a:t>амплитуды колебания </a:t>
            </a:r>
            <a:r>
              <a:rPr lang="en-US" sz="3200" dirty="0" smtClean="0">
                <a:solidFill>
                  <a:schemeClr val="accent2"/>
                </a:solidFill>
              </a:rPr>
              <a:t>t</a:t>
            </a:r>
            <a:endParaRPr lang="ru-RU" sz="3200" dirty="0">
              <a:solidFill>
                <a:schemeClr val="accent2"/>
              </a:solidFill>
            </a:endParaRP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4797425"/>
            <a:ext cx="8229600" cy="1328738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/>
              <a:t>  </a:t>
            </a:r>
            <a:r>
              <a:rPr lang="en-US" sz="2000"/>
              <a:t>      </a:t>
            </a:r>
            <a:r>
              <a:rPr lang="ru-RU" sz="2000">
                <a:solidFill>
                  <a:srgbClr val="0000FF"/>
                </a:solidFill>
              </a:rPr>
              <a:t>рис.1                            </a:t>
            </a:r>
            <a:r>
              <a:rPr lang="en-US" sz="2000">
                <a:solidFill>
                  <a:srgbClr val="0000FF"/>
                </a:solidFill>
              </a:rPr>
              <a:t>     </a:t>
            </a:r>
            <a:r>
              <a:rPr lang="ru-RU" sz="2000">
                <a:solidFill>
                  <a:srgbClr val="0000FF"/>
                </a:solidFill>
              </a:rPr>
              <a:t>рис.2                                рис.3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>
                <a:solidFill>
                  <a:srgbClr val="0000FF"/>
                </a:solidFill>
              </a:rPr>
              <a:t>       </a:t>
            </a:r>
            <a:r>
              <a:rPr lang="ru-RU" sz="2000">
                <a:solidFill>
                  <a:srgbClr val="0000FF"/>
                </a:solidFill>
              </a:rPr>
              <a:t> </a:t>
            </a:r>
            <a:r>
              <a:rPr lang="en-US" sz="2000">
                <a:solidFill>
                  <a:srgbClr val="0000FF"/>
                </a:solidFill>
              </a:rPr>
              <a:t>t</a:t>
            </a:r>
            <a:r>
              <a:rPr lang="ru-RU" sz="2000">
                <a:solidFill>
                  <a:srgbClr val="0000FF"/>
                </a:solidFill>
              </a:rPr>
              <a:t>=7°С                         </a:t>
            </a:r>
            <a:r>
              <a:rPr lang="en-US" sz="2000">
                <a:solidFill>
                  <a:srgbClr val="0000FF"/>
                </a:solidFill>
              </a:rPr>
              <a:t>      </a:t>
            </a:r>
            <a:r>
              <a:rPr lang="ru-RU" sz="2000">
                <a:solidFill>
                  <a:srgbClr val="0000FF"/>
                </a:solidFill>
              </a:rPr>
              <a:t> </a:t>
            </a:r>
            <a:r>
              <a:rPr lang="en-US" sz="2000">
                <a:solidFill>
                  <a:srgbClr val="0000FF"/>
                </a:solidFill>
              </a:rPr>
              <a:t>t</a:t>
            </a:r>
            <a:r>
              <a:rPr lang="ru-RU" sz="2000">
                <a:solidFill>
                  <a:srgbClr val="0000FF"/>
                </a:solidFill>
              </a:rPr>
              <a:t>=-4 °С                      </a:t>
            </a:r>
            <a:r>
              <a:rPr lang="en-US" sz="2000">
                <a:solidFill>
                  <a:srgbClr val="0000FF"/>
                </a:solidFill>
              </a:rPr>
              <a:t>      </a:t>
            </a:r>
            <a:r>
              <a:rPr lang="ru-RU" sz="2000">
                <a:solidFill>
                  <a:srgbClr val="0000FF"/>
                </a:solidFill>
              </a:rPr>
              <a:t> </a:t>
            </a:r>
            <a:r>
              <a:rPr lang="en-US" sz="2000">
                <a:solidFill>
                  <a:srgbClr val="0000FF"/>
                </a:solidFill>
              </a:rPr>
              <a:t>t</a:t>
            </a:r>
            <a:r>
              <a:rPr lang="ru-RU" sz="2000">
                <a:solidFill>
                  <a:srgbClr val="0000FF"/>
                </a:solidFill>
              </a:rPr>
              <a:t>=-8°С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>
                <a:solidFill>
                  <a:srgbClr val="0000FF"/>
                </a:solidFill>
              </a:rPr>
              <a:t>       </a:t>
            </a:r>
            <a:r>
              <a:rPr lang="ru-RU" sz="2000">
                <a:solidFill>
                  <a:srgbClr val="0000FF"/>
                </a:solidFill>
              </a:rPr>
              <a:t> </a:t>
            </a:r>
            <a:r>
              <a:rPr lang="en-US" sz="2000">
                <a:solidFill>
                  <a:srgbClr val="0000FF"/>
                </a:solidFill>
              </a:rPr>
              <a:t>t</a:t>
            </a:r>
            <a:r>
              <a:rPr lang="ru-RU" sz="2000">
                <a:solidFill>
                  <a:srgbClr val="0000FF"/>
                </a:solidFill>
              </a:rPr>
              <a:t>=19°С                       </a:t>
            </a:r>
            <a:r>
              <a:rPr lang="en-US" sz="2000">
                <a:solidFill>
                  <a:srgbClr val="0000FF"/>
                </a:solidFill>
              </a:rPr>
              <a:t>      </a:t>
            </a:r>
            <a:r>
              <a:rPr lang="ru-RU" sz="2000">
                <a:solidFill>
                  <a:srgbClr val="0000FF"/>
                </a:solidFill>
              </a:rPr>
              <a:t> </a:t>
            </a:r>
            <a:r>
              <a:rPr lang="en-US" sz="2000">
                <a:solidFill>
                  <a:srgbClr val="0000FF"/>
                </a:solidFill>
              </a:rPr>
              <a:t>t</a:t>
            </a:r>
            <a:r>
              <a:rPr lang="ru-RU" sz="2000">
                <a:solidFill>
                  <a:srgbClr val="0000FF"/>
                </a:solidFill>
              </a:rPr>
              <a:t>=11°С                       </a:t>
            </a:r>
            <a:r>
              <a:rPr lang="en-US" sz="2000">
                <a:solidFill>
                  <a:srgbClr val="0000FF"/>
                </a:solidFill>
              </a:rPr>
              <a:t>      t</a:t>
            </a:r>
            <a:r>
              <a:rPr lang="ru-RU" sz="2000">
                <a:solidFill>
                  <a:srgbClr val="0000FF"/>
                </a:solidFill>
              </a:rPr>
              <a:t>=10°С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>
                <a:solidFill>
                  <a:srgbClr val="0000FF"/>
                </a:solidFill>
              </a:rPr>
              <a:t> </a:t>
            </a:r>
            <a:r>
              <a:rPr lang="en-US" sz="2000">
                <a:solidFill>
                  <a:srgbClr val="0000FF"/>
                </a:solidFill>
              </a:rPr>
              <a:t>     </a:t>
            </a:r>
            <a:r>
              <a:rPr lang="ru-RU" sz="2000">
                <a:solidFill>
                  <a:srgbClr val="0000FF"/>
                </a:solidFill>
              </a:rPr>
              <a:t>А</a:t>
            </a:r>
            <a:r>
              <a:rPr lang="ru-RU" sz="2000" b="1"/>
              <a:t>°</a:t>
            </a:r>
            <a:r>
              <a:rPr lang="ru-RU" sz="2000">
                <a:solidFill>
                  <a:srgbClr val="0000FF"/>
                </a:solidFill>
              </a:rPr>
              <a:t>с=19-7=12°С          </a:t>
            </a:r>
            <a:r>
              <a:rPr lang="en-US" sz="2000">
                <a:solidFill>
                  <a:srgbClr val="0000FF"/>
                </a:solidFill>
              </a:rPr>
              <a:t>      </a:t>
            </a:r>
            <a:r>
              <a:rPr lang="ru-RU" sz="2000">
                <a:solidFill>
                  <a:srgbClr val="0000FF"/>
                </a:solidFill>
              </a:rPr>
              <a:t>А</a:t>
            </a:r>
            <a:r>
              <a:rPr lang="ru-RU" sz="2000" b="1"/>
              <a:t>°</a:t>
            </a:r>
            <a:r>
              <a:rPr lang="ru-RU" sz="2000">
                <a:solidFill>
                  <a:srgbClr val="0000FF"/>
                </a:solidFill>
              </a:rPr>
              <a:t>с=11-(-4)=15°С          </a:t>
            </a:r>
            <a:r>
              <a:rPr lang="en-US" sz="2000">
                <a:solidFill>
                  <a:srgbClr val="0000FF"/>
                </a:solidFill>
              </a:rPr>
              <a:t>   </a:t>
            </a:r>
            <a:r>
              <a:rPr lang="ru-RU" sz="2000">
                <a:solidFill>
                  <a:srgbClr val="0000FF"/>
                </a:solidFill>
              </a:rPr>
              <a:t>А</a:t>
            </a:r>
            <a:r>
              <a:rPr lang="ru-RU" sz="2000" b="1"/>
              <a:t>°</a:t>
            </a:r>
            <a:r>
              <a:rPr lang="ru-RU" sz="2000">
                <a:solidFill>
                  <a:srgbClr val="0000FF"/>
                </a:solidFill>
              </a:rPr>
              <a:t>с=18°С</a:t>
            </a:r>
          </a:p>
        </p:txBody>
      </p:sp>
      <p:pic>
        <p:nvPicPr>
          <p:cNvPr id="24582" name="Picture 6" descr="градусы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1557338"/>
            <a:ext cx="7272338" cy="2951162"/>
          </a:xfrm>
          <a:noFill/>
          <a:ln w="38100">
            <a:solidFill>
              <a:schemeClr val="accent2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>
                <a:solidFill>
                  <a:schemeClr val="accent2"/>
                </a:solidFill>
              </a:rPr>
              <a:t>Определение</a:t>
            </a:r>
            <a:r>
              <a:rPr lang="ru-RU" sz="3200" b="1">
                <a:solidFill>
                  <a:schemeClr val="accent2"/>
                </a:solidFill>
              </a:rPr>
              <a:t> </a:t>
            </a:r>
            <a:r>
              <a:rPr lang="ru-RU" sz="3200">
                <a:solidFill>
                  <a:schemeClr val="accent2"/>
                </a:solidFill>
              </a:rPr>
              <a:t>амплитуды колебания </a:t>
            </a:r>
            <a:r>
              <a:rPr lang="en-US" sz="3200">
                <a:solidFill>
                  <a:schemeClr val="accent2"/>
                </a:solidFill>
              </a:rPr>
              <a:t>t</a:t>
            </a:r>
            <a:r>
              <a:rPr lang="ru-RU" sz="3200">
                <a:solidFill>
                  <a:schemeClr val="accent2"/>
                </a:solidFill>
              </a:rPr>
              <a:t>в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628775"/>
            <a:ext cx="8207375" cy="5762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 b="1"/>
              <a:t>Задание 1.</a:t>
            </a:r>
            <a:r>
              <a:rPr lang="ru-RU" sz="2400"/>
              <a:t> Вычислите амплитуду колебания </a:t>
            </a:r>
            <a:r>
              <a:rPr lang="en-US" sz="2400"/>
              <a:t>t</a:t>
            </a:r>
            <a:r>
              <a:rPr lang="ru-RU" sz="2400"/>
              <a:t>в :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/>
              <a:t>	</a:t>
            </a:r>
          </a:p>
        </p:txBody>
      </p:sp>
      <p:graphicFrame>
        <p:nvGraphicFramePr>
          <p:cNvPr id="26670" name="Group 46"/>
          <p:cNvGraphicFramePr>
            <a:graphicFrameLocks noGrp="1"/>
          </p:cNvGraphicFramePr>
          <p:nvPr>
            <p:ph sz="half" idx="2"/>
          </p:nvPr>
        </p:nvGraphicFramePr>
        <p:xfrm>
          <a:off x="395288" y="2133600"/>
          <a:ext cx="8291512" cy="2584704"/>
        </p:xfrm>
        <a:graphic>
          <a:graphicData uri="http://schemas.openxmlformats.org/drawingml/2006/table">
            <a:tbl>
              <a:tblPr/>
              <a:tblGrid>
                <a:gridCol w="1173162"/>
                <a:gridCol w="2973388"/>
                <a:gridCol w="2071687"/>
                <a:gridCol w="2073275"/>
              </a:tblGrid>
              <a:tr h="458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№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п/п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min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°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4518" name="Picture 6" descr="s3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797425"/>
            <a:ext cx="2663825" cy="173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7" name="Picture 5" descr="109[1]"/>
          <p:cNvPicPr>
            <a:picLocks noChangeAspect="1" noChangeArrowheads="1" noCrop="1"/>
          </p:cNvPicPr>
          <p:nvPr/>
        </p:nvPicPr>
        <p:blipFill>
          <a:blip r:embed="rId3">
            <a:lum bright="-12000" contrast="12000"/>
          </a:blip>
          <a:srcRect/>
          <a:stretch>
            <a:fillRect/>
          </a:stretch>
        </p:blipFill>
        <p:spPr bwMode="auto">
          <a:xfrm>
            <a:off x="6227763" y="4724400"/>
            <a:ext cx="2465387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4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315" name="Picture 43" descr="Рисунок10"/>
          <p:cNvPicPr>
            <a:picLocks noChangeAspect="1" noChangeArrowheads="1" noCrop="1"/>
          </p:cNvPicPr>
          <p:nvPr/>
        </p:nvPicPr>
        <p:blipFill>
          <a:blip r:embed="rId2">
            <a:lum bright="-12000" contrast="12000"/>
          </a:blip>
          <a:srcRect/>
          <a:stretch>
            <a:fillRect/>
          </a:stretch>
        </p:blipFill>
        <p:spPr bwMode="auto">
          <a:xfrm>
            <a:off x="395288" y="188913"/>
            <a:ext cx="2460625" cy="243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algn="r"/>
            <a:r>
              <a:rPr lang="ru-RU" sz="3200">
                <a:solidFill>
                  <a:schemeClr val="accent2"/>
                </a:solidFill>
              </a:rPr>
              <a:t>Определение</a:t>
            </a:r>
            <a:r>
              <a:rPr lang="ru-RU" sz="3200" b="1">
                <a:solidFill>
                  <a:schemeClr val="accent2"/>
                </a:solidFill>
              </a:rPr>
              <a:t> </a:t>
            </a:r>
            <a:br>
              <a:rPr lang="ru-RU" sz="3200" b="1">
                <a:solidFill>
                  <a:schemeClr val="accent2"/>
                </a:solidFill>
              </a:rPr>
            </a:br>
            <a:r>
              <a:rPr lang="ru-RU" sz="3200">
                <a:solidFill>
                  <a:schemeClr val="accent2"/>
                </a:solidFill>
              </a:rPr>
              <a:t>амплитуды колебания </a:t>
            </a:r>
            <a:r>
              <a:rPr lang="en-US" sz="3200">
                <a:solidFill>
                  <a:schemeClr val="accent2"/>
                </a:solidFill>
              </a:rPr>
              <a:t>t</a:t>
            </a:r>
            <a:r>
              <a:rPr lang="ru-RU" sz="3200">
                <a:solidFill>
                  <a:schemeClr val="accent2"/>
                </a:solidFill>
              </a:rPr>
              <a:t>в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60575"/>
            <a:ext cx="8229600" cy="4065588"/>
          </a:xfrm>
        </p:spPr>
        <p:txBody>
          <a:bodyPr/>
          <a:lstStyle/>
          <a:p>
            <a:pPr algn="r">
              <a:lnSpc>
                <a:spcPct val="80000"/>
              </a:lnSpc>
              <a:buFontTx/>
              <a:buNone/>
            </a:pPr>
            <a:r>
              <a:rPr lang="ru-RU" sz="2400">
                <a:solidFill>
                  <a:srgbClr val="0000FF"/>
                </a:solidFill>
              </a:rPr>
              <a:t>Как вычислить 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2400">
                <a:solidFill>
                  <a:srgbClr val="0000FF"/>
                </a:solidFill>
              </a:rPr>
              <a:t>амплитуду температур за неделю, месяц, год?</a:t>
            </a:r>
          </a:p>
          <a:p>
            <a:pPr algn="r">
              <a:lnSpc>
                <a:spcPct val="80000"/>
              </a:lnSpc>
              <a:buFontTx/>
              <a:buNone/>
            </a:pPr>
            <a:endParaRPr lang="ru-RU" sz="240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rgbClr val="FF0000"/>
                </a:solidFill>
              </a:rPr>
              <a:t>Амплитуда температур за неделю(Ан):</a:t>
            </a:r>
            <a:r>
              <a:rPr lang="ru-RU" sz="2400">
                <a:solidFill>
                  <a:schemeClr val="accent2"/>
                </a:solidFill>
              </a:rPr>
              <a:t> разность температур между самой высокой и самой низкой температурами за неделю.</a:t>
            </a: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rgbClr val="FF0000"/>
                </a:solidFill>
              </a:rPr>
              <a:t>Амплитуда температур за месяц (Ам):</a:t>
            </a:r>
            <a:r>
              <a:rPr lang="ru-RU" sz="2400">
                <a:solidFill>
                  <a:schemeClr val="accent2"/>
                </a:solidFill>
              </a:rPr>
              <a:t> разность температур между самой высокой и самой низкой температурами за месяц.</a:t>
            </a: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rgbClr val="FF0000"/>
                </a:solidFill>
              </a:rPr>
              <a:t>Амплитуда температур за год (Аг):</a:t>
            </a:r>
            <a:r>
              <a:rPr lang="ru-RU" sz="2400">
                <a:solidFill>
                  <a:schemeClr val="accent2"/>
                </a:solidFill>
              </a:rPr>
              <a:t> разность температур между самой высокой и самой низкой температурами за год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2" name="Picture 42" descr="Рисунок2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2950" y="260350"/>
            <a:ext cx="1776413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>
                <a:solidFill>
                  <a:schemeClr val="accent2"/>
                </a:solidFill>
              </a:rPr>
              <a:t>Определение средних температур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>
                <a:solidFill>
                  <a:srgbClr val="0000FF"/>
                </a:solidFill>
              </a:rPr>
              <a:t>Как  рассчитываются средние величины, среднеарифметическое?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00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000"/>
              <a:t>  </a:t>
            </a:r>
            <a:r>
              <a:rPr lang="ru-RU" sz="2000">
                <a:solidFill>
                  <a:srgbClr val="FF0000"/>
                </a:solidFill>
              </a:rPr>
              <a:t>Чтобы рассчитать среднее арифметическое нескольких чисел, нужно эти числа сложить и разделить на их количество</a:t>
            </a:r>
          </a:p>
          <a:p>
            <a:pPr>
              <a:lnSpc>
                <a:spcPct val="80000"/>
              </a:lnSpc>
            </a:pPr>
            <a:r>
              <a:rPr lang="ru-RU" sz="2000"/>
              <a:t>например:  </a:t>
            </a:r>
            <a:r>
              <a:rPr lang="en-US" sz="2000"/>
              <a:t>t </a:t>
            </a:r>
            <a:r>
              <a:rPr lang="ru-RU" sz="2000"/>
              <a:t>в 14 часов +14°С, а в 6 часов +7°С,  какая будет средняя?</a:t>
            </a:r>
          </a:p>
          <a:p>
            <a:pPr>
              <a:lnSpc>
                <a:spcPct val="80000"/>
              </a:lnSpc>
            </a:pPr>
            <a:r>
              <a:rPr lang="en-US" sz="2000"/>
              <a:t>t</a:t>
            </a:r>
            <a:r>
              <a:rPr lang="ru-RU" sz="2000"/>
              <a:t>1=14, </a:t>
            </a:r>
            <a:r>
              <a:rPr lang="en-US" sz="2000"/>
              <a:t>t</a:t>
            </a:r>
            <a:r>
              <a:rPr lang="ru-RU" sz="2000"/>
              <a:t>2=7; С</a:t>
            </a:r>
            <a:r>
              <a:rPr lang="en-US" sz="2000"/>
              <a:t>ct</a:t>
            </a:r>
            <a:r>
              <a:rPr lang="ru-RU" sz="2000"/>
              <a:t>=</a:t>
            </a:r>
            <a:r>
              <a:rPr lang="en-US" sz="2000"/>
              <a:t>(</a:t>
            </a:r>
            <a:r>
              <a:rPr lang="ru-RU" sz="2000"/>
              <a:t>14+7</a:t>
            </a:r>
            <a:r>
              <a:rPr lang="en-US" sz="2000"/>
              <a:t>)</a:t>
            </a:r>
            <a:r>
              <a:rPr lang="ru-RU" sz="2000"/>
              <a:t>/2=10,5°С</a:t>
            </a:r>
            <a:endParaRPr lang="en-US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    </a:t>
            </a:r>
            <a:r>
              <a:rPr lang="ru-RU" sz="2000">
                <a:solidFill>
                  <a:srgbClr val="FF0000"/>
                </a:solidFill>
              </a:rPr>
              <a:t>Алгоритм определения среднесуточной температуры воздуха:</a:t>
            </a:r>
          </a:p>
          <a:p>
            <a:pPr>
              <a:lnSpc>
                <a:spcPct val="80000"/>
              </a:lnSpc>
            </a:pPr>
            <a:r>
              <a:rPr lang="ru-RU" sz="2000">
                <a:solidFill>
                  <a:schemeClr val="accent2"/>
                </a:solidFill>
              </a:rPr>
              <a:t>Сложите все отрицательные показатели суточной температуры воздуха;</a:t>
            </a:r>
          </a:p>
          <a:p>
            <a:pPr>
              <a:lnSpc>
                <a:spcPct val="80000"/>
              </a:lnSpc>
            </a:pPr>
            <a:r>
              <a:rPr lang="ru-RU" sz="2000">
                <a:solidFill>
                  <a:schemeClr val="accent2"/>
                </a:solidFill>
              </a:rPr>
              <a:t>Сложите все положительные показатели температуры воздуха;</a:t>
            </a:r>
          </a:p>
          <a:p>
            <a:pPr>
              <a:lnSpc>
                <a:spcPct val="80000"/>
              </a:lnSpc>
            </a:pPr>
            <a:r>
              <a:rPr lang="ru-RU" sz="2000">
                <a:solidFill>
                  <a:schemeClr val="accent2"/>
                </a:solidFill>
              </a:rPr>
              <a:t>Сложите сумму положительных и отрицательных показателей температуры воздуха;</a:t>
            </a:r>
          </a:p>
          <a:p>
            <a:pPr>
              <a:lnSpc>
                <a:spcPct val="80000"/>
              </a:lnSpc>
            </a:pPr>
            <a:r>
              <a:rPr lang="ru-RU" sz="2000">
                <a:solidFill>
                  <a:schemeClr val="accent2"/>
                </a:solidFill>
              </a:rPr>
              <a:t>Значение полученной суммы разделите на число измерений температуры воздуха за сутки.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algn="l"/>
            <a:r>
              <a:rPr lang="ru-RU" sz="4000"/>
              <a:t> </a:t>
            </a:r>
            <a:r>
              <a:rPr lang="ru-RU" sz="2000" b="1"/>
              <a:t>Задание 2</a:t>
            </a:r>
            <a:r>
              <a:rPr lang="ru-RU" sz="2000"/>
              <a:t>. Вычислите среднесуточную температуру воздуха.    </a:t>
            </a:r>
            <a:br>
              <a:rPr lang="ru-RU" sz="2000"/>
            </a:br>
            <a:r>
              <a:rPr lang="ru-RU" sz="2000"/>
              <a:t>                      Начертите график температур (по вертикали –</a:t>
            </a:r>
            <a:br>
              <a:rPr lang="ru-RU" sz="2000"/>
            </a:br>
            <a:r>
              <a:rPr lang="ru-RU" sz="2000"/>
              <a:t>                      температуры, по горизонтали – время).</a:t>
            </a:r>
          </a:p>
        </p:txBody>
      </p:sp>
      <p:graphicFrame>
        <p:nvGraphicFramePr>
          <p:cNvPr id="30759" name="Group 39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8229600" cy="2185988"/>
        </p:xfrm>
        <a:graphic>
          <a:graphicData uri="http://schemas.openxmlformats.org/drawingml/2006/table">
            <a:tbl>
              <a:tblPr/>
              <a:tblGrid>
                <a:gridCol w="822325"/>
                <a:gridCol w="823913"/>
                <a:gridCol w="822325"/>
                <a:gridCol w="823912"/>
                <a:gridCol w="822325"/>
                <a:gridCol w="822325"/>
                <a:gridCol w="823913"/>
                <a:gridCol w="822325"/>
                <a:gridCol w="823912"/>
                <a:gridCol w="822325"/>
              </a:tblGrid>
              <a:tr h="1093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время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сс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2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°С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-4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-5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-6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-3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761" name="Rectangle 41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ru-RU" sz="2800">
              <a:solidFill>
                <a:schemeClr val="accent2"/>
              </a:solidFill>
            </a:endParaRPr>
          </a:p>
          <a:p>
            <a:pPr algn="r">
              <a:buFontTx/>
              <a:buNone/>
            </a:pPr>
            <a:r>
              <a:rPr lang="ru-RU" sz="2800">
                <a:solidFill>
                  <a:schemeClr val="accent2"/>
                </a:solidFill>
              </a:rPr>
              <a:t>Как узнать среднемесячную </a:t>
            </a:r>
            <a:r>
              <a:rPr lang="en-US" sz="2800">
                <a:solidFill>
                  <a:schemeClr val="accent2"/>
                </a:solidFill>
              </a:rPr>
              <a:t>t</a:t>
            </a:r>
            <a:r>
              <a:rPr lang="ru-RU" sz="2800">
                <a:solidFill>
                  <a:schemeClr val="accent2"/>
                </a:solidFill>
              </a:rPr>
              <a:t>в?</a:t>
            </a:r>
          </a:p>
          <a:p>
            <a:pPr algn="r">
              <a:buFontTx/>
              <a:buNone/>
            </a:pPr>
            <a:r>
              <a:rPr lang="ru-RU" sz="2800">
                <a:solidFill>
                  <a:schemeClr val="accent2"/>
                </a:solidFill>
              </a:rPr>
              <a:t> Как вычислить среднегодовую </a:t>
            </a:r>
            <a:r>
              <a:rPr lang="en-US" sz="2800">
                <a:solidFill>
                  <a:schemeClr val="accent2"/>
                </a:solidFill>
              </a:rPr>
              <a:t>t</a:t>
            </a:r>
            <a:r>
              <a:rPr lang="ru-RU" sz="2800">
                <a:solidFill>
                  <a:schemeClr val="accent2"/>
                </a:solidFill>
              </a:rPr>
              <a:t>в? </a:t>
            </a:r>
          </a:p>
        </p:txBody>
      </p:sp>
      <p:grpSp>
        <p:nvGrpSpPr>
          <p:cNvPr id="2" name="Group 54"/>
          <p:cNvGrpSpPr>
            <a:grpSpLocks/>
          </p:cNvGrpSpPr>
          <p:nvPr/>
        </p:nvGrpSpPr>
        <p:grpSpPr bwMode="auto">
          <a:xfrm>
            <a:off x="323850" y="4149725"/>
            <a:ext cx="2411413" cy="1727200"/>
            <a:chOff x="2154" y="845"/>
            <a:chExt cx="1951" cy="1905"/>
          </a:xfrm>
        </p:grpSpPr>
        <p:sp>
          <p:nvSpPr>
            <p:cNvPr id="30763" name="Rectangle 53"/>
            <p:cNvSpPr>
              <a:spLocks noChangeArrowheads="1"/>
            </p:cNvSpPr>
            <p:nvPr/>
          </p:nvSpPr>
          <p:spPr bwMode="auto">
            <a:xfrm>
              <a:off x="2154" y="845"/>
              <a:ext cx="1951" cy="1905"/>
            </a:xfrm>
            <a:prstGeom prst="rect">
              <a:avLst/>
            </a:prstGeom>
            <a:solidFill>
              <a:schemeClr val="bg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tx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pic>
          <p:nvPicPr>
            <p:cNvPr id="30764" name="Picture 52" descr="Рисунок1"/>
            <p:cNvPicPr>
              <a:picLocks noChangeAspect="1" noChangeArrowheads="1" noCrop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290" y="981"/>
              <a:ext cx="1679" cy="1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r>
              <a:rPr lang="ru-RU">
                <a:solidFill>
                  <a:srgbClr val="0000FF"/>
                </a:solidFill>
              </a:rPr>
              <a:t>Среднемесячная температура воздуха</a:t>
            </a:r>
          </a:p>
          <a:p>
            <a:pPr>
              <a:buFontTx/>
              <a:buNone/>
            </a:pPr>
            <a:r>
              <a:rPr lang="ru-RU"/>
              <a:t>    Сложить средние температуры за сутки и разделить полученную сумму на количество дней в месяце</a:t>
            </a:r>
          </a:p>
          <a:p>
            <a:pPr>
              <a:buFontTx/>
              <a:buNone/>
            </a:pPr>
            <a:r>
              <a:rPr lang="ru-RU"/>
              <a:t>     </a:t>
            </a:r>
            <a:r>
              <a:rPr lang="ru-RU">
                <a:solidFill>
                  <a:srgbClr val="FF0000"/>
                </a:solidFill>
              </a:rPr>
              <a:t>См</a:t>
            </a:r>
            <a:r>
              <a:rPr lang="en-US">
                <a:solidFill>
                  <a:srgbClr val="FF0000"/>
                </a:solidFill>
              </a:rPr>
              <a:t>t</a:t>
            </a:r>
            <a:r>
              <a:rPr lang="ru-RU">
                <a:solidFill>
                  <a:srgbClr val="FF0000"/>
                </a:solidFill>
              </a:rPr>
              <a:t>= </a:t>
            </a:r>
            <a:r>
              <a:rPr lang="en-US">
                <a:solidFill>
                  <a:srgbClr val="FF0000"/>
                </a:solidFill>
              </a:rPr>
              <a:t>(</a:t>
            </a:r>
            <a:r>
              <a:rPr lang="ru-RU">
                <a:solidFill>
                  <a:srgbClr val="FF0000"/>
                </a:solidFill>
              </a:rPr>
              <a:t>Сс</a:t>
            </a:r>
            <a:r>
              <a:rPr lang="en-US">
                <a:solidFill>
                  <a:srgbClr val="FF0000"/>
                </a:solidFill>
              </a:rPr>
              <a:t>t</a:t>
            </a:r>
            <a:r>
              <a:rPr lang="ru-RU">
                <a:solidFill>
                  <a:srgbClr val="FF0000"/>
                </a:solidFill>
              </a:rPr>
              <a:t>1+Сс</a:t>
            </a:r>
            <a:r>
              <a:rPr lang="en-US">
                <a:solidFill>
                  <a:srgbClr val="FF0000"/>
                </a:solidFill>
              </a:rPr>
              <a:t>t</a:t>
            </a:r>
            <a:r>
              <a:rPr lang="ru-RU">
                <a:solidFill>
                  <a:srgbClr val="FF0000"/>
                </a:solidFill>
              </a:rPr>
              <a:t>2+Сс</a:t>
            </a:r>
            <a:r>
              <a:rPr lang="en-US">
                <a:solidFill>
                  <a:srgbClr val="FF0000"/>
                </a:solidFill>
              </a:rPr>
              <a:t>t</a:t>
            </a:r>
            <a:r>
              <a:rPr lang="ru-RU">
                <a:solidFill>
                  <a:srgbClr val="FF0000"/>
                </a:solidFill>
              </a:rPr>
              <a:t>3+… +Сс</a:t>
            </a:r>
            <a:r>
              <a:rPr lang="en-US">
                <a:solidFill>
                  <a:srgbClr val="FF0000"/>
                </a:solidFill>
              </a:rPr>
              <a:t>t</a:t>
            </a:r>
            <a:r>
              <a:rPr lang="ru-RU">
                <a:solidFill>
                  <a:srgbClr val="FF0000"/>
                </a:solidFill>
              </a:rPr>
              <a:t>31</a:t>
            </a:r>
            <a:r>
              <a:rPr lang="en-US">
                <a:solidFill>
                  <a:srgbClr val="FF0000"/>
                </a:solidFill>
              </a:rPr>
              <a:t>)</a:t>
            </a:r>
            <a:r>
              <a:rPr lang="ru-RU">
                <a:solidFill>
                  <a:srgbClr val="FF0000"/>
                </a:solidFill>
              </a:rPr>
              <a:t>/31</a:t>
            </a:r>
          </a:p>
          <a:p>
            <a:r>
              <a:rPr lang="en-US">
                <a:solidFill>
                  <a:srgbClr val="0000FF"/>
                </a:solidFill>
              </a:rPr>
              <a:t>C</a:t>
            </a:r>
            <a:r>
              <a:rPr lang="ru-RU">
                <a:solidFill>
                  <a:srgbClr val="0000FF"/>
                </a:solidFill>
              </a:rPr>
              <a:t>реднегодовая температура воздуха</a:t>
            </a:r>
          </a:p>
          <a:p>
            <a:pPr>
              <a:buFontTx/>
              <a:buNone/>
            </a:pPr>
            <a:r>
              <a:rPr lang="ru-RU"/>
              <a:t>    Сложить среднемесячные температуры и полученную сумму разделить на 12</a:t>
            </a:r>
          </a:p>
          <a:p>
            <a:pPr>
              <a:buFontTx/>
              <a:buNone/>
            </a:pPr>
            <a:r>
              <a:rPr lang="ru-RU">
                <a:solidFill>
                  <a:srgbClr val="FF0000"/>
                </a:solidFill>
              </a:rPr>
              <a:t>     Сг</a:t>
            </a:r>
            <a:r>
              <a:rPr lang="en-US">
                <a:solidFill>
                  <a:srgbClr val="FF0000"/>
                </a:solidFill>
              </a:rPr>
              <a:t>t</a:t>
            </a:r>
            <a:r>
              <a:rPr lang="ru-RU">
                <a:solidFill>
                  <a:srgbClr val="FF0000"/>
                </a:solidFill>
              </a:rPr>
              <a:t>= См</a:t>
            </a:r>
            <a:r>
              <a:rPr lang="en-US">
                <a:solidFill>
                  <a:srgbClr val="FF0000"/>
                </a:solidFill>
              </a:rPr>
              <a:t>t</a:t>
            </a:r>
            <a:r>
              <a:rPr lang="ru-RU">
                <a:solidFill>
                  <a:srgbClr val="FF0000"/>
                </a:solidFill>
              </a:rPr>
              <a:t>1+См</a:t>
            </a:r>
            <a:r>
              <a:rPr lang="en-US">
                <a:solidFill>
                  <a:srgbClr val="FF0000"/>
                </a:solidFill>
              </a:rPr>
              <a:t>t</a:t>
            </a:r>
            <a:r>
              <a:rPr lang="ru-RU">
                <a:solidFill>
                  <a:srgbClr val="FF0000"/>
                </a:solidFill>
              </a:rPr>
              <a:t>2+…+См</a:t>
            </a:r>
            <a:r>
              <a:rPr lang="en-US">
                <a:solidFill>
                  <a:srgbClr val="FF0000"/>
                </a:solidFill>
              </a:rPr>
              <a:t>t</a:t>
            </a:r>
            <a:r>
              <a:rPr lang="ru-RU">
                <a:solidFill>
                  <a:srgbClr val="FF0000"/>
                </a:solidFill>
              </a:rPr>
              <a:t>12/12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/>
              <a:t>Задание 3.</a:t>
            </a:r>
            <a:r>
              <a:rPr lang="ru-RU" sz="2000"/>
              <a:t> Вычислите среднесуточную температуру воздуха </a:t>
            </a:r>
            <a:r>
              <a:rPr lang="en-US" sz="2000"/>
              <a:t/>
            </a:r>
            <a:br>
              <a:rPr lang="en-US" sz="2000"/>
            </a:br>
            <a:r>
              <a:rPr lang="ru-RU" sz="2000"/>
              <a:t>с. Объячево за 17.12.12 г.</a:t>
            </a:r>
          </a:p>
        </p:txBody>
      </p:sp>
      <p:graphicFrame>
        <p:nvGraphicFramePr>
          <p:cNvPr id="34855" name="Group 39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973263"/>
        </p:xfrm>
        <a:graphic>
          <a:graphicData uri="http://schemas.openxmlformats.org/drawingml/2006/table">
            <a:tbl>
              <a:tblPr/>
              <a:tblGrid>
                <a:gridCol w="822325"/>
                <a:gridCol w="823913"/>
                <a:gridCol w="822325"/>
                <a:gridCol w="823912"/>
                <a:gridCol w="822325"/>
                <a:gridCol w="822325"/>
                <a:gridCol w="823913"/>
                <a:gridCol w="822325"/>
                <a:gridCol w="823912"/>
                <a:gridCol w="822325"/>
              </a:tblGrid>
              <a:tr h="987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время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сс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5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°С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435600" y="4365625"/>
            <a:ext cx="3311525" cy="2044700"/>
            <a:chOff x="2699" y="1344"/>
            <a:chExt cx="2948" cy="2857"/>
          </a:xfrm>
        </p:grpSpPr>
        <p:sp>
          <p:nvSpPr>
            <p:cNvPr id="34859" name="Rectangle 6"/>
            <p:cNvSpPr>
              <a:spLocks noChangeArrowheads="1"/>
            </p:cNvSpPr>
            <p:nvPr/>
          </p:nvSpPr>
          <p:spPr bwMode="auto">
            <a:xfrm>
              <a:off x="2699" y="1344"/>
              <a:ext cx="2948" cy="2857"/>
            </a:xfrm>
            <a:prstGeom prst="rect">
              <a:avLst/>
            </a:prstGeom>
            <a:solidFill>
              <a:schemeClr val="bg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tx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pic>
          <p:nvPicPr>
            <p:cNvPr id="34860" name="Picture 5" descr="46c0e1cda9b46"/>
            <p:cNvPicPr>
              <a:picLocks noChangeAspect="1" noChangeArrowheads="1" noCrop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35" y="1525"/>
              <a:ext cx="2672" cy="2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409" name="Picture 89" descr="Рисунок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0"/>
            <a:ext cx="1512887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/>
              <a:t>Задание 4.</a:t>
            </a:r>
            <a:r>
              <a:rPr lang="ru-RU" sz="2000"/>
              <a:t> </a:t>
            </a:r>
            <a:br>
              <a:rPr lang="ru-RU" sz="2000"/>
            </a:br>
            <a:r>
              <a:rPr lang="ru-RU" sz="2000"/>
              <a:t>                       Вычислите среднемесячную температуру воздуха </a:t>
            </a:r>
            <a:br>
              <a:rPr lang="ru-RU" sz="2000"/>
            </a:br>
            <a:r>
              <a:rPr lang="ru-RU" sz="2000"/>
              <a:t>с. Объячево за декабрь 2012 г.</a:t>
            </a:r>
          </a:p>
        </p:txBody>
      </p:sp>
      <p:graphicFrame>
        <p:nvGraphicFramePr>
          <p:cNvPr id="37006" name="Group 142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8218488" cy="1036320"/>
        </p:xfrm>
        <a:graphic>
          <a:graphicData uri="http://schemas.openxmlformats.org/drawingml/2006/table">
            <a:tbl>
              <a:tblPr/>
              <a:tblGrid>
                <a:gridCol w="746125"/>
                <a:gridCol w="746125"/>
                <a:gridCol w="746125"/>
                <a:gridCol w="749300"/>
                <a:gridCol w="746125"/>
                <a:gridCol w="750888"/>
                <a:gridCol w="746125"/>
                <a:gridCol w="749300"/>
                <a:gridCol w="746125"/>
                <a:gridCol w="746125"/>
                <a:gridCol w="746125"/>
              </a:tblGrid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сутки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°С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-16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-10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-10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-10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-7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-8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-13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-12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-14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-12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7002" name="Group 138"/>
          <p:cNvGraphicFramePr>
            <a:graphicFrameLocks noGrp="1"/>
          </p:cNvGraphicFramePr>
          <p:nvPr>
            <p:ph sz="quarter" idx="2"/>
          </p:nvPr>
        </p:nvGraphicFramePr>
        <p:xfrm>
          <a:off x="395288" y="2924175"/>
          <a:ext cx="8353425" cy="1252538"/>
        </p:xfrm>
        <a:graphic>
          <a:graphicData uri="http://schemas.openxmlformats.org/drawingml/2006/table">
            <a:tbl>
              <a:tblPr/>
              <a:tblGrid>
                <a:gridCol w="758825"/>
                <a:gridCol w="758825"/>
                <a:gridCol w="760412"/>
                <a:gridCol w="758825"/>
                <a:gridCol w="838200"/>
                <a:gridCol w="733425"/>
                <a:gridCol w="708025"/>
                <a:gridCol w="758825"/>
                <a:gridCol w="760413"/>
                <a:gridCol w="758825"/>
                <a:gridCol w="758825"/>
              </a:tblGrid>
              <a:tr h="627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5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-12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-14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-20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-27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-28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-28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-30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-29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-29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-28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-26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6996" name="Group 132"/>
          <p:cNvGraphicFramePr>
            <a:graphicFrameLocks noGrp="1"/>
          </p:cNvGraphicFramePr>
          <p:nvPr>
            <p:ph sz="quarter" idx="3"/>
          </p:nvPr>
        </p:nvGraphicFramePr>
        <p:xfrm>
          <a:off x="468313" y="4508500"/>
          <a:ext cx="8218487" cy="1036320"/>
        </p:xfrm>
        <a:graphic>
          <a:graphicData uri="http://schemas.openxmlformats.org/drawingml/2006/table">
            <a:tbl>
              <a:tblPr/>
              <a:tblGrid>
                <a:gridCol w="744537"/>
                <a:gridCol w="749300"/>
                <a:gridCol w="744538"/>
                <a:gridCol w="749300"/>
                <a:gridCol w="744537"/>
                <a:gridCol w="754063"/>
                <a:gridCol w="744537"/>
                <a:gridCol w="749300"/>
                <a:gridCol w="744538"/>
                <a:gridCol w="749300"/>
                <a:gridCol w="744537"/>
              </a:tblGrid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см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-30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-30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-25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-27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-14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-14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-6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-5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-6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-7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446" name="Picture 54" descr="Рисунок8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771775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2000" b="1"/>
              <a:t>                            </a:t>
            </a:r>
            <a:br>
              <a:rPr lang="ru-RU" sz="2000" b="1"/>
            </a:br>
            <a:r>
              <a:rPr lang="ru-RU" sz="2000" b="1"/>
              <a:t/>
            </a:r>
            <a:br>
              <a:rPr lang="ru-RU" sz="2000" b="1"/>
            </a:br>
            <a:r>
              <a:rPr lang="ru-RU" sz="2000" b="1"/>
              <a:t>                             </a:t>
            </a:r>
            <a:br>
              <a:rPr lang="ru-RU" sz="2000" b="1"/>
            </a:br>
            <a:r>
              <a:rPr lang="ru-RU" sz="2000" b="1"/>
              <a:t/>
            </a:r>
            <a:br>
              <a:rPr lang="ru-RU" sz="2000" b="1"/>
            </a:br>
            <a:r>
              <a:rPr lang="ru-RU" sz="2000" b="1"/>
              <a:t>Задание 5</a:t>
            </a:r>
            <a:r>
              <a:rPr lang="ru-RU" sz="2000"/>
              <a:t> </a:t>
            </a:r>
            <a:br>
              <a:rPr lang="ru-RU" sz="2000"/>
            </a:br>
            <a:r>
              <a:rPr lang="ru-RU" sz="2000"/>
              <a:t>                                 Вычислите</a:t>
            </a:r>
            <a:r>
              <a:rPr lang="ru-RU" sz="4000"/>
              <a:t> </a:t>
            </a:r>
            <a:r>
              <a:rPr lang="ru-RU" sz="2000"/>
              <a:t>среднегодовую температуру воздуха   </a:t>
            </a:r>
            <a:br>
              <a:rPr lang="ru-RU" sz="2000"/>
            </a:br>
            <a:r>
              <a:rPr lang="ru-RU" sz="2000"/>
              <a:t>                                 с. Объячево за 2012 г</a:t>
            </a:r>
            <a:br>
              <a:rPr lang="ru-RU" sz="2000"/>
            </a:br>
            <a:r>
              <a:rPr lang="ru-RU" sz="2000"/>
              <a:t>                                 Начертите график температур (по вертикали –   </a:t>
            </a:r>
            <a:br>
              <a:rPr lang="ru-RU" sz="2000"/>
            </a:br>
            <a:r>
              <a:rPr lang="ru-RU" sz="2000"/>
              <a:t>                                 температуры, по горизонтали -  месяцы)</a:t>
            </a:r>
            <a:br>
              <a:rPr lang="ru-RU" sz="2000"/>
            </a:br>
            <a:r>
              <a:rPr lang="ru-RU" sz="2000"/>
              <a:t/>
            </a:r>
            <a:br>
              <a:rPr lang="ru-RU" sz="2000"/>
            </a:br>
            <a:endParaRPr lang="ru-RU" sz="2000"/>
          </a:p>
        </p:txBody>
      </p:sp>
      <p:sp>
        <p:nvSpPr>
          <p:cNvPr id="41021" name="Rectangle 61"/>
          <p:cNvSpPr>
            <a:spLocks noGrp="1" noChangeArrowheads="1"/>
          </p:cNvSpPr>
          <p:nvPr>
            <p:ph type="body" idx="1"/>
          </p:nvPr>
        </p:nvSpPr>
        <p:spPr>
          <a:xfrm>
            <a:off x="457200" y="5445125"/>
            <a:ext cx="8229600" cy="681038"/>
          </a:xfrm>
        </p:spPr>
        <p:txBody>
          <a:bodyPr/>
          <a:lstStyle/>
          <a:p>
            <a:r>
              <a:rPr lang="ru-RU" sz="1600"/>
              <a:t>Закрепим пройденное</a:t>
            </a:r>
          </a:p>
        </p:txBody>
      </p:sp>
      <p:graphicFrame>
        <p:nvGraphicFramePr>
          <p:cNvPr id="41023" name="Group 63"/>
          <p:cNvGraphicFramePr>
            <a:graphicFrameLocks noGrp="1"/>
          </p:cNvGraphicFramePr>
          <p:nvPr>
            <p:ph idx="4294967295"/>
          </p:nvPr>
        </p:nvGraphicFramePr>
        <p:xfrm>
          <a:off x="468313" y="2565400"/>
          <a:ext cx="8424862" cy="1295400"/>
        </p:xfrm>
        <a:graphic>
          <a:graphicData uri="http://schemas.openxmlformats.org/drawingml/2006/table">
            <a:tbl>
              <a:tblPr/>
              <a:tblGrid>
                <a:gridCol w="604837"/>
                <a:gridCol w="552450"/>
                <a:gridCol w="606425"/>
                <a:gridCol w="604838"/>
                <a:gridCol w="603250"/>
                <a:gridCol w="609600"/>
                <a:gridCol w="604837"/>
                <a:gridCol w="603250"/>
                <a:gridCol w="609600"/>
                <a:gridCol w="603250"/>
                <a:gridCol w="604838"/>
                <a:gridCol w="604837"/>
                <a:gridCol w="608013"/>
                <a:gridCol w="604837"/>
              </a:tblGrid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месяц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сг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°С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0" name="Picture 12" descr="домик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20" y="1071546"/>
            <a:ext cx="3382962" cy="3803662"/>
          </a:xfrm>
          <a:noFill/>
          <a:ln w="38100">
            <a:solidFill>
              <a:srgbClr val="333399"/>
            </a:solidFill>
          </a:ln>
        </p:spPr>
      </p:pic>
      <p:pic>
        <p:nvPicPr>
          <p:cNvPr id="7181" name="Picture 13" descr="будка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786182" y="1500174"/>
            <a:ext cx="2736850" cy="3743325"/>
          </a:xfrm>
          <a:noFill/>
          <a:ln w="28575">
            <a:solidFill>
              <a:srgbClr val="333399"/>
            </a:solidFill>
          </a:ln>
        </p:spPr>
      </p:pic>
      <p:pic>
        <p:nvPicPr>
          <p:cNvPr id="7182" name="Picture 14" descr="термо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6643702" y="1142984"/>
            <a:ext cx="2087562" cy="2217751"/>
          </a:xfrm>
          <a:noFill/>
          <a:ln w="38100">
            <a:solidFill>
              <a:srgbClr val="333399"/>
            </a:solidFill>
          </a:ln>
        </p:spPr>
      </p:pic>
      <p:pic>
        <p:nvPicPr>
          <p:cNvPr id="7183" name="Picture 15" descr="термо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6715140" y="3571876"/>
            <a:ext cx="2022475" cy="1924067"/>
          </a:xfrm>
          <a:noFill/>
          <a:ln w="38100">
            <a:solidFill>
              <a:srgbClr val="333399"/>
            </a:solidFill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2143108" y="357166"/>
            <a:ext cx="5214974" cy="571504"/>
          </a:xfrm>
          <a:prstGeom prst="round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Измерение температуры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0034" y="5786454"/>
            <a:ext cx="5786478" cy="642942"/>
          </a:xfrm>
          <a:prstGeom prst="round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Температура воздуха измеряется в градусах Цельсия (С), пишется 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+ 18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⁰ С</a:t>
            </a:r>
            <a:endParaRPr lang="ru-RU" sz="2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6" name="Picture 10" descr="ф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357563"/>
            <a:ext cx="9540875" cy="3500437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ru-RU">
                <a:solidFill>
                  <a:schemeClr val="accent2"/>
                </a:solidFill>
              </a:rPr>
              <a:t>                                    </a:t>
            </a:r>
          </a:p>
          <a:p>
            <a:pPr marL="609600" indent="-609600">
              <a:buFontTx/>
              <a:buNone/>
            </a:pPr>
            <a:endParaRPr lang="ru-RU">
              <a:solidFill>
                <a:schemeClr val="accent2"/>
              </a:solidFill>
            </a:endParaRPr>
          </a:p>
          <a:p>
            <a:pPr marL="609600" indent="-609600">
              <a:buFontTx/>
              <a:buAutoNum type="arabicPeriod"/>
            </a:pPr>
            <a:r>
              <a:rPr lang="ru-RU">
                <a:solidFill>
                  <a:srgbClr val="800000"/>
                </a:solidFill>
              </a:rPr>
              <a:t>Чему вы научились на                                                      сегодняшнем уроке?</a:t>
            </a:r>
          </a:p>
          <a:p>
            <a:pPr marL="609600" indent="-609600">
              <a:buFontTx/>
              <a:buNone/>
            </a:pPr>
            <a:r>
              <a:rPr lang="ru-RU">
                <a:solidFill>
                  <a:srgbClr val="800000"/>
                </a:solidFill>
              </a:rPr>
              <a:t>2. Какие новые термины вы узнали?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 sz="4000" b="1">
                <a:solidFill>
                  <a:srgbClr val="800000"/>
                </a:solidFill>
              </a:rPr>
              <a:t>                  Домашнее задание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1196975"/>
            <a:ext cx="8532812" cy="5472113"/>
          </a:xfrm>
        </p:spPr>
        <p:txBody>
          <a:bodyPr/>
          <a:lstStyle/>
          <a:p>
            <a:pPr>
              <a:buFontTx/>
              <a:buNone/>
            </a:pPr>
            <a:endParaRPr lang="ru-RU">
              <a:solidFill>
                <a:srgbClr val="800000"/>
              </a:solidFill>
            </a:endParaRPr>
          </a:p>
          <a:p>
            <a:pPr>
              <a:buFontTx/>
              <a:buNone/>
            </a:pPr>
            <a:r>
              <a:rPr lang="ru-RU" b="1">
                <a:solidFill>
                  <a:srgbClr val="FF0000"/>
                </a:solidFill>
              </a:rPr>
              <a:t>1. Повторить по учебнику  параграф 36</a:t>
            </a:r>
          </a:p>
          <a:p>
            <a:pPr>
              <a:buFontTx/>
              <a:buNone/>
            </a:pPr>
            <a:endParaRPr lang="ru-RU" b="1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ru-RU" b="1">
                <a:solidFill>
                  <a:srgbClr val="FF0000"/>
                </a:solidFill>
              </a:rPr>
              <a:t>2. Найти рекорды температур:</a:t>
            </a:r>
          </a:p>
          <a:p>
            <a:r>
              <a:rPr lang="ru-RU" b="1">
                <a:solidFill>
                  <a:srgbClr val="FF0000"/>
                </a:solidFill>
              </a:rPr>
              <a:t>Вычислите амплитуду колебания температур  в России.</a:t>
            </a:r>
          </a:p>
        </p:txBody>
      </p:sp>
      <p:pic>
        <p:nvPicPr>
          <p:cNvPr id="46096" name="Picture 16" descr="средние температуры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0"/>
            <a:ext cx="3025775" cy="1565275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Устройство </a:t>
            </a: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термометра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dirty="0"/>
              <a:t>                           </a:t>
            </a:r>
          </a:p>
          <a:p>
            <a:pPr>
              <a:lnSpc>
                <a:spcPct val="90000"/>
              </a:lnSpc>
            </a:pPr>
            <a:r>
              <a:rPr lang="ru-RU" dirty="0"/>
              <a:t>                         </a:t>
            </a:r>
            <a:r>
              <a:rPr lang="ru-RU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планка со шкалой</a:t>
            </a:r>
          </a:p>
          <a:p>
            <a:pPr>
              <a:lnSpc>
                <a:spcPct val="90000"/>
              </a:lnSpc>
            </a:pPr>
            <a:endParaRPr lang="ru-RU" dirty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ru-RU" dirty="0">
                <a:solidFill>
                  <a:srgbClr val="0000FF"/>
                </a:solidFill>
              </a:rPr>
              <a:t>………              </a:t>
            </a:r>
            <a:r>
              <a:rPr lang="ru-RU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капиллярная трубка</a:t>
            </a:r>
          </a:p>
          <a:p>
            <a:pPr>
              <a:lnSpc>
                <a:spcPct val="90000"/>
              </a:lnSpc>
            </a:pPr>
            <a:endParaRPr lang="ru-RU" dirty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ru-RU" dirty="0">
                <a:solidFill>
                  <a:srgbClr val="0000FF"/>
                </a:solidFill>
              </a:rPr>
              <a:t>                         </a:t>
            </a:r>
          </a:p>
          <a:p>
            <a:pPr>
              <a:lnSpc>
                <a:spcPct val="90000"/>
              </a:lnSpc>
            </a:pPr>
            <a:r>
              <a:rPr lang="ru-RU" dirty="0">
                <a:solidFill>
                  <a:srgbClr val="0000FF"/>
                </a:solidFill>
              </a:rPr>
              <a:t>                         </a:t>
            </a:r>
            <a:r>
              <a:rPr lang="ru-RU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резервуар с жидкостью</a:t>
            </a:r>
          </a:p>
          <a:p>
            <a:pPr>
              <a:lnSpc>
                <a:spcPct val="90000"/>
              </a:lnSpc>
            </a:pPr>
            <a:r>
              <a:rPr lang="ru-RU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(спиртом или ртутью)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765175"/>
            <a:ext cx="2879725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52" name="Line 8"/>
          <p:cNvSpPr>
            <a:spLocks noChangeShapeType="1"/>
          </p:cNvSpPr>
          <p:nvPr/>
        </p:nvSpPr>
        <p:spPr bwMode="auto">
          <a:xfrm flipH="1">
            <a:off x="2339975" y="2420938"/>
            <a:ext cx="1223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 flipH="1">
            <a:off x="1908175" y="3500438"/>
            <a:ext cx="172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 flipH="1">
            <a:off x="1908175" y="5300663"/>
            <a:ext cx="172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40968" name="Picture 8" descr="F3-SP191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EAF3F2"/>
              </a:clrFrom>
              <a:clrTo>
                <a:srgbClr val="EAF3F2">
                  <a:alpha val="0"/>
                </a:srgbClr>
              </a:clrTo>
            </a:clrChange>
            <a:lum bright="-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5"/>
          <a:stretch>
            <a:fillRect/>
          </a:stretch>
        </p:blipFill>
        <p:spPr bwMode="auto">
          <a:xfrm>
            <a:off x="7092950" y="476250"/>
            <a:ext cx="1728788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427538" y="1700213"/>
            <a:ext cx="4259262" cy="442595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ru-RU" sz="2000" b="1" i="1" dirty="0" smtClean="0">
                <a:solidFill>
                  <a:srgbClr val="0000FF"/>
                </a:solidFill>
              </a:rPr>
              <a:t>      Шкала </a:t>
            </a:r>
            <a:r>
              <a:rPr lang="ru-RU" sz="2000" b="1" i="1" dirty="0">
                <a:solidFill>
                  <a:srgbClr val="0000FF"/>
                </a:solidFill>
              </a:rPr>
              <a:t>термометра разбита делениями.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i="1" dirty="0">
                <a:solidFill>
                  <a:srgbClr val="0000FF"/>
                </a:solidFill>
              </a:rPr>
              <a:t>     Посередине стоит значение ноль.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i="1" dirty="0">
                <a:solidFill>
                  <a:srgbClr val="0000FF"/>
                </a:solidFill>
              </a:rPr>
              <a:t>     Выше 0 расположены деления </a:t>
            </a:r>
            <a:r>
              <a:rPr lang="ru-RU" sz="2000" b="1" i="1" dirty="0">
                <a:solidFill>
                  <a:srgbClr val="FF0000"/>
                </a:solidFill>
              </a:rPr>
              <a:t>с положительной</a:t>
            </a:r>
            <a:r>
              <a:rPr lang="ru-RU" sz="2000" b="1" i="1" dirty="0">
                <a:solidFill>
                  <a:srgbClr val="0000FF"/>
                </a:solidFill>
              </a:rPr>
              <a:t> температурой, а ниже 0 с </a:t>
            </a:r>
            <a:r>
              <a:rPr lang="ru-RU" sz="2000" b="1" i="1" dirty="0">
                <a:solidFill>
                  <a:srgbClr val="FF0000"/>
                </a:solidFill>
              </a:rPr>
              <a:t>отрицательной</a:t>
            </a:r>
            <a:r>
              <a:rPr lang="ru-RU" sz="2000" b="1" i="1" dirty="0">
                <a:solidFill>
                  <a:srgbClr val="0000FF"/>
                </a:solidFill>
              </a:rPr>
              <a:t>, поэтому положительную температуру воздуха называют </a:t>
            </a:r>
            <a:r>
              <a:rPr lang="ru-RU" sz="2000" b="1" i="1" dirty="0">
                <a:solidFill>
                  <a:srgbClr val="FF0000"/>
                </a:solidFill>
              </a:rPr>
              <a:t>высокой</a:t>
            </a:r>
            <a:r>
              <a:rPr lang="ru-RU" sz="2000" b="1" i="1" dirty="0">
                <a:solidFill>
                  <a:srgbClr val="0000FF"/>
                </a:solidFill>
              </a:rPr>
              <a:t>, а отрицательную – </a:t>
            </a:r>
            <a:r>
              <a:rPr lang="ru-RU" sz="2000" b="1" i="1" dirty="0">
                <a:solidFill>
                  <a:srgbClr val="FF0000"/>
                </a:solidFill>
              </a:rPr>
              <a:t>низкой</a:t>
            </a:r>
            <a:r>
              <a:rPr lang="ru-RU" sz="2000" b="1" i="1" dirty="0">
                <a:solidFill>
                  <a:srgbClr val="0000FF"/>
                </a:solidFill>
              </a:rPr>
              <a:t>. </a:t>
            </a:r>
          </a:p>
        </p:txBody>
      </p:sp>
      <p:pic>
        <p:nvPicPr>
          <p:cNvPr id="21512" name="Picture 8" descr="termometr-0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0129" y="45061"/>
            <a:ext cx="4543309" cy="6607828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403350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Как </a:t>
            </a:r>
            <a:r>
              <a:rPr lang="ru-RU" sz="2400" b="1" i="1" dirty="0">
                <a:solidFill>
                  <a:srgbClr val="C00000"/>
                </a:solidFill>
              </a:rPr>
              <a:t>нагревается воздух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4429132"/>
            <a:ext cx="8229600" cy="1697031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dirty="0"/>
              <a:t>  </a:t>
            </a:r>
            <a:r>
              <a:rPr lang="ru-RU" sz="2000" b="1" i="1" dirty="0"/>
              <a:t>Солнечные                  </a:t>
            </a:r>
            <a:r>
              <a:rPr lang="en-US" sz="2000" b="1" i="1" dirty="0" smtClean="0"/>
              <a:t>t</a:t>
            </a:r>
            <a:r>
              <a:rPr lang="en-US" sz="2000" b="1" i="1" dirty="0" smtClean="0">
                <a:latin typeface="Calibri"/>
                <a:cs typeface="Calibri"/>
              </a:rPr>
              <a:t>⁰</a:t>
            </a:r>
            <a:r>
              <a:rPr lang="en-US" sz="2000" b="1" i="1" dirty="0" smtClean="0"/>
              <a:t> </a:t>
            </a:r>
            <a:r>
              <a:rPr lang="ru-RU" sz="2000" b="1" i="1" dirty="0"/>
              <a:t>земной                       </a:t>
            </a:r>
            <a:r>
              <a:rPr lang="en-US" sz="2000" b="1" i="1" dirty="0" smtClean="0"/>
              <a:t>t</a:t>
            </a:r>
            <a:r>
              <a:rPr lang="en-US" sz="2000" b="1" i="1" dirty="0" smtClean="0">
                <a:latin typeface="Calibri"/>
                <a:cs typeface="Calibri"/>
              </a:rPr>
              <a:t>⁰</a:t>
            </a:r>
            <a:r>
              <a:rPr lang="en-US" sz="2000" b="1" i="1" dirty="0" smtClean="0"/>
              <a:t> </a:t>
            </a:r>
            <a:r>
              <a:rPr lang="ru-RU" sz="2000" b="1" i="1" dirty="0"/>
              <a:t>воздуха</a:t>
            </a:r>
          </a:p>
          <a:p>
            <a:pPr>
              <a:buFontTx/>
              <a:buNone/>
            </a:pPr>
            <a:r>
              <a:rPr lang="ru-RU" sz="2000" b="1" i="1" dirty="0"/>
              <a:t>      лучи                       поверхности</a:t>
            </a:r>
          </a:p>
          <a:p>
            <a:pPr algn="ctr">
              <a:buFontTx/>
              <a:buNone/>
            </a:pPr>
            <a:r>
              <a:rPr lang="ru-RU" sz="2400" dirty="0"/>
              <a:t>                               </a:t>
            </a:r>
          </a:p>
          <a:p>
            <a:pPr algn="ctr">
              <a:buFontTx/>
              <a:buNone/>
            </a:pPr>
            <a:r>
              <a:rPr lang="ru-RU" sz="1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Суша быстрее нагревается и отдает тепло, чем вода</a:t>
            </a:r>
          </a:p>
        </p:txBody>
      </p:sp>
      <p:pic>
        <p:nvPicPr>
          <p:cNvPr id="14341" name="Picture 5" descr="кораблик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24086" y="1057308"/>
            <a:ext cx="6976938" cy="3163856"/>
          </a:xfrm>
          <a:noFill/>
          <a:ln w="38100">
            <a:solidFill>
              <a:srgbClr val="333399"/>
            </a:solidFill>
          </a:ln>
        </p:spPr>
      </p:pic>
      <p:sp>
        <p:nvSpPr>
          <p:cNvPr id="14346" name="Line 10"/>
          <p:cNvSpPr>
            <a:spLocks noChangeShapeType="1"/>
          </p:cNvSpPr>
          <p:nvPr/>
        </p:nvSpPr>
        <p:spPr bwMode="auto">
          <a:xfrm>
            <a:off x="2428860" y="4714884"/>
            <a:ext cx="649287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4347" name="Line 11"/>
          <p:cNvSpPr>
            <a:spLocks noChangeShapeType="1"/>
          </p:cNvSpPr>
          <p:nvPr/>
        </p:nvSpPr>
        <p:spPr bwMode="auto">
          <a:xfrm>
            <a:off x="5072066" y="4714884"/>
            <a:ext cx="792163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Изменение </a:t>
            </a:r>
            <a:r>
              <a:rPr lang="en-US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t°</a:t>
            </a: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воздуха с высотой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8313" y="5786454"/>
            <a:ext cx="8229600" cy="882634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ru-RU" sz="700" dirty="0">
              <a:solidFill>
                <a:srgbClr val="FF0000"/>
              </a:solidFill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поднятием на 1 км </a:t>
            </a:r>
            <a:r>
              <a:rPr lang="en-US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t°</a:t>
            </a: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воздуха падает на 6°С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12296" name="Picture 8" descr="Килиманджаро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91570" y="883304"/>
            <a:ext cx="7343720" cy="4831712"/>
          </a:xfrm>
          <a:noFill/>
          <a:ln w="38100">
            <a:solidFill>
              <a:srgbClr val="333399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9"/>
            <a:ext cx="8229600" cy="725470"/>
          </a:xfrm>
        </p:spPr>
        <p:txBody>
          <a:bodyPr/>
          <a:lstStyle/>
          <a:p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Изменение </a:t>
            </a:r>
            <a:r>
              <a:rPr lang="en-US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t° </a:t>
            </a:r>
            <a:r>
              <a:rPr lang="ru-RU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воздуха во </a:t>
            </a: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времени.</a:t>
            </a:r>
            <a:endParaRPr lang="ru-RU" sz="2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4724400"/>
            <a:ext cx="8229600" cy="187325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18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Утром (6ч) </a:t>
            </a:r>
            <a:r>
              <a:rPr lang="en-US" sz="18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ru-RU" sz="18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⁰</a:t>
            </a:r>
            <a:r>
              <a:rPr lang="ru-RU" sz="18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……, </a:t>
            </a:r>
            <a:r>
              <a:rPr lang="ru-RU" sz="18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полдень (12 ч) </a:t>
            </a:r>
            <a:r>
              <a:rPr lang="ru-RU" sz="18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……., </a:t>
            </a:r>
            <a:r>
              <a:rPr lang="ru-RU" sz="18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14,15 ч </a:t>
            </a:r>
            <a:r>
              <a:rPr lang="ru-RU" sz="18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……., </a:t>
            </a:r>
            <a:r>
              <a:rPr lang="ru-RU" sz="18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вечеру становится</a:t>
            </a:r>
            <a:r>
              <a:rPr lang="ru-RU" sz="18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……, </a:t>
            </a:r>
            <a:r>
              <a:rPr lang="ru-RU" sz="18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 восходом Солнца (в 4 ч) </a:t>
            </a:r>
            <a:r>
              <a:rPr lang="en-US" sz="18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sz="18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⁰</a:t>
            </a:r>
            <a:r>
              <a:rPr lang="ru-RU" sz="18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……. </a:t>
            </a:r>
            <a:endParaRPr lang="ru-RU" sz="1800" b="1" i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18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Самая низкая</a:t>
            </a:r>
            <a:r>
              <a:rPr lang="ru-RU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         </a:t>
            </a:r>
            <a:r>
              <a:rPr lang="ru-RU" sz="18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холодная</a:t>
            </a:r>
            <a:r>
              <a:rPr lang="ru-RU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         </a:t>
            </a:r>
            <a:r>
              <a:rPr lang="ru-RU" sz="1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самая высокая </a:t>
            </a:r>
            <a:r>
              <a:rPr lang="en-US" sz="1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sz="1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⁰</a:t>
            </a:r>
            <a:r>
              <a:rPr lang="ru-RU" sz="1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  </a:t>
            </a:r>
            <a:r>
              <a:rPr lang="ru-RU" sz="18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нагревается </a:t>
            </a:r>
            <a:r>
              <a:rPr lang="ru-RU" sz="1800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земная поверхность,</a:t>
            </a:r>
            <a:r>
              <a:rPr lang="ru-RU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</a:t>
            </a:r>
            <a:r>
              <a:rPr lang="ru-RU" sz="1800" b="1" i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прохладнее</a:t>
            </a:r>
          </a:p>
        </p:txBody>
      </p:sp>
      <p:pic>
        <p:nvPicPr>
          <p:cNvPr id="16391" name="Picture 7" descr="суточное движение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84215" y="928670"/>
            <a:ext cx="7685312" cy="3508393"/>
          </a:xfrm>
          <a:noFill/>
          <a:ln w="38100">
            <a:solidFill>
              <a:srgbClr val="333399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i="1" u="sng" dirty="0" smtClean="0">
                <a:solidFill>
                  <a:srgbClr val="C00000"/>
                </a:solidFill>
              </a:rPr>
              <a:t>Зависимость </a:t>
            </a:r>
            <a:r>
              <a:rPr lang="ru-RU" sz="2000" b="1" i="1" u="sng" dirty="0">
                <a:solidFill>
                  <a:srgbClr val="C00000"/>
                </a:solidFill>
              </a:rPr>
              <a:t>нагревания поверхности от угла падения солнечных лучей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00034" y="5000636"/>
            <a:ext cx="8229600" cy="83977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400" dirty="0">
                <a:solidFill>
                  <a:srgbClr val="FF0000"/>
                </a:solidFill>
              </a:rPr>
              <a:t>    </a:t>
            </a:r>
            <a:r>
              <a:rPr lang="ru-RU" sz="1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Нагрев земной поверхности, а значит, </a:t>
            </a:r>
            <a:r>
              <a:rPr lang="en-US" sz="1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ru-RU" sz="1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° воздуха</a:t>
            </a:r>
            <a:r>
              <a:rPr lang="ru-RU" sz="1800" b="1" i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зависит </a:t>
            </a:r>
            <a:r>
              <a:rPr lang="ru-RU" sz="1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величины угла падения солнечных </a:t>
            </a:r>
            <a:r>
              <a:rPr lang="ru-RU" sz="1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лучей. </a:t>
            </a:r>
          </a:p>
          <a:p>
            <a:pPr algn="ctr">
              <a:buFontTx/>
              <a:buNone/>
            </a:pPr>
            <a:r>
              <a:rPr lang="ru-RU" sz="1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 </a:t>
            </a:r>
            <a:r>
              <a:rPr lang="ru-RU" sz="1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более отвесно падают лучи, тем сильнее нагревается земная поверхность, а от нее воздух.</a:t>
            </a:r>
          </a:p>
        </p:txBody>
      </p:sp>
      <p:pic>
        <p:nvPicPr>
          <p:cNvPr id="18441" name="Picture 9" descr="угол падения солнеч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28794" y="1313407"/>
            <a:ext cx="5286412" cy="3680295"/>
          </a:xfrm>
          <a:noFill/>
          <a:ln w="38100">
            <a:solidFill>
              <a:srgbClr val="333399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Распределение солнечного тепла на земной поверхности</a:t>
            </a:r>
          </a:p>
        </p:txBody>
      </p:sp>
      <p:pic>
        <p:nvPicPr>
          <p:cNvPr id="59400" name="Picture 8" descr="географическая широта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24075" y="1412875"/>
            <a:ext cx="4641850" cy="4968875"/>
          </a:xfrm>
          <a:noFill/>
          <a:ln w="38100">
            <a:solidFill>
              <a:schemeClr val="accent2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905</Words>
  <Application>Microsoft Office PowerPoint</Application>
  <PresentationFormat>Экран (4:3)</PresentationFormat>
  <Paragraphs>240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Оформление по умолчанию</vt:lpstr>
      <vt:lpstr>Презентация PowerPoint</vt:lpstr>
      <vt:lpstr>Презентация PowerPoint</vt:lpstr>
      <vt:lpstr>Устройство термометра</vt:lpstr>
      <vt:lpstr>Презентация PowerPoint</vt:lpstr>
      <vt:lpstr>Как нагревается воздух</vt:lpstr>
      <vt:lpstr>Изменение t° воздуха с высотой</vt:lpstr>
      <vt:lpstr>Изменение t° воздуха во времени.</vt:lpstr>
      <vt:lpstr>Зависимость нагревания поверхности от угла падения солнечных лучей</vt:lpstr>
      <vt:lpstr>Распределение солнечного тепла на земной поверхности</vt:lpstr>
      <vt:lpstr>Определение Амплитуды  t°</vt:lpstr>
      <vt:lpstr>Определение амплитуды колебания t</vt:lpstr>
      <vt:lpstr>Определение амплитуды колебания tв</vt:lpstr>
      <vt:lpstr>Определение  амплитуды колебания tв</vt:lpstr>
      <vt:lpstr>Определение средних температур</vt:lpstr>
      <vt:lpstr> Задание 2. Вычислите среднесуточную температуру воздуха.                           Начертите график температур (по вертикали –                       температуры, по горизонтали – время).</vt:lpstr>
      <vt:lpstr>Презентация PowerPoint</vt:lpstr>
      <vt:lpstr>Задание 3. Вычислите среднесуточную температуру воздуха  с. Объячево за 17.12.12 г.</vt:lpstr>
      <vt:lpstr>Задание 4.                         Вычислите среднемесячную температуру воздуха  с. Объячево за декабрь 2012 г.</vt:lpstr>
      <vt:lpstr>                                                             Задание 5                                   Вычислите среднегодовую температуру воздуха                                     с. Объячево за 2012 г                                  Начертите график температур (по вертикали –                                     температуры, по горизонтали -  месяцы)  </vt:lpstr>
      <vt:lpstr>Презентация PowerPoint</vt:lpstr>
      <vt:lpstr>                  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Она бывает низкой,  Бывает и высокой,  Нормальною бывает,  А так же нулевой.  Её мы замечаем  И в школе изучаем,  И даже измеряем,  Когда кто-то больной.  Ей занимался Цельсий,  И Кельвин применял не раз.  Ну! Кто своей догадкой  Порадует всех нас?</dc:title>
  <dc:creator>эльф</dc:creator>
  <cp:lastModifiedBy>User</cp:lastModifiedBy>
  <cp:revision>35</cp:revision>
  <dcterms:created xsi:type="dcterms:W3CDTF">2013-01-27T07:42:22Z</dcterms:created>
  <dcterms:modified xsi:type="dcterms:W3CDTF">2019-03-03T04:40:33Z</dcterms:modified>
</cp:coreProperties>
</file>