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9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Вы используете англицизмы в своей речи?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замечаю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0.8</c:v>
                </c:pt>
                <c:pt idx="1">
                  <c:v>0.15000000000000002</c:v>
                </c:pt>
                <c:pt idx="2">
                  <c:v>5.000000000000001E-2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Почему вы используете англицизмы?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Модно</c:v>
                </c:pt>
                <c:pt idx="1">
                  <c:v>Кратко</c:v>
                </c:pt>
                <c:pt idx="2">
                  <c:v>Компьютерные игры</c:v>
                </c:pt>
                <c:pt idx="3">
                  <c:v>Просто так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</c:v>
                </c:pt>
                <c:pt idx="1">
                  <c:v>0.30000000000000004</c:v>
                </c:pt>
                <c:pt idx="2">
                  <c:v>0.15000000000000002</c:v>
                </c:pt>
                <c:pt idx="3">
                  <c:v>0.05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Как </a:t>
            </a:r>
            <a:r>
              <a:rPr lang="ru-RU" dirty="0" smtClean="0"/>
              <a:t>часто</a:t>
            </a:r>
            <a:r>
              <a:rPr lang="ru-RU" baseline="0" dirty="0" smtClean="0"/>
              <a:t> используете англицизмы?</a:t>
            </a:r>
            <a:endParaRPr lang="ru-RU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часто?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Иногда</c:v>
                </c:pt>
                <c:pt idx="1">
                  <c:v>Часто</c:v>
                </c:pt>
                <c:pt idx="2">
                  <c:v>Редко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</c:v>
                </c:pt>
                <c:pt idx="1">
                  <c:v>0.5</c:v>
                </c:pt>
                <c:pt idx="2">
                  <c:v>0.1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3A137-CCA7-435F-A065-FB04C3695D95}" type="datetimeFigureOut">
              <a:rPr lang="ru-RU" smtClean="0"/>
              <a:pPr/>
              <a:t>04.02.2019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C64B-BA6B-48A7-8239-4405CB489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3A137-CCA7-435F-A065-FB04C3695D95}" type="datetimeFigureOut">
              <a:rPr lang="ru-RU" smtClean="0"/>
              <a:pPr/>
              <a:t>04.02.2019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C64B-BA6B-48A7-8239-4405CB489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3A137-CCA7-435F-A065-FB04C3695D95}" type="datetimeFigureOut">
              <a:rPr lang="ru-RU" smtClean="0"/>
              <a:pPr/>
              <a:t>04.02.2019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C64B-BA6B-48A7-8239-4405CB489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3A137-CCA7-435F-A065-FB04C3695D95}" type="datetimeFigureOut">
              <a:rPr lang="ru-RU" smtClean="0"/>
              <a:pPr/>
              <a:t>04.02.2019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C64B-BA6B-48A7-8239-4405CB489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3A137-CCA7-435F-A065-FB04C3695D95}" type="datetimeFigureOut">
              <a:rPr lang="ru-RU" smtClean="0"/>
              <a:pPr/>
              <a:t>04.02.2019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C64B-BA6B-48A7-8239-4405CB489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3A137-CCA7-435F-A065-FB04C3695D95}" type="datetimeFigureOut">
              <a:rPr lang="ru-RU" smtClean="0"/>
              <a:pPr/>
              <a:t>04.02.2019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C64B-BA6B-48A7-8239-4405CB489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3A137-CCA7-435F-A065-FB04C3695D95}" type="datetimeFigureOut">
              <a:rPr lang="ru-RU" smtClean="0"/>
              <a:pPr/>
              <a:t>04.02.2019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C64B-BA6B-48A7-8239-4405CB489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3A137-CCA7-435F-A065-FB04C3695D95}" type="datetimeFigureOut">
              <a:rPr lang="ru-RU" smtClean="0"/>
              <a:pPr/>
              <a:t>04.02.2019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C64B-BA6B-48A7-8239-4405CB489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3A137-CCA7-435F-A065-FB04C3695D95}" type="datetimeFigureOut">
              <a:rPr lang="ru-RU" smtClean="0"/>
              <a:pPr/>
              <a:t>04.02.2019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C64B-BA6B-48A7-8239-4405CB489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3A137-CCA7-435F-A065-FB04C3695D95}" type="datetimeFigureOut">
              <a:rPr lang="ru-RU" smtClean="0"/>
              <a:pPr/>
              <a:t>04.02.2019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C64B-BA6B-48A7-8239-4405CB489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3A137-CCA7-435F-A065-FB04C3695D95}" type="datetimeFigureOut">
              <a:rPr lang="ru-RU" smtClean="0"/>
              <a:pPr/>
              <a:t>04.02.2019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7C64B-BA6B-48A7-8239-4405CB489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3A137-CCA7-435F-A065-FB04C3695D95}" type="datetimeFigureOut">
              <a:rPr lang="ru-RU" smtClean="0"/>
              <a:pPr/>
              <a:t>04.02.2019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7C64B-BA6B-48A7-8239-4405CB489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2952327"/>
          </a:xfrm>
        </p:spPr>
        <p:txBody>
          <a:bodyPr/>
          <a:lstStyle/>
          <a:p>
            <a:r>
              <a:rPr lang="ru-RU" dirty="0" smtClean="0"/>
              <a:t>Англоязычные заимствования в современном русском языке.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5085184"/>
            <a:ext cx="6228184" cy="1772816"/>
          </a:xfrm>
        </p:spPr>
        <p:txBody>
          <a:bodyPr>
            <a:normAutofit/>
          </a:bodyPr>
          <a:lstStyle/>
          <a:p>
            <a:r>
              <a:rPr lang="ru-RU" dirty="0" smtClean="0"/>
              <a:t>Работу выполнила: Оганджанян Асмик</a:t>
            </a:r>
            <a:r>
              <a:rPr lang="en-US" dirty="0" smtClean="0"/>
              <a:t>, 8</a:t>
            </a:r>
            <a:r>
              <a:rPr lang="ru-RU" dirty="0" smtClean="0"/>
              <a:t> Б</a:t>
            </a:r>
          </a:p>
          <a:p>
            <a:r>
              <a:rPr lang="ru-RU" dirty="0" smtClean="0"/>
              <a:t>Руководитель: Наталья Саидовна </a:t>
            </a:r>
            <a:endParaRPr lang="ru-RU" dirty="0"/>
          </a:p>
        </p:txBody>
      </p:sp>
      <p:pic>
        <p:nvPicPr>
          <p:cNvPr id="7170" name="Picture 2" descr="ÐÐ°ÑÑÐ¸Ð½ÐºÐ¸ Ð¿Ð¾ Ð·Ð°Ð¿ÑÐ¾ÑÑ Ð°Ð½Ð³Ð»Ð¸ÑÐ¸Ð·Ð¼Ñ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3220" y="3068960"/>
            <a:ext cx="6520780" cy="20866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Причины заимствования англицизмов: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- </a:t>
            </a:r>
            <a:r>
              <a:rPr lang="ru-RU" b="1" dirty="0" smtClean="0"/>
              <a:t>отсутствие соответствующего понятия в базе русского языка</a:t>
            </a:r>
            <a:r>
              <a:rPr lang="ru-RU" dirty="0" smtClean="0"/>
              <a:t>.(Ноутбук</a:t>
            </a:r>
            <a:r>
              <a:rPr lang="en-US" dirty="0" smtClean="0"/>
              <a:t>,</a:t>
            </a:r>
            <a:r>
              <a:rPr lang="ru-RU" dirty="0" smtClean="0"/>
              <a:t> органайзер</a:t>
            </a:r>
            <a:r>
              <a:rPr lang="en-US" dirty="0" smtClean="0"/>
              <a:t>,</a:t>
            </a:r>
            <a:r>
              <a:rPr lang="ru-RU" dirty="0" smtClean="0"/>
              <a:t> скайп</a:t>
            </a:r>
            <a:r>
              <a:rPr lang="en-US" dirty="0" smtClean="0"/>
              <a:t>,</a:t>
            </a:r>
            <a:r>
              <a:rPr lang="ru-RU" dirty="0" smtClean="0"/>
              <a:t> блогер).</a:t>
            </a:r>
          </a:p>
          <a:p>
            <a:r>
              <a:rPr lang="ru-RU" b="1" dirty="0" smtClean="0"/>
              <a:t>присутствие русской лексической единицы, не совсем точно обозначающей понятие, и которая со временем вытесняется более точным англицизмом.</a:t>
            </a:r>
            <a:r>
              <a:rPr lang="ru-RU" dirty="0" smtClean="0"/>
              <a:t> (Имидж вместо образа</a:t>
            </a:r>
            <a:r>
              <a:rPr lang="en-US" dirty="0" smtClean="0"/>
              <a:t>,</a:t>
            </a:r>
            <a:r>
              <a:rPr lang="ru-RU" dirty="0" smtClean="0"/>
              <a:t> спрей вместо распылителя).</a:t>
            </a:r>
          </a:p>
          <a:p>
            <a:r>
              <a:rPr lang="ru-RU" b="1" dirty="0" smtClean="0"/>
              <a:t>- тенденция к использованию одного заимствованного слова вместо описательного оборота.</a:t>
            </a:r>
            <a:r>
              <a:rPr lang="ru-RU" dirty="0" smtClean="0"/>
              <a:t> (Фигурное катание на лыжах- фристайл).</a:t>
            </a:r>
          </a:p>
          <a:p>
            <a:r>
              <a:rPr lang="ru-RU" dirty="0" smtClean="0"/>
              <a:t>- </a:t>
            </a:r>
            <a:r>
              <a:rPr lang="ru-RU" b="1" dirty="0" smtClean="0"/>
              <a:t>дань моде</a:t>
            </a:r>
            <a:r>
              <a:rPr lang="ru-RU" dirty="0" smtClean="0"/>
              <a:t>.(Пати</a:t>
            </a:r>
            <a:r>
              <a:rPr lang="en-US" dirty="0" smtClean="0"/>
              <a:t>,</a:t>
            </a:r>
            <a:r>
              <a:rPr lang="ru-RU" dirty="0" smtClean="0"/>
              <a:t>ресепшн</a:t>
            </a:r>
            <a:r>
              <a:rPr lang="en-US" dirty="0" smtClean="0"/>
              <a:t>,</a:t>
            </a:r>
            <a:r>
              <a:rPr lang="ru-RU" dirty="0" smtClean="0"/>
              <a:t>шоу</a:t>
            </a:r>
            <a:r>
              <a:rPr lang="en-US" dirty="0" smtClean="0"/>
              <a:t>, </a:t>
            </a:r>
            <a:r>
              <a:rPr lang="ru-RU" dirty="0" smtClean="0"/>
              <a:t>личный аккаунт).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Опрос: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79512" y="980728"/>
          <a:ext cx="6840760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2987824" y="3717032"/>
          <a:ext cx="6156176" cy="3140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Примеры англицизмов и их история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/>
          <a:lstStyle/>
          <a:p>
            <a:r>
              <a:rPr lang="ru-RU" sz="2800" dirty="0" smtClean="0"/>
              <a:t>По одной из теорий, всем нам хорошо известное слово </a:t>
            </a:r>
            <a:r>
              <a:rPr lang="ru-RU" sz="2800" b="1" dirty="0" smtClean="0"/>
              <a:t>OK </a:t>
            </a:r>
            <a:r>
              <a:rPr lang="ru-RU" sz="2800" dirty="0" smtClean="0"/>
              <a:t>появилось в военное время. </a:t>
            </a:r>
          </a:p>
          <a:p>
            <a:endParaRPr lang="ru-RU" dirty="0"/>
          </a:p>
        </p:txBody>
      </p:sp>
      <p:pic>
        <p:nvPicPr>
          <p:cNvPr id="22530" name="Picture 2" descr="https://www.ridus.ru/images/2014/3/23/175499/in_article_b9cf13f4e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2856"/>
            <a:ext cx="4860032" cy="3175222"/>
          </a:xfrm>
          <a:prstGeom prst="rect">
            <a:avLst/>
          </a:prstGeom>
          <a:noFill/>
        </p:spPr>
      </p:pic>
      <p:pic>
        <p:nvPicPr>
          <p:cNvPr id="11266" name="Picture 2" descr="ÐÐ°ÑÑÐ¸Ð½ÐºÐ¸ Ð¿Ð¾ Ð·Ð°Ð¿ÑÐ¾ÑÑ ÑÐ»Ð¾Ð²Ð¾ Ð¾Ð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0296" y="4365104"/>
            <a:ext cx="4193704" cy="249289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sz="2800" dirty="0" smtClean="0"/>
              <a:t>Привычное русское слово «</a:t>
            </a:r>
            <a:r>
              <a:rPr lang="ru-RU" sz="2800" b="1" dirty="0" smtClean="0"/>
              <a:t>вокзал</a:t>
            </a:r>
            <a:r>
              <a:rPr lang="ru-RU" sz="2800" dirty="0" smtClean="0"/>
              <a:t>» на самом деле пришло к нам из Англии. Недалеко от Санкт–Петербурга в 19 веке была железнодорожная станция, которая называлась Vauxhall. Своё имя она получила в честь знаменитого парка и танцевального зала Джейн Вокс. Дословно «</a:t>
            </a:r>
            <a:r>
              <a:rPr lang="ru-RU" sz="2800" b="1" dirty="0" smtClean="0"/>
              <a:t>vauxhall</a:t>
            </a:r>
            <a:r>
              <a:rPr lang="ru-RU" sz="2800" dirty="0" smtClean="0"/>
              <a:t>» переводится как «зал, принадлежащий Вокс». Со временем парк пропал, а название осталось и частично трансформировалось, заменив чужеродное «холл» в конце слова на более привычное русскому уху «зал».</a:t>
            </a:r>
          </a:p>
          <a:p>
            <a:endParaRPr lang="ru-RU" dirty="0"/>
          </a:p>
        </p:txBody>
      </p:sp>
      <p:pic>
        <p:nvPicPr>
          <p:cNvPr id="24578" name="Picture 2" descr="20 ÑÐ°ÐºÑÐ¾Ð² Ð¾Ð± Ð°Ð½Ð³Ð»Ð¸Ð¹ÑÐºÐ¾Ð¼ ÑÐ·ÑÐºÐµ, Ð¸Ð·Ð¾Ð±ÑÐ°Ð¶ÐµÐ½Ð¸Ðµ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213836"/>
            <a:ext cx="4067944" cy="2644164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Гуглить</a:t>
            </a:r>
            <a:r>
              <a:rPr lang="ru-RU" sz="2800" dirty="0" smtClean="0"/>
              <a:t>. Значение этого слова знает, пожалуй, каждый, кто пользуется интернетом. </a:t>
            </a:r>
          </a:p>
          <a:p>
            <a:endParaRPr lang="ru-RU" sz="2800" dirty="0"/>
          </a:p>
        </p:txBody>
      </p:sp>
      <p:pic>
        <p:nvPicPr>
          <p:cNvPr id="4" name="Picture 14" descr="ÐÐ°ÑÑÐ¸Ð½ÐºÐ¸ Ð¿Ð¾ Ð·Ð°Ð¿ÑÐ¾ÑÑ Ð³ÑÐ³Ð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4662686" cy="2628060"/>
          </a:xfrm>
          <a:prstGeom prst="rect">
            <a:avLst/>
          </a:prstGeom>
          <a:noFill/>
        </p:spPr>
      </p:pic>
      <p:pic>
        <p:nvPicPr>
          <p:cNvPr id="9218" name="Picture 2" descr="ÐÐ°ÑÑÐ¸Ð½ÐºÐ¸ Ð¿Ð¾ Ð·Ð°Ð¿ÑÐ¾ÑÑ Ð¼Ð°Ð»ÑÑÐ¸Ðº ÑÐ¸Ð´Ð¸Ñ Ð·Ð° ÐºÐ¾Ð¼Ð¿Ð¾Ð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789040"/>
            <a:ext cx="5220072" cy="306896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0"/>
            <a:ext cx="4427984" cy="68580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Тинейджер</a:t>
            </a:r>
            <a:r>
              <a:rPr lang="ru-RU" dirty="0" smtClean="0"/>
              <a:t>. Это слово – синоним русского «подростка». Возникло оно потому, что в английском языке числительные от 13 до 19 заканчиваются на «teen». Слово «age» переводится с английского как «возраст», таким образом, это слово можно объяснить так: «человек, возраст которого оканчивается на “teen”».</a:t>
            </a:r>
            <a:endParaRPr lang="ru-RU" dirty="0"/>
          </a:p>
        </p:txBody>
      </p:sp>
      <p:sp>
        <p:nvSpPr>
          <p:cNvPr id="25602" name="AutoShape 2" descr="ÐÐ°ÑÑÐ¸Ð½ÐºÐ¸ Ð¿Ð¾ Ð·Ð°Ð¿ÑÐ¾ÑÑ Ð³ÑÐ³Ð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5604" name="AutoShape 4" descr="ÐÐ°ÑÑÐ¸Ð½ÐºÐ¸ Ð¿Ð¾ Ð·Ð°Ð¿ÑÐ¾ÑÑ Ð³ÑÐ³Ð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5606" name="AutoShape 6" descr="ÐÐ°ÑÑÐ¸Ð½ÐºÐ¸ Ð¿Ð¾ Ð·Ð°Ð¿ÑÐ¾ÑÑ Ð³ÑÐ³Ð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5608" name="AutoShape 8" descr="ÐÐ°ÑÑÐ¸Ð½ÐºÐ¸ Ð¿Ð¾ Ð·Ð°Ð¿ÑÐ¾ÑÑ Ð³ÑÐ³Ð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5610" name="AutoShape 10" descr="ÐÐ°ÑÑÐ¸Ð½ÐºÐ¸ Ð¿Ð¾ Ð·Ð°Ð¿ÑÐ¾ÑÑ Ð³ÑÐ³Ð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5612" name="AutoShape 12" descr="ÐÐ°ÑÑÐ¸Ð½ÐºÐ¸ Ð¿Ð¾ Ð·Ð°Ð¿ÑÐ¾ÑÑ Ð³ÑÐ³Ð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5616" name="Picture 16" descr="ÐÐ°ÑÑÐ¸Ð½ÐºÐ¸ Ð¿Ð¾ Ð·Ð°Ð¿ÑÐ¾ÑÑ Ð¿Ð¾Ð´ÑÐ¾ÑÑÐ¾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46325"/>
            <a:ext cx="4672074" cy="3111675"/>
          </a:xfrm>
          <a:prstGeom prst="rect">
            <a:avLst/>
          </a:prstGeom>
          <a:noFill/>
        </p:spPr>
      </p:pic>
      <p:pic>
        <p:nvPicPr>
          <p:cNvPr id="8194" name="Picture 2" descr="ÐÐ°ÑÑÐ¸Ð½ÐºÐ¸ Ð¿Ð¾ Ð·Ð°Ð¿ÑÐ¾ÑÑ Ð¿Ð¾Ð´ÑÐ¾ÑÑÐ¾Ð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33825" cy="3200401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b="1" dirty="0" smtClean="0"/>
              <a:t>Хэнд-мейд.</a:t>
            </a:r>
            <a:r>
              <a:rPr lang="ru-RU" dirty="0" smtClean="0"/>
              <a:t> Модное словечко, которым сегодня называют предметы ручной работы. Непросто сказать, с чем связано столь широкое распространение этого англицизма. Наверно, дело в том, что словосочетание «бусы хэнд-мейд» звучит чуть более презентабельно, чем «бусы ручной работы».</a:t>
            </a:r>
            <a:endParaRPr lang="ru-RU" dirty="0"/>
          </a:p>
        </p:txBody>
      </p:sp>
      <p:pic>
        <p:nvPicPr>
          <p:cNvPr id="27650" name="Picture 2" descr="ÐÐ°ÑÑÐ¸Ð½ÐºÐ¸ Ð¿Ð¾ Ð·Ð°Ð¿ÑÐ¾ÑÑ ÑÐµÐ½Ð´ Ð¼ÐµÐ¹Ð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4716016" cy="2761351"/>
          </a:xfrm>
          <a:prstGeom prst="rect">
            <a:avLst/>
          </a:prstGeom>
          <a:noFill/>
        </p:spPr>
      </p:pic>
      <p:pic>
        <p:nvPicPr>
          <p:cNvPr id="7170" name="Picture 2" descr="ÐÐ°ÑÑÐ¸Ð½ÐºÐ¸ Ð¿Ð¾ Ð·Ð°Ð¿ÑÐ¾ÑÑ ÑÐµÐ½Ð´ Ð¼ÐµÐ¹Ð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5596" y="3934197"/>
            <a:ext cx="3898404" cy="2923803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b="1" dirty="0" smtClean="0"/>
              <a:t>Фаст фуд</a:t>
            </a:r>
            <a:r>
              <a:rPr lang="ru-RU" dirty="0" smtClean="0"/>
              <a:t>. Дословный перевод словосочетания – «быстрая еда», то есть, еда на скорую руку. </a:t>
            </a:r>
            <a:endParaRPr lang="ru-RU" dirty="0"/>
          </a:p>
        </p:txBody>
      </p:sp>
      <p:pic>
        <p:nvPicPr>
          <p:cNvPr id="28674" name="Picture 2" descr="ÐÐ°ÑÑÐ¸Ð½ÐºÐ¸ Ð¿Ð¾ Ð·Ð°Ð¿ÑÐ¾ÑÑ ÑÐ°ÑÑÑÑÐ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96752"/>
            <a:ext cx="5796136" cy="2833598"/>
          </a:xfrm>
          <a:prstGeom prst="rect">
            <a:avLst/>
          </a:prstGeom>
          <a:noFill/>
        </p:spPr>
      </p:pic>
      <p:pic>
        <p:nvPicPr>
          <p:cNvPr id="6146" name="Picture 2" descr="ÐÐ°ÑÑÐ¸Ð½ÐºÐ¸ Ð¿Ð¾ Ð·Ð°Ð¿ÑÐ¾ÑÑ ÑÐ°ÑÑ ÑÑÐ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9040" y="4180520"/>
            <a:ext cx="5354960" cy="267748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Рассмотрев проблему англицизмов в русском языке сегодня, мы можем сделать следующий вывод:</a:t>
            </a:r>
          </a:p>
          <a:p>
            <a:r>
              <a:rPr lang="ru-RU" dirty="0" smtClean="0"/>
              <a:t>1.Англицизмы представляют собой интереснейший лингвистический феномен, роль которого в русском языке весьма существенна.</a:t>
            </a:r>
          </a:p>
          <a:p>
            <a:pPr lvl="0"/>
            <a:r>
              <a:rPr lang="ru-RU" dirty="0" smtClean="0"/>
              <a:t>2.Многочисленные англицизмы, проникающие в нашу речь, – явление закономерное, отражающее экономические, политические, культурные, общественные связи и взаимоотношения России с другими странами, в частности с </a:t>
            </a:r>
            <a:r>
              <a:rPr lang="ru-RU" dirty="0" err="1" smtClean="0"/>
              <a:t>англоговорящими</a:t>
            </a:r>
            <a:r>
              <a:rPr lang="ru-RU" dirty="0" smtClean="0"/>
              <a:t>. </a:t>
            </a:r>
          </a:p>
          <a:p>
            <a:pPr lvl="0">
              <a:buNone/>
            </a:pPr>
            <a:r>
              <a:rPr lang="ru-RU" dirty="0" smtClean="0"/>
              <a:t>                                     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sz="3300" b="1" dirty="0" smtClean="0"/>
              <a:t>Цель </a:t>
            </a:r>
            <a:r>
              <a:rPr lang="ru-RU" sz="3300" dirty="0" smtClean="0"/>
              <a:t>данной исследовательской работы- изучение английских заимствований как языкового явления.</a:t>
            </a:r>
          </a:p>
          <a:p>
            <a:r>
              <a:rPr lang="ru-RU" sz="3300" dirty="0" smtClean="0"/>
              <a:t>А </a:t>
            </a:r>
            <a:r>
              <a:rPr lang="ru-RU" sz="3600" b="1" dirty="0" smtClean="0"/>
              <a:t>задачами</a:t>
            </a:r>
            <a:r>
              <a:rPr lang="ru-RU" sz="3600" dirty="0" smtClean="0"/>
              <a:t> исследовательской деятельности являются:</a:t>
            </a:r>
          </a:p>
          <a:p>
            <a:pPr marL="742950" indent="-742950">
              <a:buNone/>
            </a:pPr>
            <a:r>
              <a:rPr lang="ru-RU" sz="3600" dirty="0" smtClean="0"/>
              <a:t>1. Изучение теоретического материала по вопросу об англицизмах;</a:t>
            </a:r>
          </a:p>
          <a:p>
            <a:pPr marL="742950" indent="-742950">
              <a:buNone/>
            </a:pPr>
            <a:r>
              <a:rPr lang="ru-RU" sz="3600" dirty="0" smtClean="0"/>
              <a:t>2. Определение причины заимствований;</a:t>
            </a:r>
          </a:p>
          <a:p>
            <a:pPr marL="742950" indent="-742950">
              <a:buNone/>
            </a:pPr>
            <a:r>
              <a:rPr lang="ru-RU" sz="3600" dirty="0" smtClean="0"/>
              <a:t>3. Рассмотрение степени популярности англоязычных заимствований в частности у учащихся нашей школы.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3. Многие люди считают, что англицизмы нарушают общепринятую языковую норму и ‘засоряют’ русский язык. </a:t>
            </a:r>
          </a:p>
          <a:p>
            <a:r>
              <a:rPr lang="ru-RU" dirty="0" smtClean="0"/>
              <a:t>4. Вследствие проникновения в русскую речь англицизмов имеет место некоторое утрачивание интереса к родному языку, русской литературе и культуре.</a:t>
            </a:r>
          </a:p>
          <a:p>
            <a:pPr>
              <a:buNone/>
            </a:pPr>
            <a:r>
              <a:rPr lang="en-US" dirty="0" smtClean="0"/>
              <a:t>5</a:t>
            </a:r>
            <a:r>
              <a:rPr lang="ru-RU" dirty="0" smtClean="0"/>
              <a:t>. Русский язык следует беречь. Беречь следует и языковые средства русского языка, и там, где это возможно, обходиться только ими для выражения своих мыслей, эмоций и чувств. 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ru-RU" dirty="0" smtClean="0"/>
              <a:t>Литература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err="1" smtClean="0"/>
              <a:t>М.А.Голденков</a:t>
            </a:r>
            <a:r>
              <a:rPr lang="ru-RU" dirty="0" smtClean="0"/>
              <a:t>. Современный активный английский. КАРО. СПб,2003.</a:t>
            </a:r>
          </a:p>
          <a:p>
            <a:pPr lvl="0"/>
            <a:r>
              <a:rPr lang="ru-RU" dirty="0" err="1" smtClean="0"/>
              <a:t>English</a:t>
            </a:r>
            <a:r>
              <a:rPr lang="ru-RU" dirty="0" smtClean="0"/>
              <a:t> – </a:t>
            </a:r>
            <a:r>
              <a:rPr lang="ru-RU" dirty="0" err="1" smtClean="0"/>
              <a:t>Russian</a:t>
            </a:r>
            <a:r>
              <a:rPr lang="ru-RU" dirty="0" smtClean="0"/>
              <a:t> </a:t>
            </a:r>
            <a:r>
              <a:rPr lang="ru-RU" dirty="0" err="1" smtClean="0"/>
              <a:t>Dictionary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American</a:t>
            </a:r>
            <a:r>
              <a:rPr lang="ru-RU" dirty="0" smtClean="0"/>
              <a:t> </a:t>
            </a:r>
            <a:r>
              <a:rPr lang="ru-RU" dirty="0" err="1" smtClean="0"/>
              <a:t>Slang</a:t>
            </a:r>
            <a:r>
              <a:rPr lang="ru-RU" dirty="0" smtClean="0"/>
              <a:t> // Перевод и составление Т. </a:t>
            </a:r>
            <a:r>
              <a:rPr lang="ru-RU" dirty="0" err="1" smtClean="0"/>
              <a:t>Ротенберг</a:t>
            </a:r>
            <a:r>
              <a:rPr lang="ru-RU" dirty="0" smtClean="0"/>
              <a:t> и В Иванова – М.: Инфосерв,1994</a:t>
            </a:r>
          </a:p>
          <a:p>
            <a:pPr lvl="0"/>
            <a:r>
              <a:rPr lang="ru-RU" dirty="0" smtClean="0"/>
              <a:t>Дьяков А.И. Причины интенсивного заимствования англицизмов в современном русском языке. // Язык и культура.- Новосибирск, 2003.-С.35-43</a:t>
            </a:r>
          </a:p>
          <a:p>
            <a:pPr lvl="0"/>
            <a:r>
              <a:rPr lang="ru-RU" dirty="0" smtClean="0"/>
              <a:t>Като </a:t>
            </a:r>
            <a:r>
              <a:rPr lang="ru-RU" dirty="0" err="1" smtClean="0"/>
              <a:t>Ломб</a:t>
            </a:r>
            <a:r>
              <a:rPr lang="ru-RU" dirty="0" smtClean="0"/>
              <a:t>. Как я изучаю языки.// Манн, Иванов и Фербер, 2016.</a:t>
            </a:r>
          </a:p>
          <a:p>
            <a:pPr lvl="0"/>
            <a:r>
              <a:rPr lang="ru-RU" dirty="0" smtClean="0"/>
              <a:t>Крысин Л.П. Современный словарь иностранных слов//</a:t>
            </a:r>
            <a:r>
              <a:rPr lang="ru-RU" dirty="0" err="1" smtClean="0"/>
              <a:t>АСТ-Пресс</a:t>
            </a:r>
            <a:r>
              <a:rPr lang="ru-RU" dirty="0" smtClean="0"/>
              <a:t>, 2016</a:t>
            </a:r>
          </a:p>
          <a:p>
            <a:r>
              <a:rPr lang="ru-RU" dirty="0" smtClean="0"/>
              <a:t> 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ÐÐ°ÑÑÐ¸Ð½ÐºÐ¸ Ð¿Ð¾ Ð·Ð°Ð¿ÑÐ¾ÑÑ ÑÐ¿Ð°ÑÐ¸Ð±Ð¾ Ð·Ð° Ð²Ð½Ð¸Ð¼Ð°Ð½Ð¸Ðµ Ð½Ð° Ð°Ð½Ð³Ð»Ð¸Ð¹ÑÐºÐ¾Ð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b="1" dirty="0" smtClean="0"/>
              <a:t>Объектом </a:t>
            </a:r>
            <a:r>
              <a:rPr lang="ru-RU" dirty="0" smtClean="0"/>
              <a:t>является: использование заимствованных слов в русском языке.</a:t>
            </a:r>
          </a:p>
          <a:p>
            <a:r>
              <a:rPr lang="ru-RU" b="1" dirty="0" smtClean="0"/>
              <a:t>Предметом </a:t>
            </a:r>
            <a:r>
              <a:rPr lang="ru-RU" dirty="0" smtClean="0"/>
              <a:t>исследовательской работы является: использование слов английского происхождения в речи российской молодежи. </a:t>
            </a:r>
          </a:p>
        </p:txBody>
      </p:sp>
      <p:pic>
        <p:nvPicPr>
          <p:cNvPr id="19458" name="Picture 2" descr="ÐÐ°ÑÑÐ¸Ð½ÐºÐ¸ Ð¿Ð¾ Ð·Ð°Ð¿ÑÐ¾ÑÑ Ð°Ð½Ð³Ð»Ð¸Ð¹ÑÐºÐ¸Ð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5266" y="3187104"/>
            <a:ext cx="6618734" cy="36708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/>
          <a:lstStyle/>
          <a:p>
            <a:r>
              <a:rPr lang="ru-RU" dirty="0" smtClean="0"/>
              <a:t>Актуальность и новизна данной темы заключается в том</a:t>
            </a:r>
            <a:r>
              <a:rPr lang="en-US" dirty="0" smtClean="0"/>
              <a:t>,</a:t>
            </a:r>
            <a:r>
              <a:rPr lang="ru-RU" dirty="0" smtClean="0"/>
              <a:t> что в последнее время происходит процесс глобализации</a:t>
            </a:r>
            <a:r>
              <a:rPr lang="en-US" dirty="0" smtClean="0"/>
              <a:t>,</a:t>
            </a:r>
            <a:r>
              <a:rPr lang="ru-RU" dirty="0" smtClean="0"/>
              <a:t> культура разных стран активно взаимодействует друг с другом</a:t>
            </a:r>
            <a:r>
              <a:rPr lang="en-US" dirty="0" smtClean="0"/>
              <a:t>,</a:t>
            </a:r>
            <a:r>
              <a:rPr lang="ru-RU" dirty="0" smtClean="0"/>
              <a:t> и особое взаимодействие происходит в лексике английского и русского языков</a:t>
            </a:r>
            <a:r>
              <a:rPr lang="en-US" dirty="0" smtClean="0"/>
              <a:t>,</a:t>
            </a:r>
            <a:r>
              <a:rPr lang="ru-RU" dirty="0" smtClean="0"/>
              <a:t>отсюда появилось понятие «англицизм»</a:t>
            </a:r>
            <a:r>
              <a:rPr lang="en-US" dirty="0" smtClean="0"/>
              <a:t>,</a:t>
            </a:r>
            <a:r>
              <a:rPr lang="ru-RU" dirty="0" smtClean="0"/>
              <a:t> которое прочно вошло в русский язык.</a:t>
            </a:r>
            <a:endParaRPr lang="ru-RU" dirty="0"/>
          </a:p>
        </p:txBody>
      </p:sp>
      <p:pic>
        <p:nvPicPr>
          <p:cNvPr id="34818" name="Picture 2" descr="ÐÐ°ÑÑÐ¸Ð½ÐºÐ¸ Ð¿Ð¾ Ð·Ð°Ð¿ÑÐ¾ÑÑ Ð°Ð½Ð³Ð»Ð¸ÑÐ¸Ð·Ð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1253" y="4293096"/>
            <a:ext cx="3162747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Конечно же, обилие в русском языке иноязычной лексики не может не волновать носителей русского языка, особенно людей старшего поколения. Молодежь привыкает к лексическим явлениям общего русско-английского языка, тем самым, в некотором смысле, теряя самобытность и традиционность родного языка и разрушая его целостность. А ведь и правда, многие молодые люди считают иностранную лексику более привлекательной, престижной, модной, «звучной».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dirty="0" smtClean="0"/>
              <a:t>Очень важно понимать, что язык не живет в изоляции от общества, в котором он развивается; заимствование слов – естественный и необходимый процесс языкового развития, и нет такого языка, который был бы совершенно свободен от иноязычных влияний. Большая часть заимствованных слов благополучно ассимилировались в русском языке и уже не воспринимаются как иностранные: президент, мэр, радио, пудинг, бисквит, сэндвич, футбол, софа и т.д.</a:t>
            </a:r>
            <a:endParaRPr lang="ru-RU" dirty="0"/>
          </a:p>
        </p:txBody>
      </p:sp>
      <p:pic>
        <p:nvPicPr>
          <p:cNvPr id="2050" name="Picture 2" descr="ÐÐ°ÑÑÐ¸Ð½ÐºÐ¸ Ð¿Ð¾ Ð·Ð°Ð¿ÑÐ¾ÑÑ Ð°Ð½Ð³Ð»Ð¸ÑÐ¸Ð·Ð¼Ñ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857327"/>
            <a:ext cx="2308468" cy="200067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Основное 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/>
          </a:bodyPr>
          <a:lstStyle/>
          <a:p>
            <a:r>
              <a:rPr lang="ru-RU" dirty="0" smtClean="0"/>
              <a:t>Выделены сферы человеческой жизнедеятельности, где англицизмы изобилуют в больших количествах:</a:t>
            </a:r>
          </a:p>
          <a:p>
            <a:r>
              <a:rPr lang="ru-RU" i="1" dirty="0" smtClean="0"/>
              <a:t>1 группа: </a:t>
            </a:r>
            <a:r>
              <a:rPr lang="ru-RU" b="1" dirty="0" smtClean="0"/>
              <a:t>Политика / экономика / должности:</a:t>
            </a:r>
          </a:p>
          <a:p>
            <a:pPr algn="ctr">
              <a:buNone/>
            </a:pPr>
            <a:r>
              <a:rPr lang="ru-RU" dirty="0" smtClean="0"/>
              <a:t>брифинг, рейтинг, холдинг, импичмент, имиджмейкер, инвестиция, спонсор, маркетинг, (топ) менеджер и т.д.</a:t>
            </a:r>
          </a:p>
          <a:p>
            <a:r>
              <a:rPr lang="ru-RU" i="1" dirty="0" smtClean="0"/>
              <a:t>2 группа: </a:t>
            </a:r>
            <a:r>
              <a:rPr lang="ru-RU" b="1" dirty="0" smtClean="0"/>
              <a:t>Продукты питания / одежда /торговля:</a:t>
            </a:r>
          </a:p>
          <a:p>
            <a:pPr algn="ctr">
              <a:buNone/>
            </a:pPr>
            <a:r>
              <a:rPr lang="ru-RU" dirty="0" smtClean="0"/>
              <a:t>хот-дог, чизбургер, гамбургер, шоппинг,  гель, SPA – салон, супермаркет, VIP–зал, сэконд-хэнд и т.д.</a:t>
            </a:r>
          </a:p>
          <a:p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/>
              <a:t>3 группа: </a:t>
            </a:r>
            <a:r>
              <a:rPr lang="ru-RU" b="1" dirty="0" smtClean="0"/>
              <a:t>Спорт:</a:t>
            </a:r>
          </a:p>
          <a:p>
            <a:pPr algn="ctr">
              <a:buNone/>
            </a:pPr>
            <a:r>
              <a:rPr lang="ru-RU" dirty="0" smtClean="0"/>
              <a:t>фитнес, дайвинг, серфинг, сноуборд, пейнтбол, фристайл, рестлинг и т.д.</a:t>
            </a:r>
          </a:p>
          <a:p>
            <a:r>
              <a:rPr lang="ru-RU" i="1" dirty="0" smtClean="0"/>
              <a:t>4 группа: </a:t>
            </a:r>
            <a:r>
              <a:rPr lang="ru-RU" b="1" dirty="0" smtClean="0"/>
              <a:t>Искусство / радио/ ТВ: </a:t>
            </a:r>
          </a:p>
          <a:p>
            <a:pPr algn="ctr">
              <a:buNone/>
            </a:pPr>
            <a:r>
              <a:rPr lang="ru-RU" dirty="0" smtClean="0"/>
              <a:t>триллер, видео клип, клипмейкер, ньюсмейкер, мюзикл, блокбастер и т.д.</a:t>
            </a:r>
          </a:p>
          <a:p>
            <a:r>
              <a:rPr lang="ru-RU" i="1" dirty="0" smtClean="0"/>
              <a:t>5 группа: </a:t>
            </a:r>
            <a:r>
              <a:rPr lang="ru-RU" b="1" dirty="0" smtClean="0"/>
              <a:t>Дом /быт/канцелярия: </a:t>
            </a:r>
          </a:p>
          <a:p>
            <a:pPr algn="ctr">
              <a:buNone/>
            </a:pPr>
            <a:r>
              <a:rPr lang="ru-RU" dirty="0" smtClean="0"/>
              <a:t>кондиционер, кулер, миксер, тостер, блэндер, </a:t>
            </a:r>
            <a:r>
              <a:rPr lang="en-US" dirty="0" smtClean="0"/>
              <a:t> Head &amp; Shoulders, Dove, Tide, парфюм</a:t>
            </a:r>
            <a:r>
              <a:rPr lang="ru-RU" dirty="0" smtClean="0"/>
              <a:t>, степлер, скотч и т.д.</a:t>
            </a:r>
          </a:p>
          <a:p>
            <a:r>
              <a:rPr lang="ru-RU" i="1" dirty="0" smtClean="0"/>
              <a:t>6 группа: </a:t>
            </a:r>
            <a:r>
              <a:rPr lang="ru-RU" b="1" dirty="0" smtClean="0"/>
              <a:t>Информационно-коммуникационные технологии: </a:t>
            </a:r>
          </a:p>
          <a:p>
            <a:pPr algn="ctr">
              <a:buNone/>
            </a:pPr>
            <a:r>
              <a:rPr lang="ru-RU" dirty="0" smtClean="0"/>
              <a:t>компьютер, монитор, дисплей, калькулятор, ноутбук, принтер, сканер, CD, DVD, процессор, девайс, хакер, обгрейд, кликать, Интернет, сайт, блог, смайлик, SMS и т.д.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dirty="0" smtClean="0"/>
              <a:t>Итак, заимствования слов – естественный процесс развития языка. Довольно большое количество лингвистов сохраняют оптимистический настрой по поводу наплыва англицизмов в русский язык. Ведь лексические заимствования обогащают язык. При этом сохраняется основной словарь, а грамматический строй языка остается неизменным.</a:t>
            </a:r>
          </a:p>
        </p:txBody>
      </p:sp>
      <p:sp>
        <p:nvSpPr>
          <p:cNvPr id="2050" name="AutoShape 2" descr="ÐÐ°ÑÑÐ¸Ð½ÐºÐ¸ Ð¿Ð¾ Ð·Ð°Ð¿ÑÐ¾ÑÑ Ð°Ð½Ð³Ð»Ð¸ÑÐ¸Ð·Ð¼Ñ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052" name="Picture 4" descr="ÐÐ°ÑÑÐ¸Ð½ÐºÐ¸ Ð¿Ð¾ Ð·Ð°Ð¿ÑÐ¾ÑÑ Ð°Ð½Ð³Ð»Ð¸ÑÐ¸Ð·Ð¼Ñ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4335" y="3986906"/>
            <a:ext cx="5089665" cy="287109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</TotalTime>
  <Words>838</Words>
  <Application>Microsoft Office PowerPoint</Application>
  <PresentationFormat>Экран (4:3)</PresentationFormat>
  <Paragraphs>61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Англоязычные заимствования в современном русском языке.  </vt:lpstr>
      <vt:lpstr>Введение</vt:lpstr>
      <vt:lpstr>Слайд 3</vt:lpstr>
      <vt:lpstr>Слайд 4</vt:lpstr>
      <vt:lpstr>Слайд 5</vt:lpstr>
      <vt:lpstr>Слайд 6</vt:lpstr>
      <vt:lpstr>Основное содержание</vt:lpstr>
      <vt:lpstr>Слайд 8</vt:lpstr>
      <vt:lpstr>Слайд 9</vt:lpstr>
      <vt:lpstr>Причины заимствования англицизмов:</vt:lpstr>
      <vt:lpstr>Опрос:</vt:lpstr>
      <vt:lpstr>Слайд 12</vt:lpstr>
      <vt:lpstr>Примеры англицизмов и их история</vt:lpstr>
      <vt:lpstr>Слайд 14</vt:lpstr>
      <vt:lpstr>Слайд 15</vt:lpstr>
      <vt:lpstr>Слайд 16</vt:lpstr>
      <vt:lpstr>Слайд 17</vt:lpstr>
      <vt:lpstr>Слайд 18</vt:lpstr>
      <vt:lpstr>Заключение</vt:lpstr>
      <vt:lpstr>Слайд 20</vt:lpstr>
      <vt:lpstr>Литература:</vt:lpstr>
      <vt:lpstr>Слайд 22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Англоязычные заимствования в современном русском языке.</dc:title>
  <dc:creator>User</dc:creator>
  <cp:lastModifiedBy>User</cp:lastModifiedBy>
  <cp:revision>96</cp:revision>
  <dcterms:created xsi:type="dcterms:W3CDTF">2019-01-17T08:41:51Z</dcterms:created>
  <dcterms:modified xsi:type="dcterms:W3CDTF">2019-02-04T07:54:01Z</dcterms:modified>
</cp:coreProperties>
</file>