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52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ebfacts.ru/interesnye-facty/tradicii-i-byt/kak-i-otkuda-poyavilsya-ded-moroz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esktop\Ленина\80761438_3__8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8786842" cy="5857891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/>
              <a:t>Все мы знаем и любим праздник Новый год. Еще с детства мы очень любили наряжать ёлку и ждать того самого дня , а точнее той волшебной ночи, когда не спит </a:t>
            </a:r>
            <a:r>
              <a:rPr lang="ru-RU" sz="2800" dirty="0" smtClean="0"/>
              <a:t>никто. Сейчас, ребята,  мы поговорим о главном Новогоднем персонаже. </a:t>
            </a:r>
            <a:r>
              <a:rPr lang="ru-RU" sz="2800" dirty="0" smtClean="0"/>
              <a:t>Конечно же это </a:t>
            </a:r>
            <a:r>
              <a:rPr lang="ru-RU" sz="2800" u="sng" dirty="0" smtClean="0">
                <a:hlinkClick r:id="rId3" tooltip="Откуда появился дед Мороз"/>
              </a:rPr>
              <a:t>дед Мороз</a:t>
            </a:r>
            <a:r>
              <a:rPr lang="ru-RU" sz="2800" dirty="0" smtClean="0"/>
              <a:t>. </a:t>
            </a:r>
            <a:r>
              <a:rPr lang="ru-RU" sz="2800" dirty="0" smtClean="0"/>
              <a:t>Но, представьте себе, детей во всем мире очень много и  </a:t>
            </a:r>
            <a:r>
              <a:rPr lang="ru-RU" sz="2800" dirty="0" smtClean="0"/>
              <a:t>один бы Дед Мороз не справился. Поэтому в каждой стране работает свой </a:t>
            </a:r>
            <a:r>
              <a:rPr lang="ru-RU" sz="2800" u="sng" dirty="0" smtClean="0">
                <a:hlinkClick r:id="rId3" tooltip="Как появился Дед Мороз"/>
              </a:rPr>
              <a:t>Дед Мороз</a:t>
            </a:r>
            <a:r>
              <a:rPr lang="ru-RU" sz="2800" dirty="0" smtClean="0"/>
              <a:t>.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Давайте </a:t>
            </a:r>
            <a:r>
              <a:rPr lang="ru-RU" sz="2800" dirty="0" smtClean="0"/>
              <a:t>же посмотрим как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называют </a:t>
            </a:r>
            <a:r>
              <a:rPr lang="ru-RU" sz="2800" dirty="0" smtClean="0"/>
              <a:t>Деда Мороза в </a:t>
            </a:r>
            <a:r>
              <a:rPr lang="ru-RU" sz="2800" dirty="0" smtClean="0"/>
              <a:t>разных</a:t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sz="2800" dirty="0" smtClean="0"/>
              <a:t>странах мира.</a:t>
            </a:r>
            <a:endParaRPr lang="ru-RU" sz="2800" dirty="0"/>
          </a:p>
        </p:txBody>
      </p:sp>
      <p:pic>
        <p:nvPicPr>
          <p:cNvPr id="1027" name="Picture 3" descr="C:\Users\Home\Desktop\Ленина\0057-074-KHorovo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3643314"/>
            <a:ext cx="3774265" cy="3019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Home\Desktop\Ленина\80761438_3__8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071934" cy="68580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>Швеция — </a:t>
            </a:r>
            <a:r>
              <a:rPr lang="ru-RU" sz="3100" dirty="0" smtClean="0"/>
              <a:t>Юль </a:t>
            </a:r>
            <a:r>
              <a:rPr lang="ru-RU" sz="3100" dirty="0" err="1" smtClean="0"/>
              <a:t>Томтен</a:t>
            </a:r>
            <a:r>
              <a:rPr lang="ru-RU" sz="3100" dirty="0" smtClean="0"/>
              <a:t>. Это такой рождественский гном, который живет в подполье каждого дома (домовой иными словами). Ему помогают очень много сказочных персонажей: Снеговик </a:t>
            </a:r>
            <a:r>
              <a:rPr lang="ru-RU" sz="3100" dirty="0" err="1" smtClean="0"/>
              <a:t>Дасти</a:t>
            </a:r>
            <a:r>
              <a:rPr lang="ru-RU" sz="3100" dirty="0" smtClean="0"/>
              <a:t>, эльф, Снежная Королева, принц и принцесса и даже ведьмы.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48701"/>
            <a:ext cx="5357818" cy="680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/>
          <a:srcRect l="9624" t="3214" r="2383" b="1429"/>
          <a:stretch>
            <a:fillRect/>
          </a:stretch>
        </p:blipFill>
        <p:spPr bwMode="auto">
          <a:xfrm>
            <a:off x="-64" y="214290"/>
            <a:ext cx="9144064" cy="6357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esktop\Ленина\80761438_3__8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7999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/>
              <a:t>Россия — </a:t>
            </a:r>
            <a:r>
              <a:rPr lang="ru-RU" sz="2800" dirty="0" smtClean="0"/>
              <a:t>Дед Мороз. Как уже было сказано выше — Это высокий </a:t>
            </a:r>
            <a:r>
              <a:rPr lang="ru-RU" sz="2800" dirty="0" smtClean="0"/>
              <a:t>старец </a:t>
            </a:r>
            <a:r>
              <a:rPr lang="ru-RU" sz="2800" dirty="0" smtClean="0"/>
              <a:t>с длинной белой бородой, в красной шубе, с посохом и мешком подарков. Но раньше древние славяне представляли его как низенького сутулого старичка с длинной седой </a:t>
            </a:r>
            <a:r>
              <a:rPr lang="ru-RU" sz="2800" dirty="0" smtClean="0"/>
              <a:t>бородой.</a:t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sz="2800" dirty="0" smtClean="0"/>
              <a:t>Он ходит по лесам и полям</a:t>
            </a:r>
            <a:r>
              <a:rPr lang="ru-RU" sz="2800" dirty="0" smtClean="0"/>
              <a:t>,</a:t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sz="2800" dirty="0" smtClean="0"/>
              <a:t>стучит своим посохом и </a:t>
            </a:r>
            <a:r>
              <a:rPr lang="ru-RU" sz="2800" dirty="0" smtClean="0"/>
              <a:t>сковывает</a:t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sz="2800" dirty="0" smtClean="0"/>
              <a:t>льдом водоёмы. Не любит он тех</a:t>
            </a:r>
            <a:r>
              <a:rPr lang="ru-RU" sz="2800" dirty="0" smtClean="0"/>
              <a:t>,</a:t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sz="2800" dirty="0" smtClean="0"/>
              <a:t>кто на зиму лютую жалуется, а </a:t>
            </a:r>
            <a:r>
              <a:rPr lang="ru-RU" sz="2800" dirty="0" smtClean="0"/>
              <a:t>тем</a:t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sz="2800" dirty="0" smtClean="0"/>
              <a:t>кто радуется, наоборот, </a:t>
            </a:r>
            <a:r>
              <a:rPr lang="ru-RU" sz="2800" dirty="0" smtClean="0"/>
              <a:t>дает</a:t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sz="2800" dirty="0" smtClean="0"/>
              <a:t>бодрости и здоровый </a:t>
            </a:r>
            <a:r>
              <a:rPr lang="ru-RU" sz="2800" dirty="0" smtClean="0"/>
              <a:t>жаркий</a:t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sz="2800" dirty="0" smtClean="0"/>
              <a:t>румянец. Образ нашего </a:t>
            </a:r>
            <a:r>
              <a:rPr lang="ru-RU" sz="2800" dirty="0" smtClean="0"/>
              <a:t>Деда</a:t>
            </a:r>
            <a:br>
              <a:rPr lang="ru-RU" sz="2800" dirty="0" smtClean="0"/>
            </a:br>
            <a:r>
              <a:rPr lang="ru-RU" sz="2800" dirty="0" smtClean="0"/>
              <a:t> Мороза</a:t>
            </a:r>
            <a:r>
              <a:rPr lang="ru-RU" sz="2800" dirty="0" smtClean="0"/>
              <a:t>, который дошел до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наших </a:t>
            </a:r>
            <a:r>
              <a:rPr lang="ru-RU" sz="2800" dirty="0" smtClean="0"/>
              <a:t>дней, был создан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советскими </a:t>
            </a:r>
            <a:r>
              <a:rPr lang="ru-RU" sz="2800" dirty="0" smtClean="0"/>
              <a:t>кинематографистами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в </a:t>
            </a:r>
            <a:r>
              <a:rPr lang="ru-RU" sz="2800" dirty="0" smtClean="0"/>
              <a:t>середине 30-х годов XX века.</a:t>
            </a:r>
            <a:endParaRPr lang="ru-RU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7029" y="2060345"/>
            <a:ext cx="3636971" cy="4797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esktop\Ленина\80761438_3__8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3078" name="Picture 6" descr="http://uspeh888.ru/wp-content/uploads/2014/09/nikola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1449176"/>
            <a:ext cx="3214678" cy="5408824"/>
          </a:xfrm>
          <a:prstGeom prst="rect">
            <a:avLst/>
          </a:prstGeom>
          <a:noFill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714356"/>
            <a:ext cx="3428992" cy="4183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pPr>
              <a:tabLst>
                <a:tab pos="2871788" algn="l"/>
              </a:tabLst>
            </a:pPr>
            <a:r>
              <a:rPr lang="ru-RU" sz="2000" b="1" dirty="0" smtClean="0"/>
              <a:t>Германия - </a:t>
            </a:r>
            <a:r>
              <a:rPr lang="ru-RU" sz="2000" dirty="0" smtClean="0"/>
              <a:t>Санта-Николаус и </a:t>
            </a:r>
            <a:r>
              <a:rPr lang="ru-RU" sz="2000" dirty="0" err="1" smtClean="0"/>
              <a:t>Вайнахтсман</a:t>
            </a:r>
            <a:r>
              <a:rPr lang="ru-RU" sz="2000" dirty="0" smtClean="0"/>
              <a:t>.</a:t>
            </a:r>
            <a:r>
              <a:rPr lang="ru-RU" sz="2000" b="1" dirty="0" smtClean="0"/>
              <a:t> </a:t>
            </a:r>
            <a:r>
              <a:rPr lang="ru-RU" sz="2000" dirty="0" smtClean="0"/>
              <a:t>Санта Николаус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</a:t>
            </a:r>
            <a:r>
              <a:rPr lang="ru-RU" sz="2000" dirty="0" smtClean="0"/>
              <a:t>        приходит </a:t>
            </a:r>
            <a:r>
              <a:rPr lang="ru-RU" sz="2000" dirty="0" smtClean="0"/>
              <a:t>не под Рождество, а 6 декабря в день Святого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</a:t>
            </a:r>
            <a:r>
              <a:rPr lang="ru-RU" sz="2000" dirty="0" smtClean="0"/>
              <a:t>                                                  Николая </a:t>
            </a:r>
            <a:r>
              <a:rPr lang="ru-RU" sz="2000" dirty="0" smtClean="0"/>
              <a:t>и вместе со своим слугой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                                                  </a:t>
            </a:r>
            <a:r>
              <a:rPr lang="ru-RU" sz="2000" dirty="0" err="1" smtClean="0"/>
              <a:t>Рупрехтом</a:t>
            </a:r>
            <a:r>
              <a:rPr lang="ru-RU" sz="2000" dirty="0" smtClean="0"/>
              <a:t> </a:t>
            </a:r>
            <a:r>
              <a:rPr lang="ru-RU" sz="2000" dirty="0" smtClean="0"/>
              <a:t>дарит подарки хорошим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</a:t>
            </a:r>
            <a:r>
              <a:rPr lang="ru-RU" sz="2000" dirty="0" smtClean="0"/>
              <a:t>     детям, а </a:t>
            </a:r>
            <a:r>
              <a:rPr lang="ru-RU" sz="2000" dirty="0" smtClean="0"/>
              <a:t>тем </a:t>
            </a:r>
            <a:r>
              <a:rPr lang="ru-RU" sz="2000" dirty="0" smtClean="0"/>
              <a:t>кто</a:t>
            </a:r>
            <a:br>
              <a:rPr lang="ru-RU" sz="2000" dirty="0" smtClean="0"/>
            </a:br>
            <a:r>
              <a:rPr lang="ru-RU" sz="2000" dirty="0" smtClean="0"/>
              <a:t> </a:t>
            </a:r>
            <a:r>
              <a:rPr lang="ru-RU" sz="2000" dirty="0" smtClean="0"/>
              <a:t>       провинился</a:t>
            </a:r>
            <a:br>
              <a:rPr lang="ru-RU" sz="2000" dirty="0" smtClean="0"/>
            </a:br>
            <a:r>
              <a:rPr lang="ru-RU" sz="2000" dirty="0" smtClean="0"/>
              <a:t> — Розги.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    А </a:t>
            </a:r>
            <a:r>
              <a:rPr lang="ru-RU" sz="2000" dirty="0" smtClean="0"/>
              <a:t>вот в </a:t>
            </a:r>
            <a:r>
              <a:rPr lang="ru-RU" sz="2000" dirty="0" smtClean="0"/>
              <a:t>Рождество</a:t>
            </a:r>
            <a:br>
              <a:rPr lang="ru-RU" sz="2000" dirty="0" smtClean="0"/>
            </a:br>
            <a:r>
              <a:rPr lang="ru-RU" sz="2000" dirty="0" smtClean="0"/>
              <a:t> </a:t>
            </a:r>
            <a:r>
              <a:rPr lang="ru-RU" sz="2000" dirty="0" smtClean="0"/>
              <a:t>к детям приходит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           </a:t>
            </a:r>
            <a:r>
              <a:rPr lang="ru-RU" sz="2000" dirty="0" err="1" smtClean="0"/>
              <a:t>Вайнахтсман</a:t>
            </a:r>
            <a:r>
              <a:rPr lang="ru-RU" sz="2000" dirty="0" smtClean="0"/>
              <a:t>,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очень </a:t>
            </a:r>
            <a:r>
              <a:rPr lang="ru-RU" sz="2000" dirty="0" smtClean="0"/>
              <a:t>похожий на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нашего </a:t>
            </a:r>
            <a:r>
              <a:rPr lang="ru-RU" sz="2000" dirty="0" smtClean="0"/>
              <a:t>с вами </a:t>
            </a:r>
            <a:r>
              <a:rPr lang="ru-RU" sz="2000" dirty="0" smtClean="0"/>
              <a:t>Деда </a:t>
            </a:r>
            <a:br>
              <a:rPr lang="ru-RU" sz="2000" dirty="0" smtClean="0"/>
            </a:br>
            <a:r>
              <a:rPr lang="ru-RU" sz="2000" dirty="0" smtClean="0"/>
              <a:t>Мороза.</a:t>
            </a:r>
            <a:r>
              <a:rPr lang="ru-RU" sz="2000" dirty="0" smtClean="0"/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Перед </a:t>
            </a:r>
            <a:r>
              <a:rPr lang="ru-RU" sz="2000" dirty="0" smtClean="0"/>
              <a:t>сном </a:t>
            </a:r>
            <a:r>
              <a:rPr lang="ru-RU" sz="2000" dirty="0" smtClean="0"/>
              <a:t>дети</a:t>
            </a:r>
            <a:r>
              <a:rPr lang="ru-RU" sz="2000" dirty="0" smtClean="0"/>
              <a:t> </a:t>
            </a:r>
            <a:r>
              <a:rPr lang="ru-RU" sz="2000" dirty="0" smtClean="0"/>
              <a:t>оставляют</a:t>
            </a:r>
            <a:br>
              <a:rPr lang="ru-RU" sz="2000" dirty="0" smtClean="0"/>
            </a:br>
            <a:r>
              <a:rPr lang="ru-RU" sz="2000" dirty="0" smtClean="0"/>
              <a:t> тарелку </a:t>
            </a:r>
            <a:r>
              <a:rPr lang="ru-RU" sz="2000" dirty="0" smtClean="0"/>
              <a:t>для </a:t>
            </a:r>
            <a:r>
              <a:rPr lang="ru-RU" sz="2000" dirty="0" smtClean="0"/>
              <a:t>подарков,</a:t>
            </a:r>
            <a:r>
              <a:rPr lang="ru-RU" sz="2000" dirty="0" smtClean="0"/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а </a:t>
            </a:r>
            <a:r>
              <a:rPr lang="ru-RU" sz="2000" dirty="0" smtClean="0"/>
              <a:t>в башмаки кладут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сено </a:t>
            </a:r>
            <a:r>
              <a:rPr lang="ru-RU" sz="2000" dirty="0" smtClean="0"/>
              <a:t>для его </a:t>
            </a:r>
            <a:r>
              <a:rPr lang="ru-RU" sz="2000" dirty="0" smtClean="0"/>
              <a:t>ослика.</a:t>
            </a:r>
            <a:br>
              <a:rPr lang="ru-RU" sz="2000" dirty="0" smtClean="0"/>
            </a:br>
            <a:r>
              <a:rPr lang="ru-RU" sz="2000" dirty="0" smtClean="0"/>
              <a:t> </a:t>
            </a:r>
            <a:r>
              <a:rPr lang="ru-RU" sz="2000" dirty="0" smtClean="0"/>
              <a:t>Чаще всего </a:t>
            </a:r>
            <a:r>
              <a:rPr lang="ru-RU" sz="2000" dirty="0" smtClean="0"/>
              <a:t>принято </a:t>
            </a:r>
            <a:r>
              <a:rPr lang="ru-RU" sz="2000" dirty="0" smtClean="0"/>
              <a:t>отмечать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этот праздник</a:t>
            </a:r>
            <a:br>
              <a:rPr lang="ru-RU" sz="2000" dirty="0" smtClean="0"/>
            </a:br>
            <a:r>
              <a:rPr lang="ru-RU" sz="2000" dirty="0" smtClean="0"/>
              <a:t> </a:t>
            </a:r>
            <a:r>
              <a:rPr lang="ru-RU" sz="2000" dirty="0" smtClean="0"/>
              <a:t>в семейном кругу.</a:t>
            </a:r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esktop\Ленина\80761438_3__8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353205"/>
            <a:ext cx="4071934" cy="35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181498"/>
            <a:ext cx="3786182" cy="5676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1"/>
            <a:ext cx="9001156" cy="3428999"/>
          </a:xfrm>
        </p:spPr>
        <p:txBody>
          <a:bodyPr>
            <a:noAutofit/>
          </a:bodyPr>
          <a:lstStyle/>
          <a:p>
            <a:pPr algn="r"/>
            <a:r>
              <a:rPr lang="ru-RU" sz="2400" b="1" dirty="0" smtClean="0"/>
              <a:t>Франция — </a:t>
            </a:r>
            <a:r>
              <a:rPr lang="ru-RU" sz="2400" dirty="0" smtClean="0"/>
              <a:t>Пер </a:t>
            </a:r>
            <a:r>
              <a:rPr lang="ru-RU" sz="2400" dirty="0" err="1" smtClean="0"/>
              <a:t>Ноэль</a:t>
            </a:r>
            <a:r>
              <a:rPr lang="ru-RU" sz="2400" dirty="0" smtClean="0"/>
              <a:t>.</a:t>
            </a:r>
            <a:r>
              <a:rPr lang="ru-RU" sz="2400" b="1" dirty="0" smtClean="0"/>
              <a:t> </a:t>
            </a:r>
            <a:r>
              <a:rPr lang="ru-RU" sz="2400" dirty="0" smtClean="0"/>
              <a:t>Дословно Пер </a:t>
            </a:r>
            <a:r>
              <a:rPr lang="ru-RU" sz="2400" dirty="0" err="1" smtClean="0"/>
              <a:t>Ноэль</a:t>
            </a:r>
            <a:r>
              <a:rPr lang="ru-RU" sz="2400" dirty="0" smtClean="0"/>
              <a:t> переводится как отец рождества. Приходит он вместе со старым дедом </a:t>
            </a:r>
            <a:r>
              <a:rPr lang="ru-RU" sz="2400" dirty="0" err="1" smtClean="0"/>
              <a:t>Шаландом</a:t>
            </a:r>
            <a:r>
              <a:rPr lang="ru-RU" sz="2400" dirty="0" smtClean="0"/>
              <a:t>. Хорошим детям Пер </a:t>
            </a:r>
            <a:r>
              <a:rPr lang="ru-RU" sz="2400" dirty="0" err="1" smtClean="0"/>
              <a:t>Ноэль</a:t>
            </a:r>
            <a:r>
              <a:rPr lang="ru-RU" sz="2400" dirty="0" smtClean="0"/>
              <a:t> дарит подарки, а для </a:t>
            </a:r>
            <a:r>
              <a:rPr lang="ru-RU" sz="2400" dirty="0" smtClean="0"/>
              <a:t>непослушных</a:t>
            </a:r>
            <a:br>
              <a:rPr lang="ru-RU" sz="2400" dirty="0" smtClean="0"/>
            </a:br>
            <a:r>
              <a:rPr lang="ru-RU" sz="2400" dirty="0" smtClean="0"/>
              <a:t> </a:t>
            </a:r>
            <a:r>
              <a:rPr lang="ru-RU" sz="2400" dirty="0" smtClean="0"/>
              <a:t>                                            </a:t>
            </a:r>
            <a:r>
              <a:rPr lang="ru-RU" sz="2400" dirty="0" smtClean="0"/>
              <a:t>детей Шаланд использует розги. </a:t>
            </a:r>
            <a:r>
              <a:rPr lang="ru-RU" sz="2400" dirty="0" smtClean="0"/>
              <a:t>Чтобы</a:t>
            </a:r>
            <a:br>
              <a:rPr lang="ru-RU" sz="2400" dirty="0" smtClean="0"/>
            </a:br>
            <a:r>
              <a:rPr lang="ru-RU" sz="2400" dirty="0" smtClean="0"/>
              <a:t> </a:t>
            </a:r>
            <a:r>
              <a:rPr lang="ru-RU" sz="2400" dirty="0" smtClean="0"/>
              <a:t>                                        </a:t>
            </a:r>
            <a:r>
              <a:rPr lang="ru-RU" sz="2400" dirty="0" smtClean="0"/>
              <a:t>задобрить Шаланда, дети должны </a:t>
            </a:r>
            <a:r>
              <a:rPr lang="ru-RU" sz="2400" dirty="0" smtClean="0"/>
              <a:t>спеть</a:t>
            </a:r>
            <a:br>
              <a:rPr lang="ru-RU" sz="2400" dirty="0" smtClean="0"/>
            </a:br>
            <a:r>
              <a:rPr lang="ru-RU" sz="2400" dirty="0" smtClean="0"/>
              <a:t> </a:t>
            </a:r>
            <a:r>
              <a:rPr lang="ru-RU" sz="2400" dirty="0" smtClean="0"/>
              <a:t>                                 </a:t>
            </a:r>
            <a:r>
              <a:rPr lang="ru-RU" sz="2400" dirty="0" smtClean="0"/>
              <a:t>песню в честь его прихода. Во </a:t>
            </a:r>
            <a:r>
              <a:rPr lang="ru-RU" sz="2400" dirty="0" smtClean="0"/>
              <a:t>Франции</a:t>
            </a:r>
            <a:br>
              <a:rPr lang="ru-RU" sz="2400" dirty="0" smtClean="0"/>
            </a:br>
            <a:r>
              <a:rPr lang="ru-RU" sz="2400" dirty="0" smtClean="0"/>
              <a:t> </a:t>
            </a:r>
            <a:r>
              <a:rPr lang="ru-RU" sz="2400" dirty="0" smtClean="0"/>
              <a:t>                                                 </a:t>
            </a:r>
            <a:r>
              <a:rPr lang="ru-RU" sz="2400" dirty="0" smtClean="0"/>
              <a:t>Рождество не очень семейный праздник</a:t>
            </a:r>
            <a:r>
              <a:rPr lang="ru-RU" sz="2400" dirty="0" smtClean="0"/>
              <a:t>,</a:t>
            </a:r>
            <a:br>
              <a:rPr lang="ru-RU" sz="2400" dirty="0" smtClean="0"/>
            </a:br>
            <a:r>
              <a:rPr lang="ru-RU" sz="2400" dirty="0" smtClean="0"/>
              <a:t> </a:t>
            </a:r>
            <a:r>
              <a:rPr lang="ru-RU" sz="2400" dirty="0" smtClean="0"/>
              <a:t>                                             </a:t>
            </a:r>
            <a:r>
              <a:rPr lang="ru-RU" sz="2400" dirty="0" smtClean="0"/>
              <a:t>и большинство людей справляют его </a:t>
            </a:r>
            <a:r>
              <a:rPr lang="ru-RU" sz="2400" dirty="0" smtClean="0"/>
              <a:t>в</a:t>
            </a:r>
            <a:br>
              <a:rPr lang="ru-RU" sz="2400" dirty="0" smtClean="0"/>
            </a:br>
            <a:r>
              <a:rPr lang="ru-RU" sz="2400" dirty="0" smtClean="0"/>
              <a:t> </a:t>
            </a:r>
            <a:r>
              <a:rPr lang="ru-RU" sz="2400" dirty="0" smtClean="0"/>
              <a:t>                                      </a:t>
            </a:r>
            <a:r>
              <a:rPr lang="ru-RU" sz="2400" dirty="0" smtClean="0"/>
              <a:t>кругу друзей в клубах, </a:t>
            </a:r>
            <a:r>
              <a:rPr lang="ru-RU" sz="2400" dirty="0" smtClean="0"/>
              <a:t>ресторанов.</a:t>
            </a: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esktop\Ленина\80761438_3__8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42852"/>
            <a:ext cx="4643438" cy="6500858"/>
          </a:xfrm>
        </p:spPr>
        <p:txBody>
          <a:bodyPr>
            <a:noAutofit/>
          </a:bodyPr>
          <a:lstStyle/>
          <a:p>
            <a:pPr algn="l"/>
            <a:r>
              <a:rPr lang="ru-RU" sz="2800" b="1" dirty="0" err="1" smtClean="0"/>
              <a:t>Великобритани</a:t>
            </a:r>
            <a:r>
              <a:rPr lang="ru-RU" sz="2800" b="1" dirty="0" smtClean="0"/>
              <a:t> — </a:t>
            </a:r>
            <a:r>
              <a:rPr lang="ru-RU" sz="2800" dirty="0" smtClean="0"/>
              <a:t>Отец Рождество </a:t>
            </a:r>
            <a:r>
              <a:rPr lang="ru-RU" sz="2800" dirty="0" smtClean="0"/>
              <a:t>(</a:t>
            </a:r>
            <a:r>
              <a:rPr lang="ru-RU" sz="2800" dirty="0" err="1" smtClean="0"/>
              <a:t>Фазер</a:t>
            </a:r>
            <a:r>
              <a:rPr lang="ru-RU" sz="2800" dirty="0" smtClean="0"/>
              <a:t> </a:t>
            </a:r>
            <a:r>
              <a:rPr lang="ru-RU" sz="2800" dirty="0" err="1" smtClean="0"/>
              <a:t>Кристмас</a:t>
            </a:r>
            <a:r>
              <a:rPr lang="ru-RU" sz="2800" dirty="0" smtClean="0"/>
              <a:t>).</a:t>
            </a:r>
            <a:r>
              <a:rPr lang="ru-RU" sz="2800" dirty="0" smtClean="0"/>
              <a:t> Перед тем как собраться за праздничным столом, вся семья посещает церковь. Дети здесь сами заказывают отцу Рождеству подарки. Надо составить список желаний и сжечь его в камине, а дым из трубы донесет письмо до адресата. А на второй день после Рождества отмечают день святого Стефана. Вскрывают ящики для пожертвований и раздают нуждающимся.</a:t>
            </a:r>
            <a:endParaRPr lang="ru-RU" sz="2800" dirty="0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85728"/>
            <a:ext cx="4356099" cy="6272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esktop\Ленина\80761438_3__8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143379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/>
              <a:t>США — </a:t>
            </a:r>
            <a:r>
              <a:rPr lang="ru-RU" sz="2800" dirty="0" smtClean="0"/>
              <a:t>Санта Клаус. Ну думаю, что этот персонаж всем знаком из американских фильмов. </a:t>
            </a:r>
            <a:r>
              <a:rPr lang="ru-RU" sz="2800" dirty="0" smtClean="0"/>
              <a:t>На </a:t>
            </a:r>
            <a:r>
              <a:rPr lang="ru-RU" sz="2800" dirty="0" smtClean="0"/>
              <a:t>Рождество у них принято наряжать ёлку. подавать индейку и пить </a:t>
            </a:r>
            <a:r>
              <a:rPr lang="ru-RU" sz="2800" dirty="0" err="1" smtClean="0"/>
              <a:t>яично</a:t>
            </a:r>
            <a:r>
              <a:rPr lang="ru-RU" sz="2800" dirty="0" smtClean="0"/>
              <a:t> винные коктейли под название </a:t>
            </a:r>
            <a:r>
              <a:rPr lang="ru-RU" sz="2800" dirty="0" err="1" smtClean="0"/>
              <a:t>эгг-ног</a:t>
            </a:r>
            <a:r>
              <a:rPr lang="ru-RU" sz="2800" dirty="0" smtClean="0"/>
              <a:t> (</a:t>
            </a:r>
            <a:r>
              <a:rPr lang="ru-RU" sz="2800" dirty="0" err="1" smtClean="0"/>
              <a:t>egg-nog</a:t>
            </a:r>
            <a:r>
              <a:rPr lang="ru-RU" sz="2800" dirty="0" smtClean="0"/>
              <a:t>). </a:t>
            </a:r>
            <a:r>
              <a:rPr lang="ru-RU" sz="2800" dirty="0" smtClean="0"/>
              <a:t>Санта </a:t>
            </a:r>
            <a:r>
              <a:rPr lang="ru-RU" sz="2800" dirty="0" smtClean="0"/>
              <a:t>Клаусу принято оставлять стакан молока и печенье, чтобы он перекусил. Если </a:t>
            </a:r>
            <a:r>
              <a:rPr lang="ru-RU" sz="2800" dirty="0" smtClean="0"/>
              <a:t>ребенок</a:t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sz="2800" dirty="0" smtClean="0"/>
              <a:t>вел себя плохо, то </a:t>
            </a:r>
            <a:r>
              <a:rPr lang="ru-RU" sz="2800" dirty="0" smtClean="0"/>
              <a:t>вместо</a:t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sz="2800" dirty="0" smtClean="0"/>
              <a:t>подарка получал </a:t>
            </a:r>
            <a:r>
              <a:rPr lang="ru-RU" sz="2800" dirty="0" smtClean="0"/>
              <a:t>кусочек</a:t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sz="2800" dirty="0" smtClean="0"/>
              <a:t>уголька. </a:t>
            </a:r>
            <a:endParaRPr lang="ru-RU" sz="2800" dirty="0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2714620"/>
            <a:ext cx="4921702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esktop\Ленина\80761438_3__8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4643438" cy="6572272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Италия — </a:t>
            </a:r>
            <a:r>
              <a:rPr lang="ru-RU" sz="2800" dirty="0" err="1" smtClean="0"/>
              <a:t>Баббо</a:t>
            </a:r>
            <a:r>
              <a:rPr lang="ru-RU" sz="2800" dirty="0" smtClean="0"/>
              <a:t> Натале и фея </a:t>
            </a:r>
            <a:r>
              <a:rPr lang="ru-RU" sz="2800" dirty="0" err="1" smtClean="0"/>
              <a:t>Бефана</a:t>
            </a:r>
            <a:r>
              <a:rPr lang="ru-RU" sz="2800" dirty="0" smtClean="0"/>
              <a:t>. </a:t>
            </a:r>
            <a:r>
              <a:rPr lang="ru-RU" sz="2800" dirty="0" err="1" smtClean="0"/>
              <a:t>Баббо</a:t>
            </a:r>
            <a:r>
              <a:rPr lang="ru-RU" sz="2800" dirty="0" smtClean="0"/>
              <a:t> Натале помогает хозяйкам готовить праздничный ужин, ему, как и Санта Клаусу оставляют молоко и печенье, чтобы он подкрепился.</a:t>
            </a:r>
            <a:r>
              <a:rPr lang="ru-RU" sz="2800" dirty="0" smtClean="0"/>
              <a:t> </a:t>
            </a:r>
            <a:r>
              <a:rPr lang="ru-RU" sz="2800" dirty="0" smtClean="0"/>
              <a:t> Фея </a:t>
            </a:r>
            <a:r>
              <a:rPr lang="ru-RU" sz="2800" dirty="0" err="1" smtClean="0"/>
              <a:t>Бефана</a:t>
            </a:r>
            <a:r>
              <a:rPr lang="ru-RU" sz="2800" dirty="0" smtClean="0"/>
              <a:t> приносит </a:t>
            </a:r>
            <a:r>
              <a:rPr lang="ru-RU" sz="2800" dirty="0" smtClean="0"/>
              <a:t>хорошим детям сладости и </a:t>
            </a:r>
            <a:r>
              <a:rPr lang="ru-RU" sz="2800" dirty="0" smtClean="0"/>
              <a:t>игрушки</a:t>
            </a:r>
            <a:r>
              <a:rPr lang="ru-RU" sz="2800" dirty="0" smtClean="0"/>
              <a:t>, а плохим </a:t>
            </a:r>
            <a:r>
              <a:rPr lang="ru-RU" sz="2800" dirty="0" smtClean="0"/>
              <a:t>оставляет </a:t>
            </a:r>
            <a:r>
              <a:rPr lang="ru-RU" sz="2800" dirty="0" smtClean="0"/>
              <a:t>потухший уголёк. Она также проникает через трубу и кладет подарки в чулки, развешанные над очагом.</a:t>
            </a:r>
            <a:endParaRPr lang="ru-RU" sz="2800" dirty="0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47838"/>
            <a:ext cx="4233868" cy="6362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esktop\Ленина\80761438_3__8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001156" cy="2786059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Китай — </a:t>
            </a:r>
            <a:r>
              <a:rPr lang="ru-RU" sz="2800" dirty="0" smtClean="0"/>
              <a:t> </a:t>
            </a:r>
            <a:r>
              <a:rPr lang="ru-RU" sz="2800" dirty="0" err="1" smtClean="0"/>
              <a:t>Шань</a:t>
            </a:r>
            <a:r>
              <a:rPr lang="ru-RU" sz="2800" dirty="0" smtClean="0"/>
              <a:t> Дань </a:t>
            </a:r>
            <a:r>
              <a:rPr lang="ru-RU" sz="2800" dirty="0" err="1" smtClean="0"/>
              <a:t>Лаожен</a:t>
            </a:r>
            <a:r>
              <a:rPr lang="ru-RU" sz="2800" dirty="0" smtClean="0"/>
              <a:t>, </a:t>
            </a:r>
            <a:r>
              <a:rPr lang="ru-RU" sz="2800" dirty="0" err="1" smtClean="0"/>
              <a:t>Дун</a:t>
            </a:r>
            <a:r>
              <a:rPr lang="ru-RU" sz="2800" dirty="0" smtClean="0"/>
              <a:t> </a:t>
            </a:r>
            <a:r>
              <a:rPr lang="ru-RU" sz="2800" dirty="0" err="1" smtClean="0"/>
              <a:t>Че</a:t>
            </a:r>
            <a:r>
              <a:rPr lang="ru-RU" sz="2800" dirty="0" smtClean="0"/>
              <a:t> </a:t>
            </a:r>
            <a:r>
              <a:rPr lang="ru-RU" sz="2800" dirty="0" err="1" smtClean="0"/>
              <a:t>Лао</a:t>
            </a:r>
            <a:r>
              <a:rPr lang="ru-RU" sz="2800" dirty="0" smtClean="0"/>
              <a:t> </a:t>
            </a:r>
            <a:r>
              <a:rPr lang="ru-RU" sz="2800" dirty="0" err="1" smtClean="0"/>
              <a:t>Рен</a:t>
            </a:r>
            <a:r>
              <a:rPr lang="ru-RU" sz="2800" dirty="0" smtClean="0"/>
              <a:t> или </a:t>
            </a:r>
            <a:r>
              <a:rPr lang="ru-RU" sz="2800" dirty="0" err="1" smtClean="0"/>
              <a:t>Шо</a:t>
            </a:r>
            <a:r>
              <a:rPr lang="ru-RU" sz="2800" dirty="0" smtClean="0"/>
              <a:t> Хин.</a:t>
            </a:r>
            <a:r>
              <a:rPr lang="ru-RU" sz="2800" b="1" dirty="0" smtClean="0"/>
              <a:t> </a:t>
            </a:r>
            <a:r>
              <a:rPr lang="ru-RU" sz="2800" dirty="0" smtClean="0"/>
              <a:t>На Новый год принято украшать «Деревья света». Они украшены цветами, фонариками и гирляндами. Маленькие китайцы развешивают на стене чулки, куда </a:t>
            </a:r>
            <a:r>
              <a:rPr lang="ru-RU" sz="2800" dirty="0" err="1" smtClean="0"/>
              <a:t>Дун</a:t>
            </a:r>
            <a:r>
              <a:rPr lang="ru-RU" sz="2800" dirty="0" smtClean="0"/>
              <a:t> </a:t>
            </a:r>
            <a:r>
              <a:rPr lang="ru-RU" sz="2800" dirty="0" err="1" smtClean="0"/>
              <a:t>Че</a:t>
            </a:r>
            <a:r>
              <a:rPr lang="ru-RU" sz="2800" dirty="0" smtClean="0"/>
              <a:t> </a:t>
            </a:r>
            <a:r>
              <a:rPr lang="ru-RU" sz="2800" dirty="0" err="1" smtClean="0"/>
              <a:t>Лао</a:t>
            </a:r>
            <a:r>
              <a:rPr lang="ru-RU" sz="2800" dirty="0" smtClean="0"/>
              <a:t> </a:t>
            </a:r>
            <a:r>
              <a:rPr lang="ru-RU" sz="2800" dirty="0" err="1" smtClean="0"/>
              <a:t>Рен</a:t>
            </a:r>
            <a:r>
              <a:rPr lang="ru-RU" sz="2800" dirty="0" smtClean="0"/>
              <a:t> (Дедушка Рождество) кладет рождественские подарки.</a:t>
            </a:r>
            <a:endParaRPr lang="ru-RU" sz="2800" dirty="0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2390302"/>
            <a:ext cx="6715140" cy="4467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esktop\Ленина\80761438_3__8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8929718" cy="4643446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/>
              <a:t>Финляндия - </a:t>
            </a:r>
            <a:r>
              <a:rPr lang="ru-RU" sz="2800" dirty="0" err="1" smtClean="0"/>
              <a:t>Йоулупукки</a:t>
            </a:r>
            <a:r>
              <a:rPr lang="ru-RU" sz="2800" dirty="0" smtClean="0"/>
              <a:t>. Э</a:t>
            </a:r>
            <a:r>
              <a:rPr lang="ru-RU" sz="2800" dirty="0" smtClean="0"/>
              <a:t>то </a:t>
            </a:r>
            <a:r>
              <a:rPr lang="ru-RU" sz="2800" dirty="0" smtClean="0"/>
              <a:t>имя переводится как Рождественский козёл, потому что жители, которые раздавали подарки ходили в козлиных шубах. Живет он в сопки </a:t>
            </a:r>
            <a:r>
              <a:rPr lang="ru-RU" sz="2800" dirty="0" err="1" smtClean="0"/>
              <a:t>Корватунтури</a:t>
            </a:r>
            <a:r>
              <a:rPr lang="ru-RU" sz="2800" dirty="0" smtClean="0"/>
              <a:t>, в пещерах </a:t>
            </a:r>
            <a:r>
              <a:rPr lang="ru-RU" sz="2800" dirty="0" err="1" smtClean="0"/>
              <a:t>Кайкулуолат</a:t>
            </a:r>
            <a:r>
              <a:rPr lang="ru-RU" sz="2800" dirty="0" smtClean="0"/>
              <a:t>. У него очень хороший слух, поэтому он четко знает, кто как себя вел и ком что дарить. Для послушных детей он приносит в своем колпаке подарки, а для плохих розги. Ну сейчас уже конечно </a:t>
            </a:r>
            <a:r>
              <a:rPr lang="ru-RU" sz="2800" dirty="0" smtClean="0"/>
              <a:t>розгами</a:t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sz="2800" dirty="0" smtClean="0"/>
              <a:t>бить детей не принято</a:t>
            </a:r>
            <a:r>
              <a:rPr lang="ru-RU" sz="2800" dirty="0" smtClean="0"/>
              <a:t>,</a:t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sz="2800" dirty="0" smtClean="0"/>
              <a:t>поэтому эта традиция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умерла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93695" y="3429000"/>
            <a:ext cx="545030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59</Words>
  <PresentationFormat>Экран (4:3)</PresentationFormat>
  <Paragraphs>10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Все мы знаем и любим праздник Новый год. Еще с детства мы очень любили наряжать ёлку и ждать того самого дня , а точнее той волшебной ночи, когда не спит никто. Сейчас, ребята,  мы поговорим о главном Новогоднем персонаже. Конечно же это дед Мороз. Но, представьте себе, детей во всем мире очень много и  один бы Дед Мороз не справился. Поэтому в каждой стране работает свой Дед Мороз.  Давайте же посмотрим как  называют Деда Мороза в разных  странах мира.</vt:lpstr>
      <vt:lpstr>Россия — Дед Мороз. Как уже было сказано выше — Это высокий старец с длинной белой бородой, в красной шубе, с посохом и мешком подарков. Но раньше древние славяне представляли его как низенького сутулого старичка с длинной седой бородой.  Он ходит по лесам и полям,  стучит своим посохом и сковывает  льдом водоёмы. Не любит он тех,  кто на зиму лютую жалуется, а тем  кто радуется, наоборот, дает  бодрости и здоровый жаркий  румянец. Образ нашего Деда  Мороза, который дошел до  наших дней, был создан  советскими кинематографистами  в середине 30-х годов XX века.</vt:lpstr>
      <vt:lpstr>Германия - Санта-Николаус и Вайнахтсман. Санта Николаус           приходит не под Рождество, а 6 декабря в день Святого                                                     Николая и вместе со своим слугой                                                     Рупрехтом дарит подарки хорошим        детям, а тем кто         провинился  — Розги.       А вот в Рождество  к детям приходит              Вайнахтсман,  очень похожий на  нашего с вами Деда  Мороза.  Перед сном дети оставляют  тарелку для подарков,  а в башмаки кладут  сено для его ослика.  Чаще всего принято отмечать  этот праздник  в семейном кругу.</vt:lpstr>
      <vt:lpstr>Франция — Пер Ноэль. Дословно Пер Ноэль переводится как отец рождества. Приходит он вместе со старым дедом Шаландом. Хорошим детям Пер Ноэль дарит подарки, а для непослушных                                              детей Шаланд использует розги. Чтобы                                          задобрить Шаланда, дети должны спеть                                   песню в честь его прихода. Во Франции                                                   Рождество не очень семейный праздник,                                               и большинство людей справляют его в                                        кругу друзей в клубах, ресторанов.</vt:lpstr>
      <vt:lpstr>Великобритани — Отец Рождество (Фазер Кристмас). Перед тем как собраться за праздничным столом, вся семья посещает церковь. Дети здесь сами заказывают отцу Рождеству подарки. Надо составить список желаний и сжечь его в камине, а дым из трубы донесет письмо до адресата. А на второй день после Рождества отмечают день святого Стефана. Вскрывают ящики для пожертвований и раздают нуждающимся.</vt:lpstr>
      <vt:lpstr>США — Санта Клаус. Ну думаю, что этот персонаж всем знаком из американских фильмов. На Рождество у них принято наряжать ёлку. подавать индейку и пить яично винные коктейли под название эгг-ног (egg-nog). Санта Клаусу принято оставлять стакан молока и печенье, чтобы он перекусил. Если ребенок  вел себя плохо, то вместо  подарка получал кусочек  уголька. </vt:lpstr>
      <vt:lpstr>Италия — Баббо Натале и фея Бефана. Баббо Натале помогает хозяйкам готовить праздничный ужин, ему, как и Санта Клаусу оставляют молоко и печенье, чтобы он подкрепился.  Фея Бефана приносит хорошим детям сладости и игрушки, а плохим оставляет потухший уголёк. Она также проникает через трубу и кладет подарки в чулки, развешанные над очагом.</vt:lpstr>
      <vt:lpstr>Китай —  Шань Дань Лаожен, Дун Че Лао Рен или Шо Хин. На Новый год принято украшать «Деревья света». Они украшены цветами, фонариками и гирляндами. Маленькие китайцы развешивают на стене чулки, куда Дун Че Лао Рен (Дедушка Рождество) кладет рождественские подарки.</vt:lpstr>
      <vt:lpstr>Финляндия - Йоулупукки. Это имя переводится как Рождественский козёл, потому что жители, которые раздавали подарки ходили в козлиных шубах. Живет он в сопки Корватунтури, в пещерах Кайкулуолат. У него очень хороший слух, поэтому он четко знает, кто как себя вел и ком что дарить. Для послушных детей он приносит в своем колпаке подарки, а для плохих розги. Ну сейчас уже конечно розгами  бить детей не принято,  поэтому эта традиция  умерла.</vt:lpstr>
      <vt:lpstr>Швеция — Юль Томтен. Это такой рождественский гном, который живет в подполье каждого дома (домовой иными словами). Ему помогают очень много сказочных персонажей: Снеговик Дасти, эльф, Снежная Королева, принц и принцесса и даже ведьмы.  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 мы знаем и любим праздник Новый год. Еще с детства мы очень любили наряжать ёлку и ждать того самого дня , а точнее той волшебной ночи, когда не спит никто. Сейчас, ребята,  мы поговорим о главном Новогоднем персонаже. Конечно же это дед Мороз. Но, представьте себе, детей во всем мире очень много и  один бы Дед Мороз не справился. Поэтому в каждой стране работает свой Дед Мороз.  Давайте же посмотрим как  называют Деда Мороза в разных  странах мира.</dc:title>
  <dc:creator>Home</dc:creator>
  <cp:lastModifiedBy>Home</cp:lastModifiedBy>
  <cp:revision>15</cp:revision>
  <dcterms:created xsi:type="dcterms:W3CDTF">2015-12-13T16:18:19Z</dcterms:created>
  <dcterms:modified xsi:type="dcterms:W3CDTF">2015-12-13T18:08:39Z</dcterms:modified>
</cp:coreProperties>
</file>