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79" r:id="rId2"/>
    <p:sldId id="280" r:id="rId3"/>
    <p:sldId id="258" r:id="rId4"/>
    <p:sldId id="260" r:id="rId5"/>
    <p:sldId id="261" r:id="rId6"/>
    <p:sldId id="264" r:id="rId7"/>
    <p:sldId id="266" r:id="rId8"/>
    <p:sldId id="270" r:id="rId9"/>
    <p:sldId id="271" r:id="rId10"/>
    <p:sldId id="273" r:id="rId11"/>
    <p:sldId id="274" r:id="rId12"/>
    <p:sldId id="275" r:id="rId13"/>
    <p:sldId id="276" r:id="rId14"/>
    <p:sldId id="281" r:id="rId15"/>
    <p:sldId id="27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63812" autoAdjust="0"/>
  </p:normalViewPr>
  <p:slideViewPr>
    <p:cSldViewPr>
      <p:cViewPr varScale="1">
        <p:scale>
          <a:sx n="55" d="100"/>
          <a:sy n="55" d="100"/>
        </p:scale>
        <p:origin x="-2242"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8568994889267498"/>
          <c:y val="0.22054380664652595"/>
          <c:w val="0.31856899488926893"/>
          <c:h val="0.5649546827794566"/>
        </c:manualLayout>
      </c:layout>
      <c:pieChart>
        <c:varyColors val="1"/>
        <c:ser>
          <c:idx val="0"/>
          <c:order val="0"/>
          <c:tx>
            <c:strRef>
              <c:f>Sheet1!$A$2</c:f>
              <c:strCache>
                <c:ptCount val="1"/>
                <c:pt idx="0">
                  <c:v>количество</c:v>
                </c:pt>
              </c:strCache>
            </c:strRef>
          </c:tx>
          <c:dLbls>
            <c:dLbl>
              <c:idx val="0"/>
              <c:layout>
                <c:manualLayout>
                  <c:x val="-2.9632458877963699E-2"/>
                  <c:y val="0.113943094069763"/>
                </c:manualLayout>
              </c:layout>
              <c:tx>
                <c:rich>
                  <a:bodyPr/>
                  <a:lstStyle/>
                  <a:p>
                    <a:r>
                      <a:rPr lang="ru-RU" sz="2400"/>
                      <a:t>2</a:t>
                    </a:r>
                    <a:endParaRPr lang="en-US" sz="2400"/>
                  </a:p>
                </c:rich>
              </c:tx>
              <c:showVal val="1"/>
            </c:dLbl>
            <c:dLbl>
              <c:idx val="1"/>
              <c:layout>
                <c:manualLayout>
                  <c:x val="-9.1034982567477912E-2"/>
                  <c:y val="3.9106089999619613E-2"/>
                </c:manualLayout>
              </c:layout>
              <c:tx>
                <c:rich>
                  <a:bodyPr/>
                  <a:lstStyle/>
                  <a:p>
                    <a:r>
                      <a:rPr lang="ru-RU" sz="2400"/>
                      <a:t>5</a:t>
                    </a:r>
                    <a:endParaRPr lang="en-US" sz="2400"/>
                  </a:p>
                </c:rich>
              </c:tx>
              <c:showVal val="1"/>
            </c:dLbl>
            <c:dLbl>
              <c:idx val="2"/>
              <c:layout>
                <c:manualLayout>
                  <c:x val="8.9903827320092763E-2"/>
                  <c:y val="-0.12831640610141154"/>
                </c:manualLayout>
              </c:layout>
              <c:tx>
                <c:rich>
                  <a:bodyPr/>
                  <a:lstStyle/>
                  <a:p>
                    <a:r>
                      <a:rPr lang="ru-RU" sz="2400"/>
                      <a:t>8</a:t>
                    </a:r>
                    <a:endParaRPr lang="en-US" sz="2400"/>
                  </a:p>
                </c:rich>
              </c:tx>
              <c:showVal val="1"/>
            </c:dLbl>
            <c:txPr>
              <a:bodyPr/>
              <a:lstStyle/>
              <a:p>
                <a:pPr>
                  <a:defRPr sz="2400"/>
                </a:pPr>
                <a:endParaRPr lang="ru-RU"/>
              </a:p>
            </c:txPr>
            <c:showVal val="1"/>
          </c:dLbls>
          <c:cat>
            <c:strRef>
              <c:f>Sheet1!$B$1:$D$1</c:f>
              <c:strCache>
                <c:ptCount val="3"/>
                <c:pt idx="0">
                  <c:v>лампы накаливания</c:v>
                </c:pt>
                <c:pt idx="1">
                  <c:v>светодиодные лампы</c:v>
                </c:pt>
                <c:pt idx="2">
                  <c:v>лампы накаливания и светодиодные</c:v>
                </c:pt>
              </c:strCache>
            </c:strRef>
          </c:cat>
          <c:val>
            <c:numRef>
              <c:f>Sheet1!$B$2:$D$2</c:f>
              <c:numCache>
                <c:formatCode>General</c:formatCode>
                <c:ptCount val="3"/>
                <c:pt idx="0">
                  <c:v>2</c:v>
                </c:pt>
                <c:pt idx="1">
                  <c:v>5</c:v>
                </c:pt>
                <c:pt idx="2">
                  <c:v>15</c:v>
                </c:pt>
              </c:numCache>
            </c:numRef>
          </c:val>
        </c:ser>
        <c:ser>
          <c:idx val="1"/>
          <c:order val="1"/>
          <c:tx>
            <c:strRef>
              <c:f>Sheet1!$A$3</c:f>
              <c:strCache>
                <c:ptCount val="1"/>
              </c:strCache>
            </c:strRef>
          </c:tx>
          <c:cat>
            <c:strRef>
              <c:f>Sheet1!$B$1:$D$1</c:f>
              <c:strCache>
                <c:ptCount val="3"/>
                <c:pt idx="0">
                  <c:v>лампы накаливания</c:v>
                </c:pt>
                <c:pt idx="1">
                  <c:v>светодиодные лампы</c:v>
                </c:pt>
                <c:pt idx="2">
                  <c:v>лампы накаливания и светодиодные</c:v>
                </c:pt>
              </c:strCache>
            </c:strRef>
          </c:cat>
          <c:val>
            <c:numRef>
              <c:f>Sheet1!$B$3:$D$3</c:f>
              <c:numCache>
                <c:formatCode>General</c:formatCode>
                <c:ptCount val="3"/>
              </c:numCache>
            </c:numRef>
          </c:val>
        </c:ser>
        <c:ser>
          <c:idx val="2"/>
          <c:order val="2"/>
          <c:tx>
            <c:strRef>
              <c:f>Sheet1!$A$4</c:f>
              <c:strCache>
                <c:ptCount val="1"/>
              </c:strCache>
            </c:strRef>
          </c:tx>
          <c:cat>
            <c:strRef>
              <c:f>Sheet1!$B$1:$D$1</c:f>
              <c:strCache>
                <c:ptCount val="3"/>
                <c:pt idx="0">
                  <c:v>лампы накаливания</c:v>
                </c:pt>
                <c:pt idx="1">
                  <c:v>светодиодные лампы</c:v>
                </c:pt>
                <c:pt idx="2">
                  <c:v>лампы накаливания и светодиодные</c:v>
                </c:pt>
              </c:strCache>
            </c:strRef>
          </c:cat>
          <c:val>
            <c:numRef>
              <c:f>Sheet1!$B$4:$D$4</c:f>
              <c:numCache>
                <c:formatCode>General</c:formatCode>
                <c:ptCount val="3"/>
              </c:numCache>
            </c:numRef>
          </c:val>
        </c:ser>
        <c:firstSliceAng val="0"/>
      </c:pieChart>
    </c:plotArea>
    <c:legend>
      <c:legendPos val="r"/>
      <c:layout>
        <c:manualLayout>
          <c:xMode val="edge"/>
          <c:yMode val="edge"/>
          <c:x val="0.46374169623890266"/>
          <c:y val="3.9322082212420702E-3"/>
          <c:w val="0.51442604637916189"/>
          <c:h val="0.82891712839359799"/>
        </c:manualLayout>
      </c:layout>
      <c:txPr>
        <a:bodyPr/>
        <a:lstStyle/>
        <a:p>
          <a:pPr>
            <a:defRPr sz="2800">
              <a:latin typeface="Times New Roman" pitchFamily="18" charset="0"/>
              <a:cs typeface="Times New Roman" pitchFamily="18" charset="0"/>
            </a:defRPr>
          </a:pPr>
          <a:endParaRPr lang="ru-RU"/>
        </a:p>
      </c:txPr>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4314516129032295"/>
          <c:y val="0.20987654320987637"/>
          <c:w val="0.38306451612903314"/>
          <c:h val="0.58641975308641958"/>
        </c:manualLayout>
      </c:layout>
      <c:pieChart>
        <c:varyColors val="1"/>
        <c:ser>
          <c:idx val="0"/>
          <c:order val="0"/>
          <c:tx>
            <c:strRef>
              <c:f>Sheet1!$A$2</c:f>
              <c:strCache>
                <c:ptCount val="1"/>
                <c:pt idx="0">
                  <c:v>Восток</c:v>
                </c:pt>
              </c:strCache>
            </c:strRef>
          </c:tx>
          <c:dLbls>
            <c:dLbl>
              <c:idx val="0"/>
              <c:layout>
                <c:manualLayout>
                  <c:x val="-5.8459233048322984E-2"/>
                  <c:y val="0.15431258854149585"/>
                </c:manualLayout>
              </c:layout>
              <c:showVal val="1"/>
            </c:dLbl>
            <c:dLbl>
              <c:idx val="1"/>
              <c:layout>
                <c:manualLayout>
                  <c:x val="6.5446314992834501E-2"/>
                  <c:y val="-0.18450839565556443"/>
                </c:manualLayout>
              </c:layout>
              <c:showVal val="1"/>
            </c:dLbl>
            <c:txPr>
              <a:bodyPr/>
              <a:lstStyle/>
              <a:p>
                <a:pPr>
                  <a:defRPr sz="2400"/>
                </a:pPr>
                <a:endParaRPr lang="ru-RU"/>
              </a:p>
            </c:txPr>
            <c:showVal val="1"/>
          </c:dLbls>
          <c:cat>
            <c:strRef>
              <c:f>Sheet1!$B$1:$C$1</c:f>
              <c:strCache>
                <c:ptCount val="2"/>
                <c:pt idx="0">
                  <c:v>лампы накаливания</c:v>
                </c:pt>
                <c:pt idx="1">
                  <c:v>светодиодные лампы</c:v>
                </c:pt>
              </c:strCache>
            </c:strRef>
          </c:cat>
          <c:val>
            <c:numRef>
              <c:f>Sheet1!$B$2:$C$2</c:f>
              <c:numCache>
                <c:formatCode>General</c:formatCode>
                <c:ptCount val="2"/>
                <c:pt idx="0">
                  <c:v>45</c:v>
                </c:pt>
                <c:pt idx="1">
                  <c:v>138</c:v>
                </c:pt>
              </c:numCache>
            </c:numRef>
          </c:val>
        </c:ser>
        <c:ser>
          <c:idx val="1"/>
          <c:order val="1"/>
          <c:tx>
            <c:strRef>
              <c:f>Sheet1!$A$3</c:f>
              <c:strCache>
                <c:ptCount val="1"/>
              </c:strCache>
            </c:strRef>
          </c:tx>
          <c:cat>
            <c:strRef>
              <c:f>Sheet1!$B$1:$C$1</c:f>
              <c:strCache>
                <c:ptCount val="2"/>
                <c:pt idx="0">
                  <c:v>лампы накаливания</c:v>
                </c:pt>
                <c:pt idx="1">
                  <c:v>светодиодные лампы</c:v>
                </c:pt>
              </c:strCache>
            </c:strRef>
          </c:cat>
          <c:val>
            <c:numRef>
              <c:f>Sheet1!$B$3:$C$3</c:f>
              <c:numCache>
                <c:formatCode>General</c:formatCode>
                <c:ptCount val="2"/>
              </c:numCache>
            </c:numRef>
          </c:val>
        </c:ser>
        <c:ser>
          <c:idx val="2"/>
          <c:order val="2"/>
          <c:tx>
            <c:strRef>
              <c:f>Sheet1!$A$4</c:f>
              <c:strCache>
                <c:ptCount val="1"/>
              </c:strCache>
            </c:strRef>
          </c:tx>
          <c:cat>
            <c:strRef>
              <c:f>Sheet1!$B$1:$C$1</c:f>
              <c:strCache>
                <c:ptCount val="2"/>
                <c:pt idx="0">
                  <c:v>лампы накаливания</c:v>
                </c:pt>
                <c:pt idx="1">
                  <c:v>светодиодные лампы</c:v>
                </c:pt>
              </c:strCache>
            </c:strRef>
          </c:cat>
          <c:val>
            <c:numRef>
              <c:f>Sheet1!$B$4:$C$4</c:f>
              <c:numCache>
                <c:formatCode>General</c:formatCode>
                <c:ptCount val="2"/>
              </c:numCache>
            </c:numRef>
          </c:val>
        </c:ser>
        <c:firstSliceAng val="0"/>
      </c:pieChart>
    </c:plotArea>
    <c:legend>
      <c:legendPos val="r"/>
      <c:layout>
        <c:manualLayout>
          <c:xMode val="edge"/>
          <c:yMode val="edge"/>
          <c:x val="0.60562826462204211"/>
          <c:y val="0.27977946255356589"/>
          <c:w val="0.33899855745357432"/>
          <c:h val="0.53952963454725622"/>
        </c:manualLayout>
      </c:layout>
      <c:txPr>
        <a:bodyPr/>
        <a:lstStyle/>
        <a:p>
          <a:pPr algn="just">
            <a:defRPr sz="2800">
              <a:latin typeface="Times New Roman" pitchFamily="18" charset="0"/>
              <a:cs typeface="Times New Roman" pitchFamily="18" charset="0"/>
            </a:defRPr>
          </a:pPr>
          <a:endParaRPr lang="ru-RU"/>
        </a:p>
      </c:txPr>
    </c:legend>
    <c:plotVisOnly val="1"/>
    <c:dispBlanksAs val="zero"/>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8F0ACF-622B-44EC-8A28-FED191F4FC10}" type="datetimeFigureOut">
              <a:rPr lang="ru-RU" smtClean="0"/>
              <a:pPr/>
              <a:t>03.03.2019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820F1E-936A-40DA-84BE-3E5658C4DB42}" type="slidenum">
              <a:rPr lang="ru-RU" smtClean="0"/>
              <a:pPr/>
              <a:t>‹#›</a:t>
            </a:fld>
            <a:endParaRPr lang="ru-RU"/>
          </a:p>
        </p:txBody>
      </p:sp>
    </p:spTree>
    <p:extLst>
      <p:ext uri="{BB962C8B-B14F-4D97-AF65-F5344CB8AC3E}">
        <p14:creationId xmlns="" xmlns:p14="http://schemas.microsoft.com/office/powerpoint/2010/main" val="1754363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F820F1E-936A-40DA-84BE-3E5658C4DB42}" type="slidenum">
              <a:rPr lang="ru-RU" smtClean="0"/>
              <a:pPr/>
              <a:t>2</a:t>
            </a:fld>
            <a:endParaRPr lang="ru-RU"/>
          </a:p>
        </p:txBody>
      </p:sp>
    </p:spTree>
    <p:extLst>
      <p:ext uri="{BB962C8B-B14F-4D97-AF65-F5344CB8AC3E}">
        <p14:creationId xmlns="" xmlns:p14="http://schemas.microsoft.com/office/powerpoint/2010/main" val="1497935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smtClean="0"/>
          </a:p>
        </p:txBody>
      </p:sp>
      <p:sp>
        <p:nvSpPr>
          <p:cNvPr id="4" name="Номер слайда 3"/>
          <p:cNvSpPr>
            <a:spLocks noGrp="1"/>
          </p:cNvSpPr>
          <p:nvPr>
            <p:ph type="sldNum" sz="quarter" idx="10"/>
          </p:nvPr>
        </p:nvSpPr>
        <p:spPr/>
        <p:txBody>
          <a:bodyPr/>
          <a:lstStyle/>
          <a:p>
            <a:fld id="{7F820F1E-936A-40DA-84BE-3E5658C4DB42}"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8" name="Slide Number Placeholder 7"/>
          <p:cNvSpPr>
            <a:spLocks noGrp="1"/>
          </p:cNvSpPr>
          <p:nvPr>
            <p:ph type="sldNum" sz="quarter" idx="11"/>
          </p:nvPr>
        </p:nvSpPr>
        <p:spPr/>
        <p:txBody>
          <a:bodyPr/>
          <a:lstStyle/>
          <a:p>
            <a:fld id="{BCAD4AC5-3F74-4E1B-AD1A-9355EF569FE5}"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AD4AC5-3F74-4E1B-AD1A-9355EF569FE5}" type="slidenum">
              <a:rPr lang="ru-RU" smtClean="0"/>
              <a:pPr/>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AD4AC5-3F74-4E1B-AD1A-9355EF569FE5}" type="slidenum">
              <a:rPr lang="ru-RU" smtClean="0"/>
              <a:pPr/>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CAD4AC5-3F74-4E1B-AD1A-9355EF569FE5}" type="slidenum">
              <a:rPr lang="ru-RU" smtClean="0"/>
              <a:pPr/>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1D54452-C09D-4B03-A45D-AA38E3F6D0F5}" type="datetimeFigureOut">
              <a:rPr lang="ru-RU" smtClean="0"/>
              <a:pPr/>
              <a:t>03.03.2019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AD4AC5-3F74-4E1B-AD1A-9355EF569FE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1D54452-C09D-4B03-A45D-AA38E3F6D0F5}" type="datetimeFigureOut">
              <a:rPr lang="ru-RU" smtClean="0"/>
              <a:pPr/>
              <a:t>03.03.2019</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CAD4AC5-3F74-4E1B-AD1A-9355EF569FE5}" type="slidenum">
              <a:rPr lang="ru-RU" smtClean="0"/>
              <a:pPr/>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lekron.ru/" TargetMode="External"/><Relationship Id="rId2" Type="http://schemas.openxmlformats.org/officeDocument/2006/relationships/hyperlink" Target="http://www.alenushka-ds.ucoz.ru/" TargetMode="External"/><Relationship Id="rId1" Type="http://schemas.openxmlformats.org/officeDocument/2006/relationships/slideLayout" Target="../slideLayouts/slideLayout2.xml"/><Relationship Id="rId6" Type="http://schemas.openxmlformats.org/officeDocument/2006/relationships/hyperlink" Target="http://www.studm.md/" TargetMode="External"/><Relationship Id="rId5" Type="http://schemas.openxmlformats.org/officeDocument/2006/relationships/hyperlink" Target="http://www.sila-priroda.ru/" TargetMode="External"/><Relationship Id="rId4" Type="http://schemas.openxmlformats.org/officeDocument/2006/relationships/hyperlink" Target="http://www.medpulse.ru/"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notesSlide" Target="../notesSlides/notesSlide1.xml"/><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600092"/>
          </a:xfrm>
        </p:spPr>
        <p:txBody>
          <a:bodyPr/>
          <a:lstStyle/>
          <a:p>
            <a:r>
              <a:rPr lang="ru-RU" sz="4000" b="1" dirty="0" smtClean="0">
                <a:effectLst/>
                <a:latin typeface="Times New Roman" pitchFamily="18" charset="0"/>
                <a:cs typeface="Times New Roman" pitchFamily="18" charset="0"/>
              </a:rPr>
              <a:t>КГБОУ «</a:t>
            </a:r>
            <a:r>
              <a:rPr lang="ru-RU" sz="4000" b="1" dirty="0" err="1" smtClean="0">
                <a:effectLst/>
                <a:latin typeface="Times New Roman" pitchFamily="18" charset="0"/>
                <a:cs typeface="Times New Roman" pitchFamily="18" charset="0"/>
              </a:rPr>
              <a:t>Ачинская</a:t>
            </a:r>
            <a:r>
              <a:rPr lang="ru-RU" sz="4000" b="1" dirty="0" smtClean="0">
                <a:effectLst/>
                <a:latin typeface="Times New Roman" pitchFamily="18" charset="0"/>
                <a:cs typeface="Times New Roman" pitchFamily="18" charset="0"/>
              </a:rPr>
              <a:t> школа №  3»</a:t>
            </a:r>
            <a:endParaRPr lang="ru-RU" sz="4000" b="1" dirty="0">
              <a:effectLst/>
              <a:latin typeface="Times New Roman" pitchFamily="18" charset="0"/>
              <a:cs typeface="Times New Roman" pitchFamily="18" charset="0"/>
            </a:endParaRPr>
          </a:p>
        </p:txBody>
      </p:sp>
      <p:sp>
        <p:nvSpPr>
          <p:cNvPr id="3" name="Содержимое 2"/>
          <p:cNvSpPr>
            <a:spLocks noGrp="1"/>
          </p:cNvSpPr>
          <p:nvPr>
            <p:ph idx="1"/>
          </p:nvPr>
        </p:nvSpPr>
        <p:spPr>
          <a:xfrm>
            <a:off x="428596" y="1643050"/>
            <a:ext cx="8358246" cy="5000660"/>
          </a:xfrm>
        </p:spPr>
        <p:txBody>
          <a:bodyPr>
            <a:normAutofit fontScale="40000" lnSpcReduction="20000"/>
          </a:bodyPr>
          <a:lstStyle/>
          <a:p>
            <a:pPr marL="0" indent="0" algn="ctr">
              <a:buNone/>
            </a:pPr>
            <a:r>
              <a:rPr lang="ru-RU" sz="9000" b="1" dirty="0" smtClean="0">
                <a:solidFill>
                  <a:schemeClr val="tx1"/>
                </a:solidFill>
                <a:latin typeface="Times New Roman" panose="02020603050405020304" pitchFamily="18" charset="0"/>
                <a:cs typeface="Times New Roman" panose="02020603050405020304" pitchFamily="18" charset="0"/>
              </a:rPr>
              <a:t>Тема : «Источники света».</a:t>
            </a:r>
          </a:p>
          <a:p>
            <a:pPr marL="0" indent="0" algn="ctr">
              <a:buNone/>
            </a:pPr>
            <a:endParaRPr lang="ru-RU" sz="9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9000" b="1" dirty="0" smtClean="0">
                <a:solidFill>
                  <a:schemeClr val="tx1"/>
                </a:solidFill>
                <a:latin typeface="Times New Roman" panose="02020603050405020304" pitchFamily="18" charset="0"/>
                <a:cs typeface="Times New Roman" panose="02020603050405020304" pitchFamily="18" charset="0"/>
              </a:rPr>
              <a:t>Выполнил: </a:t>
            </a:r>
            <a:r>
              <a:rPr lang="ru-RU" sz="9000" dirty="0" smtClean="0">
                <a:solidFill>
                  <a:schemeClr val="tx1"/>
                </a:solidFill>
                <a:latin typeface="Times New Roman" panose="02020603050405020304" pitchFamily="18" charset="0"/>
                <a:cs typeface="Times New Roman" panose="02020603050405020304" pitchFamily="18" charset="0"/>
              </a:rPr>
              <a:t>Вишняков Семён  </a:t>
            </a:r>
          </a:p>
          <a:p>
            <a:pPr marL="0" indent="0">
              <a:buNone/>
            </a:pPr>
            <a:r>
              <a:rPr lang="ru-RU" sz="9000" dirty="0" smtClean="0">
                <a:solidFill>
                  <a:schemeClr val="tx1"/>
                </a:solidFill>
                <a:latin typeface="Times New Roman" panose="02020603050405020304" pitchFamily="18" charset="0"/>
                <a:cs typeface="Times New Roman" panose="02020603050405020304" pitchFamily="18" charset="0"/>
              </a:rPr>
              <a:t>                        ученик 4 класса </a:t>
            </a:r>
          </a:p>
          <a:p>
            <a:pPr marL="0" indent="0">
              <a:buNone/>
            </a:pPr>
            <a:r>
              <a:rPr lang="ru-RU" sz="9000" b="1" dirty="0" smtClean="0">
                <a:solidFill>
                  <a:schemeClr val="tx1"/>
                </a:solidFill>
                <a:latin typeface="Times New Roman" panose="02020603050405020304" pitchFamily="18" charset="0"/>
                <a:cs typeface="Times New Roman" panose="02020603050405020304" pitchFamily="18" charset="0"/>
              </a:rPr>
              <a:t>Руководитель: </a:t>
            </a:r>
            <a:r>
              <a:rPr lang="ru-RU" sz="9000" dirty="0" err="1" smtClean="0">
                <a:solidFill>
                  <a:schemeClr val="tx1"/>
                </a:solidFill>
                <a:latin typeface="Times New Roman" panose="02020603050405020304" pitchFamily="18" charset="0"/>
                <a:cs typeface="Times New Roman" panose="02020603050405020304" pitchFamily="18" charset="0"/>
              </a:rPr>
              <a:t>Мажальская</a:t>
            </a:r>
            <a:r>
              <a:rPr lang="ru-RU" sz="9000" dirty="0" smtClean="0">
                <a:solidFill>
                  <a:schemeClr val="tx1"/>
                </a:solidFill>
                <a:latin typeface="Times New Roman" panose="02020603050405020304" pitchFamily="18" charset="0"/>
                <a:cs typeface="Times New Roman" panose="02020603050405020304" pitchFamily="18" charset="0"/>
              </a:rPr>
              <a:t> Е.А. </a:t>
            </a:r>
          </a:p>
          <a:p>
            <a:pPr marL="0" indent="0">
              <a:buNone/>
            </a:pPr>
            <a:r>
              <a:rPr lang="ru-RU" sz="9000" dirty="0" smtClean="0">
                <a:solidFill>
                  <a:schemeClr val="tx1"/>
                </a:solidFill>
                <a:latin typeface="Times New Roman" panose="02020603050405020304" pitchFamily="18" charset="0"/>
                <a:cs typeface="Times New Roman" panose="02020603050405020304" pitchFamily="18" charset="0"/>
              </a:rPr>
              <a:t>                           учитель начальных </a:t>
            </a:r>
          </a:p>
          <a:p>
            <a:pPr marL="0" indent="0">
              <a:buNone/>
            </a:pPr>
            <a:r>
              <a:rPr lang="ru-RU" sz="9000" dirty="0" smtClean="0">
                <a:solidFill>
                  <a:schemeClr val="tx1"/>
                </a:solidFill>
                <a:latin typeface="Times New Roman" panose="02020603050405020304" pitchFamily="18" charset="0"/>
                <a:cs typeface="Times New Roman" panose="02020603050405020304" pitchFamily="18" charset="0"/>
              </a:rPr>
              <a:t>                            классов</a:t>
            </a:r>
          </a:p>
          <a:p>
            <a:endParaRPr lang="ru-RU" sz="2200" dirty="0" smtClean="0"/>
          </a:p>
          <a:p>
            <a:endParaRPr lang="ru-RU" dirty="0" smtClean="0"/>
          </a:p>
          <a:p>
            <a:endParaRPr lang="ru-RU" dirty="0" smtClean="0"/>
          </a:p>
          <a:p>
            <a:endParaRPr lang="ru-RU" dirty="0" smtClean="0"/>
          </a:p>
          <a:p>
            <a:pPr algn="ctr">
              <a:buNone/>
            </a:pPr>
            <a:r>
              <a:rPr lang="ru-RU" sz="9000" dirty="0" smtClean="0">
                <a:solidFill>
                  <a:schemeClr val="tx1"/>
                </a:solidFill>
                <a:latin typeface="Times New Roman" pitchFamily="18" charset="0"/>
                <a:cs typeface="Times New Roman" pitchFamily="18" charset="0"/>
              </a:rPr>
              <a:t>г. Ачинск, 2019</a:t>
            </a:r>
            <a:endParaRPr lang="ru-RU" sz="9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142984"/>
            <a:ext cx="8229600" cy="5357850"/>
          </a:xfrm>
        </p:spPr>
        <p:txBody>
          <a:bodyPr>
            <a:normAutofit fontScale="85000" lnSpcReduction="20000"/>
          </a:bodyPr>
          <a:lstStyle/>
          <a:p>
            <a:pPr>
              <a:buNone/>
            </a:pPr>
            <a:r>
              <a:rPr lang="ru-RU" sz="3300" u="sng" dirty="0" smtClean="0">
                <a:solidFill>
                  <a:schemeClr val="tx1"/>
                </a:solidFill>
                <a:latin typeface="Times New Roman" pitchFamily="18" charset="0"/>
                <a:cs typeface="Times New Roman" pitchFamily="18" charset="0"/>
              </a:rPr>
              <a:t>Лампы накаливания</a:t>
            </a:r>
            <a:r>
              <a:rPr lang="ru-RU" sz="3300" dirty="0" smtClean="0">
                <a:solidFill>
                  <a:schemeClr val="tx1"/>
                </a:solidFill>
                <a:latin typeface="Times New Roman" pitchFamily="18" charset="0"/>
                <a:cs typeface="Times New Roman" pitchFamily="18" charset="0"/>
              </a:rPr>
              <a:t>: отдают желтый свет; устраивает цвет, яркость; светодиодные слишком яркие; используем по привычке.</a:t>
            </a:r>
          </a:p>
          <a:p>
            <a:pPr>
              <a:buNone/>
            </a:pPr>
            <a:r>
              <a:rPr lang="ru-RU" sz="3300" u="sng" dirty="0" smtClean="0">
                <a:solidFill>
                  <a:schemeClr val="tx1"/>
                </a:solidFill>
                <a:latin typeface="Times New Roman" pitchFamily="18" charset="0"/>
                <a:cs typeface="Times New Roman" pitchFamily="18" charset="0"/>
              </a:rPr>
              <a:t>Светодиодные лампы</a:t>
            </a:r>
            <a:r>
              <a:rPr lang="ru-RU" sz="3300" dirty="0" smtClean="0">
                <a:solidFill>
                  <a:schemeClr val="tx1"/>
                </a:solidFill>
                <a:latin typeface="Times New Roman" pitchFamily="18" charset="0"/>
                <a:cs typeface="Times New Roman" pitchFamily="18" charset="0"/>
              </a:rPr>
              <a:t>: экономична, оплата за свет меньше; ярче светит; безопасна.</a:t>
            </a:r>
          </a:p>
          <a:p>
            <a:pPr>
              <a:buNone/>
            </a:pPr>
            <a:r>
              <a:rPr lang="ru-RU" sz="3300" b="1" dirty="0" smtClean="0">
                <a:solidFill>
                  <a:schemeClr val="tx1"/>
                </a:solidFill>
                <a:latin typeface="Times New Roman" pitchFamily="18" charset="0"/>
                <a:cs typeface="Times New Roman" pitchFamily="18" charset="0"/>
              </a:rPr>
              <a:t>Вывод: </a:t>
            </a:r>
            <a:r>
              <a:rPr lang="ru-RU" sz="3300" dirty="0" smtClean="0">
                <a:solidFill>
                  <a:schemeClr val="tx1"/>
                </a:solidFill>
                <a:latin typeface="Times New Roman" pitchFamily="18" charset="0"/>
                <a:cs typeface="Times New Roman" pitchFamily="18" charset="0"/>
              </a:rPr>
              <a:t>многие предпочитают освещать свои помещения светодиодными лампами или сочетать светодиодные лампы с лампами накаливания, так как они дешевле. Преимущества светодиодной лампы - это экономия электроэнергии, возможность получить свет разного цвета, большой срок службы, безопасность по сравнению с лампой накаливания. </a:t>
            </a:r>
          </a:p>
          <a:p>
            <a:endParaRPr lang="ru-RU" dirty="0"/>
          </a:p>
        </p:txBody>
      </p:sp>
      <p:sp>
        <p:nvSpPr>
          <p:cNvPr id="4" name="Rectangle 2"/>
          <p:cNvSpPr>
            <a:spLocks noGrp="1" noChangeArrowheads="1"/>
          </p:cNvSpPr>
          <p:nvPr>
            <p:ph type="title"/>
          </p:nvPr>
        </p:nvSpPr>
        <p:spPr bwMode="auto">
          <a:xfrm>
            <a:off x="457200" y="0"/>
            <a:ext cx="82296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3.Почему используете именно этот источник света?</a:t>
            </a:r>
            <a:endParaRPr kumimoji="0" lang="ru-RU" sz="4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14356"/>
          </a:xfrm>
        </p:spPr>
        <p:txBody>
          <a:bodyPr/>
          <a:lstStyle/>
          <a:p>
            <a:r>
              <a:rPr lang="ru-RU" sz="4800" b="1" dirty="0" smtClean="0">
                <a:effectLst/>
                <a:latin typeface="Times New Roman" pitchFamily="18" charset="0"/>
                <a:cs typeface="Times New Roman" pitchFamily="18" charset="0"/>
              </a:rPr>
              <a:t>Сравнительная характеристика </a:t>
            </a:r>
            <a:endParaRPr lang="ru-RU" sz="4800" dirty="0">
              <a:effectLst/>
              <a:latin typeface="Times New Roman" pitchFamily="18" charset="0"/>
              <a:cs typeface="Times New Roman" pitchFamily="18" charset="0"/>
            </a:endParaRPr>
          </a:p>
        </p:txBody>
      </p:sp>
      <p:pic>
        <p:nvPicPr>
          <p:cNvPr id="4" name="Содержимое 3" descr="C:\Users\Igor7_000\Documents\источники света\IMG_20181116_173344.jpg"/>
          <p:cNvPicPr>
            <a:picLocks noGrp="1"/>
          </p:cNvPicPr>
          <p:nvPr>
            <p:ph idx="1"/>
          </p:nvPr>
        </p:nvPicPr>
        <p:blipFill>
          <a:blip r:embed="rId2"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500166" y="571480"/>
            <a:ext cx="1071570" cy="1285884"/>
          </a:xfrm>
          <a:prstGeom prst="rect">
            <a:avLst/>
          </a:prstGeom>
          <a:noFill/>
          <a:ln>
            <a:noFill/>
          </a:ln>
        </p:spPr>
      </p:pic>
      <p:pic>
        <p:nvPicPr>
          <p:cNvPr id="5" name="Рисунок 4" descr="C:\Users\Igor7_000\Documents\источники света\PB150002.JPG"/>
          <p:cNvPicPr/>
          <p:nvPr/>
        </p:nvPicPr>
        <p:blipFill>
          <a:blip r:embed="rId3"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786182" y="571480"/>
            <a:ext cx="1500198" cy="1285884"/>
          </a:xfrm>
          <a:prstGeom prst="rect">
            <a:avLst/>
          </a:prstGeom>
          <a:noFill/>
          <a:ln>
            <a:noFill/>
          </a:ln>
        </p:spPr>
      </p:pic>
      <p:pic>
        <p:nvPicPr>
          <p:cNvPr id="6" name="Рисунок 5" descr="C:\Users\Igor7_000\Documents\источники света\PB150005.JPG"/>
          <p:cNvPicPr/>
          <p:nvPr/>
        </p:nvPicPr>
        <p:blipFill>
          <a:blip r:embed="rId4"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429388" y="571480"/>
            <a:ext cx="1428759" cy="1268728"/>
          </a:xfrm>
          <a:prstGeom prst="rect">
            <a:avLst/>
          </a:prstGeom>
          <a:noFill/>
          <a:ln>
            <a:noFill/>
          </a:ln>
        </p:spPr>
      </p:pic>
      <p:graphicFrame>
        <p:nvGraphicFramePr>
          <p:cNvPr id="7" name="Таблица 6"/>
          <p:cNvGraphicFramePr>
            <a:graphicFrameLocks noGrp="1"/>
          </p:cNvGraphicFramePr>
          <p:nvPr/>
        </p:nvGraphicFramePr>
        <p:xfrm>
          <a:off x="428596" y="1857364"/>
          <a:ext cx="8429684" cy="3327400"/>
        </p:xfrm>
        <a:graphic>
          <a:graphicData uri="http://schemas.openxmlformats.org/drawingml/2006/table">
            <a:tbl>
              <a:tblPr/>
              <a:tblGrid>
                <a:gridCol w="2147275"/>
                <a:gridCol w="1631548"/>
                <a:gridCol w="1816743"/>
                <a:gridCol w="2834118"/>
              </a:tblGrid>
              <a:tr h="0">
                <a:tc>
                  <a:txBody>
                    <a:bodyPr/>
                    <a:lstStyle/>
                    <a:p>
                      <a:pPr algn="just">
                        <a:lnSpc>
                          <a:spcPct val="150000"/>
                        </a:lnSpc>
                        <a:spcAft>
                          <a:spcPts val="1000"/>
                        </a:spcAft>
                      </a:pPr>
                      <a:r>
                        <a:rPr lang="ru-RU" sz="1600" b="1" dirty="0">
                          <a:latin typeface="Times New Roman" pitchFamily="18" charset="0"/>
                          <a:ea typeface="Calibri"/>
                          <a:cs typeface="Times New Roman" pitchFamily="18" charset="0"/>
                        </a:rPr>
                        <a:t>Критерии </a:t>
                      </a:r>
                      <a:endParaRPr lang="ru-RU" sz="1600" b="1" dirty="0" smtClean="0">
                        <a:latin typeface="Times New Roman" pitchFamily="18" charset="0"/>
                        <a:ea typeface="Calibri"/>
                        <a:cs typeface="Times New Roman" pitchFamily="18" charset="0"/>
                      </a:endParaRPr>
                    </a:p>
                    <a:p>
                      <a:pPr algn="just">
                        <a:lnSpc>
                          <a:spcPct val="150000"/>
                        </a:lnSpc>
                        <a:spcAft>
                          <a:spcPts val="1000"/>
                        </a:spcAft>
                      </a:pPr>
                      <a:r>
                        <a:rPr lang="ru-RU" sz="1600" b="1" dirty="0" smtClean="0">
                          <a:latin typeface="Times New Roman" pitchFamily="18" charset="0"/>
                          <a:ea typeface="Calibri"/>
                          <a:cs typeface="Times New Roman" pitchFamily="18" charset="0"/>
                        </a:rPr>
                        <a:t>сравнения </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ru-RU" sz="1600" b="1" dirty="0">
                          <a:latin typeface="Times New Roman" pitchFamily="18" charset="0"/>
                          <a:ea typeface="Calibri"/>
                          <a:cs typeface="Times New Roman" pitchFamily="18" charset="0"/>
                        </a:rPr>
                        <a:t>Лампа </a:t>
                      </a:r>
                      <a:endParaRPr lang="ru-RU" sz="1600" b="1" dirty="0" smtClean="0">
                        <a:latin typeface="Times New Roman" pitchFamily="18" charset="0"/>
                        <a:ea typeface="Calibri"/>
                        <a:cs typeface="Times New Roman" pitchFamily="18" charset="0"/>
                      </a:endParaRPr>
                    </a:p>
                    <a:p>
                      <a:pPr algn="just">
                        <a:lnSpc>
                          <a:spcPct val="150000"/>
                        </a:lnSpc>
                        <a:spcAft>
                          <a:spcPts val="1000"/>
                        </a:spcAft>
                      </a:pPr>
                      <a:r>
                        <a:rPr lang="ru-RU" sz="1600" b="1" dirty="0" smtClean="0">
                          <a:latin typeface="Times New Roman" pitchFamily="18" charset="0"/>
                          <a:ea typeface="Calibri"/>
                          <a:cs typeface="Times New Roman" pitchFamily="18" charset="0"/>
                        </a:rPr>
                        <a:t>накаливания </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ru-RU" sz="1600" b="1" dirty="0">
                          <a:latin typeface="Times New Roman" pitchFamily="18" charset="0"/>
                          <a:ea typeface="Calibri"/>
                          <a:cs typeface="Times New Roman" pitchFamily="18" charset="0"/>
                        </a:rPr>
                        <a:t>Светодиодная </a:t>
                      </a:r>
                      <a:endParaRPr lang="ru-RU" sz="1600" b="1" dirty="0" smtClean="0">
                        <a:latin typeface="Times New Roman" pitchFamily="18" charset="0"/>
                        <a:ea typeface="Calibri"/>
                        <a:cs typeface="Times New Roman" pitchFamily="18" charset="0"/>
                      </a:endParaRPr>
                    </a:p>
                    <a:p>
                      <a:pPr algn="just">
                        <a:lnSpc>
                          <a:spcPct val="150000"/>
                        </a:lnSpc>
                        <a:spcAft>
                          <a:spcPts val="1000"/>
                        </a:spcAft>
                      </a:pPr>
                      <a:r>
                        <a:rPr lang="ru-RU" sz="1600" b="1" dirty="0" smtClean="0">
                          <a:latin typeface="Times New Roman" pitchFamily="18" charset="0"/>
                          <a:ea typeface="Calibri"/>
                          <a:cs typeface="Times New Roman" pitchFamily="18" charset="0"/>
                        </a:rPr>
                        <a:t>лампа</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b="1" dirty="0">
                          <a:latin typeface="Times New Roman" pitchFamily="18" charset="0"/>
                          <a:ea typeface="Times New Roman"/>
                          <a:cs typeface="Times New Roman" pitchFamily="18" charset="0"/>
                        </a:rPr>
                        <a:t>Люминесцентная </a:t>
                      </a:r>
                      <a:endParaRPr lang="ru-RU" sz="1200" dirty="0">
                        <a:latin typeface="Times New Roman" pitchFamily="18" charset="0"/>
                        <a:ea typeface="Calibri"/>
                        <a:cs typeface="Times New Roman" pitchFamily="18" charset="0"/>
                      </a:endParaRPr>
                    </a:p>
                    <a:p>
                      <a:pPr algn="just">
                        <a:lnSpc>
                          <a:spcPct val="150000"/>
                        </a:lnSpc>
                        <a:spcAft>
                          <a:spcPts val="0"/>
                        </a:spcAft>
                      </a:pPr>
                      <a:r>
                        <a:rPr lang="ru-RU" sz="1600" b="1" dirty="0">
                          <a:latin typeface="Times New Roman" pitchFamily="18" charset="0"/>
                          <a:ea typeface="Times New Roman"/>
                          <a:cs typeface="Times New Roman" pitchFamily="18" charset="0"/>
                        </a:rPr>
                        <a:t>лампа</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50000"/>
                        </a:lnSpc>
                        <a:spcAft>
                          <a:spcPts val="1000"/>
                        </a:spcAft>
                      </a:pPr>
                      <a:r>
                        <a:rPr lang="ru-RU" sz="1600" dirty="0">
                          <a:latin typeface="Times New Roman" pitchFamily="18" charset="0"/>
                          <a:ea typeface="Calibri"/>
                          <a:cs typeface="Times New Roman" pitchFamily="18" charset="0"/>
                        </a:rPr>
                        <a:t>1.Потребление электроэнергии</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dirty="0">
                          <a:latin typeface="Times New Roman" pitchFamily="18" charset="0"/>
                          <a:ea typeface="Calibri"/>
                          <a:cs typeface="Times New Roman" pitchFamily="18" charset="0"/>
                        </a:rPr>
                        <a:t>60 Ватт</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6,5 Ватт</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15 Ватт</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50000"/>
                        </a:lnSpc>
                        <a:spcAft>
                          <a:spcPts val="1000"/>
                        </a:spcAft>
                      </a:pPr>
                      <a:r>
                        <a:rPr lang="ru-RU" sz="1600">
                          <a:latin typeface="Times New Roman" pitchFamily="18" charset="0"/>
                          <a:ea typeface="Calibri"/>
                          <a:cs typeface="Times New Roman" pitchFamily="18" charset="0"/>
                        </a:rPr>
                        <a:t>2. Срок службы</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dirty="0">
                          <a:latin typeface="Times New Roman" pitchFamily="18" charset="0"/>
                          <a:ea typeface="Calibri"/>
                          <a:cs typeface="Times New Roman" pitchFamily="18" charset="0"/>
                        </a:rPr>
                        <a:t>1000 часов</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ru-RU" sz="1600" dirty="0">
                          <a:latin typeface="Times New Roman" pitchFamily="18" charset="0"/>
                          <a:ea typeface="Calibri"/>
                          <a:cs typeface="Times New Roman" pitchFamily="18" charset="0"/>
                        </a:rPr>
                        <a:t>10 лет</a:t>
                      </a:r>
                      <a:endParaRPr lang="ru-RU" sz="1200" dirty="0">
                        <a:latin typeface="Times New Roman" pitchFamily="18" charset="0"/>
                        <a:ea typeface="Calibri"/>
                        <a:cs typeface="Times New Roman" pitchFamily="18" charset="0"/>
                      </a:endParaRPr>
                    </a:p>
                    <a:p>
                      <a:pPr algn="l">
                        <a:lnSpc>
                          <a:spcPct val="150000"/>
                        </a:lnSpc>
                        <a:spcAft>
                          <a:spcPts val="0"/>
                        </a:spcAft>
                      </a:pPr>
                      <a:r>
                        <a:rPr lang="ru-RU" sz="1200" dirty="0">
                          <a:latin typeface="Times New Roman" pitchFamily="18" charset="0"/>
                          <a:ea typeface="Calibri"/>
                          <a:cs typeface="Times New Roman" pitchFamily="18" charset="0"/>
                        </a:rPr>
                        <a:t>(примерно 105 часов)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10 000 часов</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50000"/>
                        </a:lnSpc>
                        <a:spcAft>
                          <a:spcPts val="1000"/>
                        </a:spcAft>
                      </a:pPr>
                      <a:r>
                        <a:rPr lang="ru-RU" sz="1600">
                          <a:latin typeface="Times New Roman" pitchFamily="18" charset="0"/>
                          <a:ea typeface="Calibri"/>
                          <a:cs typeface="Times New Roman" pitchFamily="18" charset="0"/>
                        </a:rPr>
                        <a:t>3. Цвет освещения</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Теплый белый</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ru-RU" sz="1600" dirty="0">
                          <a:latin typeface="Times New Roman" pitchFamily="18" charset="0"/>
                          <a:ea typeface="Calibri"/>
                          <a:cs typeface="Times New Roman" pitchFamily="18" charset="0"/>
                        </a:rPr>
                        <a:t>Теплый белый,</a:t>
                      </a:r>
                      <a:endParaRPr lang="ru-RU" sz="1200" dirty="0">
                        <a:latin typeface="Times New Roman" pitchFamily="18" charset="0"/>
                        <a:ea typeface="Calibri"/>
                        <a:cs typeface="Times New Roman" pitchFamily="18" charset="0"/>
                      </a:endParaRPr>
                    </a:p>
                    <a:p>
                      <a:pPr algn="l">
                        <a:lnSpc>
                          <a:spcPct val="150000"/>
                        </a:lnSpc>
                        <a:spcAft>
                          <a:spcPts val="0"/>
                        </a:spcAft>
                      </a:pPr>
                      <a:r>
                        <a:rPr lang="ru-RU" sz="1600" dirty="0">
                          <a:latin typeface="Times New Roman" pitchFamily="18" charset="0"/>
                          <a:ea typeface="Calibri"/>
                          <a:cs typeface="Times New Roman" pitchFamily="18" charset="0"/>
                        </a:rPr>
                        <a:t>холодный белый</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dirty="0">
                          <a:latin typeface="Times New Roman" pitchFamily="18" charset="0"/>
                          <a:ea typeface="Calibri"/>
                          <a:cs typeface="Times New Roman" pitchFamily="18" charset="0"/>
                        </a:rPr>
                        <a:t>Холодный, белый</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50000"/>
                        </a:lnSpc>
                        <a:spcAft>
                          <a:spcPts val="1000"/>
                        </a:spcAft>
                      </a:pPr>
                      <a:r>
                        <a:rPr lang="ru-RU" sz="1600">
                          <a:latin typeface="Times New Roman" pitchFamily="18" charset="0"/>
                          <a:ea typeface="Calibri"/>
                          <a:cs typeface="Times New Roman" pitchFamily="18" charset="0"/>
                        </a:rPr>
                        <a:t>4. Цена </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28 рублей</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a:latin typeface="Times New Roman" pitchFamily="18" charset="0"/>
                          <a:ea typeface="Calibri"/>
                          <a:cs typeface="Times New Roman" pitchFamily="18" charset="0"/>
                        </a:rPr>
                        <a:t>156 рублей</a:t>
                      </a:r>
                      <a:endParaRPr lang="ru-RU" sz="12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1000"/>
                        </a:spcAft>
                      </a:pPr>
                      <a:r>
                        <a:rPr lang="ru-RU" sz="1600" dirty="0">
                          <a:latin typeface="Times New Roman" pitchFamily="18" charset="0"/>
                          <a:ea typeface="Calibri"/>
                          <a:cs typeface="Times New Roman" pitchFamily="18" charset="0"/>
                        </a:rPr>
                        <a:t>167 рублей</a:t>
                      </a:r>
                      <a:endParaRPr lang="ru-RU" sz="12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793" name="Rectangle 1"/>
          <p:cNvSpPr>
            <a:spLocks noChangeArrowheads="1"/>
          </p:cNvSpPr>
          <p:nvPr/>
        </p:nvSpPr>
        <p:spPr bwMode="auto">
          <a:xfrm>
            <a:off x="0" y="5143512"/>
            <a:ext cx="9144000"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Вывод: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светодиодная лампа потребляет меньше электроэнергии. Ее срок службы  дольше, чем лампы накаливании. Можно выбрать цвет освещения от теплого белого до холодного белого, она безопасна. Но, светодиодная лампа дороже лампы накаливания на 128 рублей.</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lstStyle/>
          <a:p>
            <a:r>
              <a:rPr lang="ru-RU" sz="3600" b="1" dirty="0" smtClean="0">
                <a:solidFill>
                  <a:srgbClr val="FF0000"/>
                </a:solidFill>
                <a:effectLst/>
                <a:latin typeface="Times New Roman" pitchFamily="18" charset="0"/>
                <a:cs typeface="Times New Roman" pitchFamily="18" charset="0"/>
              </a:rPr>
              <a:t>Эксперимент</a:t>
            </a:r>
            <a:endParaRPr lang="ru-RU" sz="3600" dirty="0">
              <a:solidFill>
                <a:srgbClr val="FF0000"/>
              </a:solidFill>
              <a:effectLst/>
              <a:latin typeface="Times New Roman" pitchFamily="18" charset="0"/>
              <a:cs typeface="Times New Roman" pitchFamily="18" charset="0"/>
            </a:endParaRPr>
          </a:p>
        </p:txBody>
      </p:sp>
      <p:pic>
        <p:nvPicPr>
          <p:cNvPr id="4" name="Содержимое 3" descr="C:\Users\Igor7_000\Documents\источники света\Семён\DSCN2840.JPG"/>
          <p:cNvPicPr>
            <a:picLocks noGrp="1"/>
          </p:cNvPicPr>
          <p:nvPr>
            <p:ph idx="1"/>
          </p:nvPr>
        </p:nvPicPr>
        <p:blipFill>
          <a:blip r:embed="rId2"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714348" y="785794"/>
            <a:ext cx="1785950" cy="1500198"/>
          </a:xfrm>
          <a:prstGeom prst="rect">
            <a:avLst/>
          </a:prstGeom>
          <a:noFill/>
          <a:ln>
            <a:noFill/>
          </a:ln>
        </p:spPr>
      </p:pic>
      <p:pic>
        <p:nvPicPr>
          <p:cNvPr id="5" name="Рисунок 4" descr="C:\Users\Igor7_000\Documents\источники света\Семён\DSCN2845.JPG"/>
          <p:cNvPicPr/>
          <p:nvPr/>
        </p:nvPicPr>
        <p:blipFill>
          <a:blip r:embed="rId3"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786050" y="785794"/>
            <a:ext cx="1643074" cy="1571636"/>
          </a:xfrm>
          <a:prstGeom prst="rect">
            <a:avLst/>
          </a:prstGeom>
          <a:noFill/>
          <a:ln>
            <a:noFill/>
          </a:ln>
        </p:spPr>
      </p:pic>
      <p:pic>
        <p:nvPicPr>
          <p:cNvPr id="6" name="Рисунок 5" descr="C:\Users\Igor7_000\Documents\источники света\Семён\DSCN2863.JPG"/>
          <p:cNvPicPr/>
          <p:nvPr/>
        </p:nvPicPr>
        <p:blipFill>
          <a:blip r:embed="rId4"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572000" y="785794"/>
            <a:ext cx="1785950" cy="1500198"/>
          </a:xfrm>
          <a:prstGeom prst="rect">
            <a:avLst/>
          </a:prstGeom>
          <a:noFill/>
          <a:ln>
            <a:noFill/>
          </a:ln>
        </p:spPr>
      </p:pic>
      <p:pic>
        <p:nvPicPr>
          <p:cNvPr id="7" name="Рисунок 6" descr="C:\Users\Igor7_000\Documents\источники света\Семён\DSCN2850.JPG"/>
          <p:cNvPicPr/>
          <p:nvPr/>
        </p:nvPicPr>
        <p:blipFill>
          <a:blip r:embed="rId5"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643702" y="785794"/>
            <a:ext cx="1643074" cy="1500198"/>
          </a:xfrm>
          <a:prstGeom prst="rect">
            <a:avLst/>
          </a:prstGeom>
          <a:noFill/>
          <a:ln>
            <a:noFill/>
          </a:ln>
        </p:spPr>
      </p:pic>
      <p:pic>
        <p:nvPicPr>
          <p:cNvPr id="8" name="Рисунок 7" descr="C:\Users\Igor7_000\Documents\источники света\Семён\DSCN2859.JPG"/>
          <p:cNvPicPr/>
          <p:nvPr/>
        </p:nvPicPr>
        <p:blipFill>
          <a:blip r:embed="rId6"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285852" y="2786058"/>
            <a:ext cx="1714512" cy="1500198"/>
          </a:xfrm>
          <a:prstGeom prst="rect">
            <a:avLst/>
          </a:prstGeom>
          <a:noFill/>
          <a:ln>
            <a:noFill/>
          </a:ln>
        </p:spPr>
      </p:pic>
      <p:pic>
        <p:nvPicPr>
          <p:cNvPr id="9" name="Рисунок 8" descr="C:\Users\Igor7_000\Documents\источники света\Семён\DSCN2871.JPG"/>
          <p:cNvPicPr/>
          <p:nvPr/>
        </p:nvPicPr>
        <p:blipFill>
          <a:blip r:embed="rId7"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714744" y="2786058"/>
            <a:ext cx="1714512" cy="1500198"/>
          </a:xfrm>
          <a:prstGeom prst="rect">
            <a:avLst/>
          </a:prstGeom>
          <a:noFill/>
          <a:ln>
            <a:noFill/>
          </a:ln>
        </p:spPr>
      </p:pic>
      <p:pic>
        <p:nvPicPr>
          <p:cNvPr id="10" name="Рисунок 9" descr="C:\Users\Igor7_000\Documents\источники света\Семён\DSCN2877.JPG"/>
          <p:cNvPicPr/>
          <p:nvPr/>
        </p:nvPicPr>
        <p:blipFill>
          <a:blip r:embed="rId8"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000760" y="2786058"/>
            <a:ext cx="1785950" cy="1571636"/>
          </a:xfrm>
          <a:prstGeom prst="rect">
            <a:avLst/>
          </a:prstGeom>
          <a:noFill/>
          <a:ln>
            <a:noFill/>
          </a:ln>
        </p:spPr>
      </p:pic>
      <p:sp>
        <p:nvSpPr>
          <p:cNvPr id="36865" name="Rectangle 1"/>
          <p:cNvSpPr>
            <a:spLocks noChangeArrowheads="1"/>
          </p:cNvSpPr>
          <p:nvPr/>
        </p:nvSpPr>
        <p:spPr bwMode="auto">
          <a:xfrm>
            <a:off x="0" y="4714884"/>
            <a:ext cx="91440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930275" algn="l"/>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Вывод: </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лампочка накаливания потребляет больше электричества.  </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21"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4)">
                                      <p:cBhvr>
                                        <p:cTn id="10" dur="2000"/>
                                        <p:tgtEl>
                                          <p:spTgt spid="6"/>
                                        </p:tgtEl>
                                      </p:cBhvr>
                                    </p:animEffect>
                                  </p:childTnLst>
                                </p:cTn>
                              </p:par>
                              <p:par>
                                <p:cTn id="11" presetID="21"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4)">
                                      <p:cBhvr>
                                        <p:cTn id="13" dur="2000"/>
                                        <p:tgtEl>
                                          <p:spTgt spid="7"/>
                                        </p:tgtEl>
                                      </p:cBhvr>
                                    </p:animEffect>
                                  </p:childTnLst>
                                </p:cTn>
                              </p:par>
                              <p:par>
                                <p:cTn id="14" presetID="21" presetClass="entr" presetSubtype="4"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4)">
                                      <p:cBhvr>
                                        <p:cTn id="16" dur="2000"/>
                                        <p:tgtEl>
                                          <p:spTgt spid="8"/>
                                        </p:tgtEl>
                                      </p:cBhvr>
                                    </p:animEffect>
                                  </p:childTnLst>
                                </p:cTn>
                              </p:par>
                              <p:par>
                                <p:cTn id="17" presetID="21"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4)">
                                      <p:cBhvr>
                                        <p:cTn id="19" dur="2000"/>
                                        <p:tgtEl>
                                          <p:spTgt spid="9"/>
                                        </p:tgtEl>
                                      </p:cBhvr>
                                    </p:animEffect>
                                  </p:childTnLst>
                                </p:cTn>
                              </p:par>
                              <p:par>
                                <p:cTn id="20" presetID="21"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4)">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85794"/>
          </a:xfrm>
        </p:spPr>
        <p:txBody>
          <a:bodyPr/>
          <a:lstStyle/>
          <a:p>
            <a:r>
              <a:rPr lang="ru-RU" dirty="0" smtClean="0"/>
              <a:t> </a:t>
            </a:r>
            <a:r>
              <a:rPr lang="ru-RU" b="1" dirty="0" smtClean="0">
                <a:effectLst/>
                <a:latin typeface="Times New Roman" pitchFamily="18" charset="0"/>
                <a:cs typeface="Times New Roman" pitchFamily="18" charset="0"/>
              </a:rPr>
              <a:t>Заключение  </a:t>
            </a:r>
            <a:endParaRPr lang="ru-RU" b="1" dirty="0">
              <a:effectLst/>
              <a:latin typeface="Times New Roman" pitchFamily="18" charset="0"/>
              <a:cs typeface="Times New Roman" pitchFamily="18" charset="0"/>
            </a:endParaRPr>
          </a:p>
        </p:txBody>
      </p:sp>
      <p:sp>
        <p:nvSpPr>
          <p:cNvPr id="3" name="Содержимое 2"/>
          <p:cNvSpPr>
            <a:spLocks noGrp="1"/>
          </p:cNvSpPr>
          <p:nvPr>
            <p:ph idx="1"/>
          </p:nvPr>
        </p:nvSpPr>
        <p:spPr>
          <a:xfrm>
            <a:off x="500034" y="428604"/>
            <a:ext cx="8329642" cy="5197493"/>
          </a:xfrm>
        </p:spPr>
        <p:txBody>
          <a:bodyPr/>
          <a:lstStyle/>
          <a:p>
            <a:pPr>
              <a:buNone/>
            </a:pPr>
            <a:endParaRPr lang="ru-RU" dirty="0" smtClean="0">
              <a:solidFill>
                <a:schemeClr val="tx1"/>
              </a:solidFill>
              <a:latin typeface="Times New Roman" pitchFamily="18" charset="0"/>
              <a:cs typeface="Times New Roman" pitchFamily="18" charset="0"/>
            </a:endParaRPr>
          </a:p>
          <a:p>
            <a:r>
              <a:rPr lang="ru-RU" dirty="0" smtClean="0">
                <a:solidFill>
                  <a:schemeClr val="tx1"/>
                </a:solidFill>
                <a:latin typeface="Times New Roman" pitchFamily="18" charset="0"/>
                <a:cs typeface="Times New Roman" pitchFamily="18" charset="0"/>
              </a:rPr>
              <a:t>изучил много информации в литературе и в Интернете;</a:t>
            </a:r>
          </a:p>
          <a:p>
            <a:r>
              <a:rPr lang="ru-RU" dirty="0" smtClean="0">
                <a:solidFill>
                  <a:schemeClr val="tx1"/>
                </a:solidFill>
                <a:latin typeface="Times New Roman" pitchFamily="18" charset="0"/>
                <a:cs typeface="Times New Roman" pitchFamily="18" charset="0"/>
              </a:rPr>
              <a:t>провел исследования, подтверждающие мою гипотезу о том, что светодиодная лампа сегодня наиболее лучшая для освещения жилых помещений;</a:t>
            </a:r>
          </a:p>
          <a:p>
            <a:r>
              <a:rPr lang="ru-RU" dirty="0" smtClean="0">
                <a:solidFill>
                  <a:schemeClr val="tx1"/>
                </a:solidFill>
                <a:latin typeface="Times New Roman" pitchFamily="18" charset="0"/>
                <a:cs typeface="Times New Roman" pitchFamily="18" charset="0"/>
              </a:rPr>
              <a:t>результатами исследования поделился с друзьями и одноклассникам;</a:t>
            </a:r>
          </a:p>
          <a:p>
            <a:r>
              <a:rPr lang="ru-RU" dirty="0" smtClean="0">
                <a:solidFill>
                  <a:schemeClr val="tx1"/>
                </a:solidFill>
                <a:latin typeface="Times New Roman" pitchFamily="18" charset="0"/>
                <a:cs typeface="Times New Roman" pitchFamily="18" charset="0"/>
              </a:rPr>
              <a:t>пополнил свой словарный запас;</a:t>
            </a:r>
          </a:p>
          <a:p>
            <a:pPr>
              <a:buNone/>
            </a:pPr>
            <a:r>
              <a:rPr lang="ru-RU" dirty="0" smtClean="0">
                <a:solidFill>
                  <a:schemeClr val="tx1"/>
                </a:solidFill>
                <a:latin typeface="Times New Roman" pitchFamily="18" charset="0"/>
                <a:cs typeface="Times New Roman" pitchFamily="18" charset="0"/>
              </a:rPr>
              <a:t> А ещё мы с одноклассниками составили памятку «Как экономить электроэнергию», которой можно пользоваться всем желающим </a:t>
            </a:r>
          </a:p>
          <a:p>
            <a:pPr>
              <a:buNone/>
            </a:pPr>
            <a:r>
              <a:rPr lang="ru-RU" dirty="0" smtClean="0">
                <a:solidFill>
                  <a:schemeClr val="tx1"/>
                </a:solidFill>
                <a:latin typeface="Times New Roman" pitchFamily="18" charset="0"/>
                <a:cs typeface="Times New Roman" pitchFamily="18" charset="0"/>
              </a:rPr>
              <a:t>Поставленные цели и задачи моего исследования решены.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643709"/>
          </a:xfrm>
        </p:spPr>
        <p:txBody>
          <a:bodyPr>
            <a:normAutofit fontScale="47500" lnSpcReduction="20000"/>
          </a:bodyPr>
          <a:lstStyle/>
          <a:p>
            <a:pPr algn="ctr">
              <a:buNone/>
            </a:pPr>
            <a:r>
              <a:rPr lang="ru-RU" sz="5100" b="1" dirty="0" smtClean="0">
                <a:solidFill>
                  <a:srgbClr val="FF0000"/>
                </a:solidFill>
                <a:latin typeface="Times New Roman" pitchFamily="18" charset="0"/>
                <a:cs typeface="Times New Roman" pitchFamily="18" charset="0"/>
              </a:rPr>
              <a:t>ЛИТЕРАТУРА</a:t>
            </a:r>
          </a:p>
          <a:p>
            <a:pPr lvl="0"/>
            <a:r>
              <a:rPr lang="ru-RU" sz="5100" dirty="0" smtClean="0">
                <a:solidFill>
                  <a:schemeClr val="tx1"/>
                </a:solidFill>
                <a:latin typeface="Times New Roman" pitchFamily="18" charset="0"/>
                <a:cs typeface="Times New Roman" pitchFamily="18" charset="0"/>
              </a:rPr>
              <a:t>Все обо всем. Том 01-05. М.: Ключ-С, Филологическое общество "Слово". </a:t>
            </a:r>
            <a:r>
              <a:rPr lang="ru-RU" sz="5100" dirty="0" err="1" smtClean="0">
                <a:solidFill>
                  <a:schemeClr val="tx1"/>
                </a:solidFill>
                <a:latin typeface="Times New Roman" pitchFamily="18" charset="0"/>
                <a:cs typeface="Times New Roman" pitchFamily="18" charset="0"/>
              </a:rPr>
              <a:t>Ликум</a:t>
            </a:r>
            <a:r>
              <a:rPr lang="ru-RU" sz="5100" dirty="0" smtClean="0">
                <a:solidFill>
                  <a:schemeClr val="tx1"/>
                </a:solidFill>
                <a:latin typeface="Times New Roman" pitchFamily="18" charset="0"/>
                <a:cs typeface="Times New Roman" pitchFamily="18" charset="0"/>
              </a:rPr>
              <a:t> А., 2010. – 257с.</a:t>
            </a:r>
          </a:p>
          <a:p>
            <a:pPr lvl="0"/>
            <a:r>
              <a:rPr lang="ru-RU" sz="5100" i="1" dirty="0" smtClean="0">
                <a:solidFill>
                  <a:schemeClr val="tx1"/>
                </a:solidFill>
                <a:latin typeface="Times New Roman" pitchFamily="18" charset="0"/>
                <a:cs typeface="Times New Roman" pitchFamily="18" charset="0"/>
              </a:rPr>
              <a:t>Большая энциклопедия школьника. 1-4 классы. М.: Одиссей, 2009. – 485с. </a:t>
            </a:r>
            <a:endParaRPr lang="ru-RU" sz="5100" dirty="0" smtClean="0">
              <a:solidFill>
                <a:schemeClr val="tx1"/>
              </a:solidFill>
              <a:latin typeface="Times New Roman" pitchFamily="18" charset="0"/>
              <a:cs typeface="Times New Roman" pitchFamily="18" charset="0"/>
            </a:endParaRPr>
          </a:p>
          <a:p>
            <a:pPr lvl="0"/>
            <a:r>
              <a:rPr lang="ru-RU" sz="5100" dirty="0" smtClean="0">
                <a:solidFill>
                  <a:schemeClr val="tx1"/>
                </a:solidFill>
                <a:latin typeface="Times New Roman" pitchFamily="18" charset="0"/>
                <a:cs typeface="Times New Roman" pitchFamily="18" charset="0"/>
              </a:rPr>
              <a:t>Большая Детская Энциклопедия. - АСТ  «</a:t>
            </a:r>
            <a:r>
              <a:rPr lang="ru-RU" sz="5100" dirty="0" err="1" smtClean="0">
                <a:solidFill>
                  <a:schemeClr val="tx1"/>
                </a:solidFill>
                <a:latin typeface="Times New Roman" pitchFamily="18" charset="0"/>
                <a:cs typeface="Times New Roman" pitchFamily="18" charset="0"/>
              </a:rPr>
              <a:t>Астрель</a:t>
            </a:r>
            <a:r>
              <a:rPr lang="ru-RU" sz="5100" dirty="0" smtClean="0">
                <a:solidFill>
                  <a:schemeClr val="tx1"/>
                </a:solidFill>
                <a:latin typeface="Times New Roman" pitchFamily="18" charset="0"/>
                <a:cs typeface="Times New Roman" pitchFamily="18" charset="0"/>
              </a:rPr>
              <a:t>», 2000. – с.140-144  </a:t>
            </a:r>
          </a:p>
          <a:p>
            <a:pPr lvl="0"/>
            <a:r>
              <a:rPr lang="ru-RU" sz="5100" dirty="0" smtClean="0">
                <a:solidFill>
                  <a:schemeClr val="tx1"/>
                </a:solidFill>
                <a:latin typeface="Times New Roman" pitchFamily="18" charset="0"/>
                <a:cs typeface="Times New Roman" pitchFamily="18" charset="0"/>
              </a:rPr>
              <a:t>Большая книга экспериментов. Москва «РОСМЭН». Перевод с итальянского Э.И. Мотылева 2016г. –172с.</a:t>
            </a:r>
          </a:p>
          <a:p>
            <a:pPr lvl="0"/>
            <a:r>
              <a:rPr lang="ru-RU" sz="5100" dirty="0" smtClean="0">
                <a:solidFill>
                  <a:schemeClr val="tx1"/>
                </a:solidFill>
                <a:latin typeface="Times New Roman" pitchFamily="18" charset="0"/>
                <a:cs typeface="Times New Roman" pitchFamily="18" charset="0"/>
              </a:rPr>
              <a:t>Детская энциклопедия в 10 томах. Том 07. Из истории человеческого общества. М.: Академии педагогических наук РСФСР, 1960-1962. — 615 </a:t>
            </a:r>
            <a:r>
              <a:rPr lang="ru-RU" sz="5100" dirty="0" err="1" smtClean="0">
                <a:solidFill>
                  <a:schemeClr val="tx1"/>
                </a:solidFill>
                <a:latin typeface="Times New Roman" pitchFamily="18" charset="0"/>
                <a:cs typeface="Times New Roman" pitchFamily="18" charset="0"/>
              </a:rPr>
              <a:t>c</a:t>
            </a:r>
            <a:r>
              <a:rPr lang="ru-RU" sz="5100" dirty="0" smtClean="0">
                <a:solidFill>
                  <a:schemeClr val="tx1"/>
                </a:solidFill>
                <a:latin typeface="Times New Roman" pitchFamily="18" charset="0"/>
                <a:cs typeface="Times New Roman" pitchFamily="18" charset="0"/>
              </a:rPr>
              <a:t>.</a:t>
            </a:r>
          </a:p>
          <a:p>
            <a:pPr lvl="0"/>
            <a:r>
              <a:rPr lang="ru-RU" sz="5100" dirty="0" err="1" smtClean="0">
                <a:solidFill>
                  <a:schemeClr val="tx1"/>
                </a:solidFill>
                <a:latin typeface="Times New Roman" pitchFamily="18" charset="0"/>
                <a:cs typeface="Times New Roman" pitchFamily="18" charset="0"/>
              </a:rPr>
              <a:t>Эшман</a:t>
            </a:r>
            <a:r>
              <a:rPr lang="ru-RU" sz="5100" dirty="0" smtClean="0">
                <a:solidFill>
                  <a:schemeClr val="tx1"/>
                </a:solidFill>
                <a:latin typeface="Times New Roman" pitchFamily="18" charset="0"/>
                <a:cs typeface="Times New Roman" pitchFamily="18" charset="0"/>
              </a:rPr>
              <a:t> Ю.  Хочу всё знать! Научно—популярный альманах. — Ленинград: </a:t>
            </a:r>
            <a:r>
              <a:rPr lang="ru-RU" sz="5100" dirty="0" err="1" smtClean="0">
                <a:solidFill>
                  <a:schemeClr val="tx1"/>
                </a:solidFill>
                <a:latin typeface="Times New Roman" pitchFamily="18" charset="0"/>
                <a:cs typeface="Times New Roman" pitchFamily="18" charset="0"/>
              </a:rPr>
              <a:t>Детгиз</a:t>
            </a:r>
            <a:r>
              <a:rPr lang="ru-RU" sz="5100" dirty="0" smtClean="0">
                <a:solidFill>
                  <a:schemeClr val="tx1"/>
                </a:solidFill>
                <a:latin typeface="Times New Roman" pitchFamily="18" charset="0"/>
                <a:cs typeface="Times New Roman" pitchFamily="18" charset="0"/>
              </a:rPr>
              <a:t>, 1959. — 278 с.</a:t>
            </a:r>
          </a:p>
          <a:p>
            <a:pPr lvl="0"/>
            <a:r>
              <a:rPr lang="ru-RU" sz="5100" i="1" dirty="0" smtClean="0">
                <a:solidFill>
                  <a:schemeClr val="tx1"/>
                </a:solidFill>
                <a:latin typeface="Times New Roman" pitchFamily="18" charset="0"/>
                <a:cs typeface="Times New Roman" pitchFamily="18" charset="0"/>
              </a:rPr>
              <a:t> </a:t>
            </a:r>
            <a:r>
              <a:rPr lang="ru-RU" sz="5100" u="sng" dirty="0" smtClean="0">
                <a:solidFill>
                  <a:schemeClr val="tx1"/>
                </a:solidFill>
                <a:latin typeface="Times New Roman" pitchFamily="18" charset="0"/>
                <a:cs typeface="Times New Roman" pitchFamily="18" charset="0"/>
                <a:hlinkClick r:id="rId2"/>
              </a:rPr>
              <a:t>http://</a:t>
            </a:r>
            <a:r>
              <a:rPr lang="en-US" sz="5100" u="sng" dirty="0" smtClean="0">
                <a:solidFill>
                  <a:schemeClr val="tx1"/>
                </a:solidFill>
                <a:latin typeface="Times New Roman" pitchFamily="18" charset="0"/>
                <a:cs typeface="Times New Roman" pitchFamily="18" charset="0"/>
                <a:hlinkClick r:id="rId2"/>
              </a:rPr>
              <a:t>www</a:t>
            </a:r>
            <a:r>
              <a:rPr lang="ru-RU" sz="5100" u="sng" dirty="0" smtClean="0">
                <a:solidFill>
                  <a:schemeClr val="tx1"/>
                </a:solidFill>
                <a:latin typeface="Times New Roman" pitchFamily="18" charset="0"/>
                <a:cs typeface="Times New Roman" pitchFamily="18" charset="0"/>
                <a:hlinkClick r:id="rId2"/>
              </a:rPr>
              <a:t>.</a:t>
            </a:r>
            <a:r>
              <a:rPr lang="ru-RU" sz="5100" u="sng" dirty="0" err="1" smtClean="0">
                <a:solidFill>
                  <a:schemeClr val="tx1"/>
                </a:solidFill>
                <a:latin typeface="Times New Roman" pitchFamily="18" charset="0"/>
                <a:cs typeface="Times New Roman" pitchFamily="18" charset="0"/>
                <a:hlinkClick r:id="rId2"/>
              </a:rPr>
              <a:t>alenushka-ds.ucoz.ru</a:t>
            </a:r>
            <a:r>
              <a:rPr lang="ru-RU" sz="5100" u="sng" dirty="0" smtClean="0">
                <a:solidFill>
                  <a:schemeClr val="tx1"/>
                </a:solidFill>
                <a:latin typeface="Times New Roman" pitchFamily="18" charset="0"/>
                <a:cs typeface="Times New Roman" pitchFamily="18" charset="0"/>
                <a:hlinkClick r:id="rId2"/>
              </a:rPr>
              <a:t>/</a:t>
            </a:r>
            <a:endParaRPr lang="ru-RU" sz="5100" dirty="0" smtClean="0">
              <a:solidFill>
                <a:schemeClr val="tx1"/>
              </a:solidFill>
              <a:latin typeface="Times New Roman" pitchFamily="18" charset="0"/>
              <a:cs typeface="Times New Roman" pitchFamily="18" charset="0"/>
            </a:endParaRPr>
          </a:p>
          <a:p>
            <a:pPr lvl="0"/>
            <a:r>
              <a:rPr lang="ru-RU" sz="5100" u="sng" dirty="0" smtClean="0">
                <a:solidFill>
                  <a:schemeClr val="tx1"/>
                </a:solidFill>
                <a:latin typeface="Times New Roman" pitchFamily="18" charset="0"/>
                <a:cs typeface="Times New Roman" pitchFamily="18" charset="0"/>
                <a:hlinkClick r:id="rId3"/>
              </a:rPr>
              <a:t>http://</a:t>
            </a:r>
            <a:r>
              <a:rPr lang="en-US" sz="5100" u="sng" dirty="0" smtClean="0">
                <a:solidFill>
                  <a:schemeClr val="tx1"/>
                </a:solidFill>
                <a:latin typeface="Times New Roman" pitchFamily="18" charset="0"/>
                <a:cs typeface="Times New Roman" pitchFamily="18" charset="0"/>
                <a:hlinkClick r:id="rId3"/>
              </a:rPr>
              <a:t>www</a:t>
            </a:r>
            <a:r>
              <a:rPr lang="ru-RU" sz="5100" u="sng" dirty="0" smtClean="0">
                <a:solidFill>
                  <a:schemeClr val="tx1"/>
                </a:solidFill>
                <a:latin typeface="Times New Roman" pitchFamily="18" charset="0"/>
                <a:cs typeface="Times New Roman" pitchFamily="18" charset="0"/>
                <a:hlinkClick r:id="rId3"/>
              </a:rPr>
              <a:t>.</a:t>
            </a:r>
            <a:r>
              <a:rPr lang="ru-RU" sz="5100" u="sng" dirty="0" err="1" smtClean="0">
                <a:solidFill>
                  <a:schemeClr val="tx1"/>
                </a:solidFill>
                <a:latin typeface="Times New Roman" pitchFamily="18" charset="0"/>
                <a:cs typeface="Times New Roman" pitchFamily="18" charset="0"/>
                <a:hlinkClick r:id="rId3"/>
              </a:rPr>
              <a:t>lekron.ru</a:t>
            </a:r>
            <a:r>
              <a:rPr lang="ru-RU" sz="5100" u="sng" dirty="0" smtClean="0">
                <a:solidFill>
                  <a:schemeClr val="tx1"/>
                </a:solidFill>
                <a:latin typeface="Times New Roman" pitchFamily="18" charset="0"/>
                <a:cs typeface="Times New Roman" pitchFamily="18" charset="0"/>
                <a:hlinkClick r:id="rId3"/>
              </a:rPr>
              <a:t>/</a:t>
            </a:r>
            <a:r>
              <a:rPr lang="ru-RU" sz="5100" dirty="0" smtClean="0">
                <a:solidFill>
                  <a:schemeClr val="tx1"/>
                </a:solidFill>
                <a:latin typeface="Times New Roman" pitchFamily="18" charset="0"/>
                <a:cs typeface="Times New Roman" pitchFamily="18" charset="0"/>
              </a:rPr>
              <a:t> </a:t>
            </a:r>
          </a:p>
          <a:p>
            <a:pPr lvl="0"/>
            <a:r>
              <a:rPr lang="ru-RU" sz="5100" u="sng" dirty="0" smtClean="0">
                <a:solidFill>
                  <a:schemeClr val="tx1"/>
                </a:solidFill>
                <a:latin typeface="Times New Roman" pitchFamily="18" charset="0"/>
                <a:cs typeface="Times New Roman" pitchFamily="18" charset="0"/>
                <a:hlinkClick r:id="rId4"/>
              </a:rPr>
              <a:t>http://www.medpulse.ru/</a:t>
            </a:r>
            <a:r>
              <a:rPr lang="ru-RU" sz="5100" dirty="0" smtClean="0">
                <a:solidFill>
                  <a:schemeClr val="tx1"/>
                </a:solidFill>
                <a:latin typeface="Times New Roman" pitchFamily="18" charset="0"/>
                <a:cs typeface="Times New Roman" pitchFamily="18" charset="0"/>
              </a:rPr>
              <a:t> </a:t>
            </a:r>
          </a:p>
          <a:p>
            <a:pPr lvl="0"/>
            <a:r>
              <a:rPr lang="ru-RU" sz="5100" u="sng" dirty="0" smtClean="0">
                <a:solidFill>
                  <a:schemeClr val="tx1"/>
                </a:solidFill>
                <a:latin typeface="Times New Roman" pitchFamily="18" charset="0"/>
                <a:cs typeface="Times New Roman" pitchFamily="18" charset="0"/>
                <a:hlinkClick r:id="rId5"/>
              </a:rPr>
              <a:t>http://</a:t>
            </a:r>
            <a:r>
              <a:rPr lang="en-US" sz="5100" u="sng" dirty="0" smtClean="0">
                <a:solidFill>
                  <a:schemeClr val="tx1"/>
                </a:solidFill>
                <a:latin typeface="Times New Roman" pitchFamily="18" charset="0"/>
                <a:cs typeface="Times New Roman" pitchFamily="18" charset="0"/>
                <a:hlinkClick r:id="rId5"/>
              </a:rPr>
              <a:t>www</a:t>
            </a:r>
            <a:r>
              <a:rPr lang="ru-RU" sz="5100" u="sng" dirty="0" smtClean="0">
                <a:solidFill>
                  <a:schemeClr val="tx1"/>
                </a:solidFill>
                <a:latin typeface="Times New Roman" pitchFamily="18" charset="0"/>
                <a:cs typeface="Times New Roman" pitchFamily="18" charset="0"/>
                <a:hlinkClick r:id="rId5"/>
              </a:rPr>
              <a:t>.</a:t>
            </a:r>
            <a:r>
              <a:rPr lang="ru-RU" sz="5100" u="sng" dirty="0" err="1" smtClean="0">
                <a:solidFill>
                  <a:schemeClr val="tx1"/>
                </a:solidFill>
                <a:latin typeface="Times New Roman" pitchFamily="18" charset="0"/>
                <a:cs typeface="Times New Roman" pitchFamily="18" charset="0"/>
                <a:hlinkClick r:id="rId5"/>
              </a:rPr>
              <a:t>sila-priroda.ru</a:t>
            </a:r>
            <a:r>
              <a:rPr lang="ru-RU" sz="5100" u="sng" dirty="0" smtClean="0">
                <a:solidFill>
                  <a:schemeClr val="tx1"/>
                </a:solidFill>
                <a:latin typeface="Times New Roman" pitchFamily="18" charset="0"/>
                <a:cs typeface="Times New Roman" pitchFamily="18" charset="0"/>
                <a:hlinkClick r:id="rId5"/>
              </a:rPr>
              <a:t>/</a:t>
            </a:r>
            <a:r>
              <a:rPr lang="ru-RU" sz="5100" dirty="0" smtClean="0">
                <a:solidFill>
                  <a:schemeClr val="tx1"/>
                </a:solidFill>
                <a:latin typeface="Times New Roman" pitchFamily="18" charset="0"/>
                <a:cs typeface="Times New Roman" pitchFamily="18" charset="0"/>
              </a:rPr>
              <a:t> </a:t>
            </a:r>
          </a:p>
          <a:p>
            <a:pPr lvl="0"/>
            <a:r>
              <a:rPr lang="ru-RU" sz="5100" u="sng" dirty="0" smtClean="0">
                <a:solidFill>
                  <a:schemeClr val="tx1"/>
                </a:solidFill>
                <a:latin typeface="Times New Roman" pitchFamily="18" charset="0"/>
                <a:cs typeface="Times New Roman" pitchFamily="18" charset="0"/>
                <a:hlinkClick r:id="rId6"/>
              </a:rPr>
              <a:t>http://</a:t>
            </a:r>
            <a:r>
              <a:rPr lang="en-US" sz="5100" u="sng" dirty="0" smtClean="0">
                <a:solidFill>
                  <a:schemeClr val="tx1"/>
                </a:solidFill>
                <a:latin typeface="Times New Roman" pitchFamily="18" charset="0"/>
                <a:cs typeface="Times New Roman" pitchFamily="18" charset="0"/>
                <a:hlinkClick r:id="rId6"/>
              </a:rPr>
              <a:t>www</a:t>
            </a:r>
            <a:r>
              <a:rPr lang="ru-RU" sz="5100" u="sng" dirty="0" smtClean="0">
                <a:solidFill>
                  <a:schemeClr val="tx1"/>
                </a:solidFill>
                <a:latin typeface="Times New Roman" pitchFamily="18" charset="0"/>
                <a:cs typeface="Times New Roman" pitchFamily="18" charset="0"/>
                <a:hlinkClick r:id="rId6"/>
              </a:rPr>
              <a:t>.</a:t>
            </a:r>
            <a:r>
              <a:rPr lang="ru-RU" sz="5100" u="sng" dirty="0" err="1" smtClean="0">
                <a:solidFill>
                  <a:schemeClr val="tx1"/>
                </a:solidFill>
                <a:latin typeface="Times New Roman" pitchFamily="18" charset="0"/>
                <a:cs typeface="Times New Roman" pitchFamily="18" charset="0"/>
                <a:hlinkClick r:id="rId6"/>
              </a:rPr>
              <a:t>studm.md</a:t>
            </a:r>
            <a:r>
              <a:rPr lang="ru-RU" sz="5100" u="sng" dirty="0" smtClean="0">
                <a:solidFill>
                  <a:schemeClr val="tx1"/>
                </a:solidFill>
                <a:latin typeface="Times New Roman" pitchFamily="18" charset="0"/>
                <a:cs typeface="Times New Roman" pitchFamily="18" charset="0"/>
                <a:hlinkClick r:id="rId6"/>
              </a:rPr>
              <a:t>/</a:t>
            </a:r>
            <a:endParaRPr lang="ru-RU" sz="5100" dirty="0" smtClean="0">
              <a:solidFill>
                <a:schemeClr val="tx1"/>
              </a:solidFill>
              <a:latin typeface="Times New Roman" pitchFamily="18" charset="0"/>
              <a:cs typeface="Times New Roman" pitchFamily="18" charset="0"/>
            </a:endParaRPr>
          </a:p>
          <a:p>
            <a:r>
              <a:rPr lang="ru-RU"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sz="3600" b="1" dirty="0" smtClean="0">
                <a:solidFill>
                  <a:schemeClr val="tx1"/>
                </a:solidFill>
                <a:latin typeface="Times New Roman" pitchFamily="18" charset="0"/>
                <a:cs typeface="Times New Roman" pitchFamily="18" charset="0"/>
              </a:rPr>
              <a:t>Спасибо за внимание!</a:t>
            </a:r>
            <a:endParaRPr lang="ru-RU" sz="36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gor7_000\Pictures\4 кл\PA120001.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5868200" y="3699932"/>
            <a:ext cx="3095464" cy="2321598"/>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C:\Users\Igor7_000\Pictures\4 кл\PA120004.JPG"/>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181729" y="548680"/>
            <a:ext cx="2688299" cy="2016224"/>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Igor7_000\Pictures\4 кл\PA120008.JPG"/>
          <p:cNvPicPr>
            <a:picLocks noChangeAspect="1" noChangeArrowheads="1"/>
          </p:cNvPicPr>
          <p:nvPr/>
        </p:nvPicPr>
        <p:blipFill>
          <a:blip r:embed="rId6" cstate="screen">
            <a:extLst>
              <a:ext uri="{28A0092B-C50C-407E-A947-70E740481C1C}">
                <a14:useLocalDpi xmlns="" xmlns:a14="http://schemas.microsoft.com/office/drawing/2010/main" val="0"/>
              </a:ext>
            </a:extLst>
          </a:blip>
          <a:srcRect/>
          <a:stretch>
            <a:fillRect/>
          </a:stretch>
        </p:blipFill>
        <p:spPr bwMode="auto">
          <a:xfrm>
            <a:off x="285720" y="3643314"/>
            <a:ext cx="2857842" cy="2143382"/>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Users\Igor7_000\Pictures\4 кл\PA120010.JPG"/>
          <p:cNvPicPr>
            <a:picLocks noChangeAspect="1" noChangeArrowheads="1"/>
          </p:cNvPicPr>
          <p:nvPr/>
        </p:nvPicPr>
        <p:blipFill>
          <a:blip r:embed="rId7" cstate="screen">
            <a:extLst>
              <a:ext uri="{28A0092B-C50C-407E-A947-70E740481C1C}">
                <a14:useLocalDpi xmlns="" xmlns:a14="http://schemas.microsoft.com/office/drawing/2010/main" val="0"/>
              </a:ext>
            </a:extLst>
          </a:blip>
          <a:srcRect/>
          <a:stretch>
            <a:fillRect/>
          </a:stretch>
        </p:blipFill>
        <p:spPr bwMode="auto">
          <a:xfrm>
            <a:off x="6145721" y="497773"/>
            <a:ext cx="2843808" cy="2132856"/>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C:\Users\Igor7_000\Pictures\4 кл\PA250009.JPG"/>
          <p:cNvPicPr>
            <a:picLocks noChangeAspect="1" noChangeArrowheads="1"/>
          </p:cNvPicPr>
          <p:nvPr/>
        </p:nvPicPr>
        <p:blipFill>
          <a:blip r:embed="rId8" cstate="screen">
            <a:extLst>
              <a:ext uri="{28A0092B-C50C-407E-A947-70E740481C1C}">
                <a14:useLocalDpi xmlns="" xmlns:a14="http://schemas.microsoft.com/office/drawing/2010/main" val="0"/>
              </a:ext>
            </a:extLst>
          </a:blip>
          <a:srcRect/>
          <a:stretch>
            <a:fillRect/>
          </a:stretch>
        </p:blipFill>
        <p:spPr bwMode="auto">
          <a:xfrm>
            <a:off x="3146080" y="548680"/>
            <a:ext cx="2775932" cy="2081949"/>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2" name="Объект 1"/>
          <p:cNvGraphicFramePr>
            <a:graphicFrameLocks noChangeAspect="1"/>
          </p:cNvGraphicFramePr>
          <p:nvPr>
            <p:extLst>
              <p:ext uri="{D42A27DB-BD31-4B8C-83A1-F6EECF244321}">
                <p14:modId xmlns="" xmlns:p14="http://schemas.microsoft.com/office/powerpoint/2010/main" val="2033132064"/>
              </p:ext>
            </p:extLst>
          </p:nvPr>
        </p:nvGraphicFramePr>
        <p:xfrm>
          <a:off x="3561938" y="3068960"/>
          <a:ext cx="1944216" cy="2749831"/>
        </p:xfrm>
        <a:graphic>
          <a:graphicData uri="http://schemas.openxmlformats.org/presentationml/2006/ole">
            <p:oleObj spid="_x0000_s16386" name="Acrobat Document" r:id="rId9" imgW="6415686" imgH="9075159" progId="AcroExch.Document">
              <p:embed/>
            </p:oleObj>
          </a:graphicData>
        </a:graphic>
      </p:graphicFrame>
    </p:spTree>
    <p:extLst>
      <p:ext uri="{BB962C8B-B14F-4D97-AF65-F5344CB8AC3E}">
        <p14:creationId xmlns="" xmlns:p14="http://schemas.microsoft.com/office/powerpoint/2010/main" val="743352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1857356" y="500042"/>
            <a:ext cx="5627631" cy="1323439"/>
          </a:xfrm>
          <a:prstGeom prst="rect">
            <a:avLst/>
          </a:prstGeom>
          <a:noFill/>
        </p:spPr>
        <p:txBody>
          <a:bodyPr wrap="none" lIns="91440" tIns="45720" rIns="91440" bIns="45720">
            <a:spAutoFit/>
          </a:bodyPr>
          <a:lstStyle/>
          <a:p>
            <a:pPr algn="ctr"/>
            <a:r>
              <a:rPr lang="ru-RU" sz="3600" b="1" dirty="0" smtClean="0">
                <a:ln w="0"/>
                <a:solidFill>
                  <a:srgbClr val="FF0000"/>
                </a:solidFill>
                <a:latin typeface="Times New Roman" panose="02020603050405020304" pitchFamily="18" charset="0"/>
                <a:cs typeface="Times New Roman" panose="02020603050405020304" pitchFamily="18" charset="0"/>
              </a:rPr>
              <a:t>п</a:t>
            </a:r>
            <a:r>
              <a:rPr lang="ru-RU" sz="3600" b="1" cap="none" spc="0" dirty="0" smtClean="0">
                <a:ln w="0"/>
                <a:solidFill>
                  <a:srgbClr val="FF0000"/>
                </a:solidFill>
                <a:latin typeface="Times New Roman" panose="02020603050405020304" pitchFamily="18" charset="0"/>
                <a:cs typeface="Times New Roman" panose="02020603050405020304" pitchFamily="18" charset="0"/>
              </a:rPr>
              <a:t>редмет: </a:t>
            </a:r>
            <a:r>
              <a:rPr lang="ru-RU" sz="3600" b="1" dirty="0" smtClean="0">
                <a:latin typeface="Times New Roman" panose="02020603050405020304" pitchFamily="18" charset="0"/>
                <a:cs typeface="Times New Roman" panose="02020603050405020304" pitchFamily="18" charset="0"/>
              </a:rPr>
              <a:t>источники </a:t>
            </a:r>
            <a:r>
              <a:rPr lang="ru-RU" sz="3600" b="1" dirty="0" smtClean="0">
                <a:ln w="0"/>
                <a:latin typeface="Times New Roman" panose="02020603050405020304" pitchFamily="18" charset="0"/>
                <a:cs typeface="Times New Roman" panose="02020603050405020304" pitchFamily="18" charset="0"/>
              </a:rPr>
              <a:t>света</a:t>
            </a:r>
          </a:p>
          <a:p>
            <a:pPr algn="ctr"/>
            <a:endParaRPr lang="ru-RU" sz="4400" b="1" cap="none" spc="0" dirty="0">
              <a:ln w="0"/>
              <a:solidFill>
                <a:srgbClr val="FF0000"/>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643174" y="0"/>
            <a:ext cx="2757230" cy="1323439"/>
          </a:xfrm>
          <a:prstGeom prst="rect">
            <a:avLst/>
          </a:prstGeom>
          <a:noFill/>
        </p:spPr>
        <p:txBody>
          <a:bodyPr wrap="none" lIns="91440" tIns="45720" rIns="91440" bIns="45720">
            <a:spAutoFit/>
          </a:bodyPr>
          <a:lstStyle/>
          <a:p>
            <a:pPr algn="ctr"/>
            <a:r>
              <a:rPr lang="ru-RU" sz="3600" b="1" dirty="0" smtClean="0">
                <a:ln w="0"/>
                <a:solidFill>
                  <a:srgbClr val="FF0000"/>
                </a:solidFill>
                <a:latin typeface="Times New Roman" panose="02020603050405020304" pitchFamily="18" charset="0"/>
                <a:cs typeface="Times New Roman" panose="02020603050405020304" pitchFamily="18" charset="0"/>
              </a:rPr>
              <a:t>объект</a:t>
            </a:r>
            <a:r>
              <a:rPr lang="ru-RU" sz="3600" b="1" cap="none" spc="0" dirty="0" smtClean="0">
                <a:ln w="0"/>
                <a:solidFill>
                  <a:srgbClr val="FF0000"/>
                </a:solidFill>
                <a:latin typeface="Times New Roman" panose="02020603050405020304" pitchFamily="18" charset="0"/>
                <a:cs typeface="Times New Roman" panose="02020603050405020304" pitchFamily="18" charset="0"/>
              </a:rPr>
              <a:t>: </a:t>
            </a:r>
            <a:r>
              <a:rPr lang="ru-RU" sz="3600" b="1" dirty="0" smtClean="0">
                <a:latin typeface="Times New Roman" panose="02020603050405020304" pitchFamily="18" charset="0"/>
                <a:cs typeface="Times New Roman" panose="02020603050405020304" pitchFamily="18" charset="0"/>
              </a:rPr>
              <a:t>свет</a:t>
            </a:r>
            <a:endParaRPr lang="ru-RU" sz="3600" b="1" dirty="0" smtClean="0">
              <a:ln w="0"/>
              <a:latin typeface="Times New Roman" panose="02020603050405020304" pitchFamily="18" charset="0"/>
              <a:cs typeface="Times New Roman" panose="02020603050405020304" pitchFamily="18" charset="0"/>
            </a:endParaRPr>
          </a:p>
          <a:p>
            <a:pPr algn="ctr"/>
            <a:endParaRPr lang="ru-RU" sz="4400" b="1" cap="none" spc="0" dirty="0">
              <a:ln w="0"/>
              <a:solidFill>
                <a:srgbClr val="FF0000"/>
              </a:solidFill>
              <a:latin typeface="Times New Roman" panose="02020603050405020304" pitchFamily="18" charset="0"/>
              <a:cs typeface="Times New Roman" panose="02020603050405020304" pitchFamily="18" charset="0"/>
            </a:endParaRPr>
          </a:p>
        </p:txBody>
      </p:sp>
      <p:sp>
        <p:nvSpPr>
          <p:cNvPr id="6" name="Заголовок 3"/>
          <p:cNvSpPr>
            <a:spLocks noGrp="1"/>
          </p:cNvSpPr>
          <p:nvPr>
            <p:ph type="title"/>
          </p:nvPr>
        </p:nvSpPr>
        <p:spPr>
          <a:xfrm>
            <a:off x="142844" y="928670"/>
            <a:ext cx="8501122" cy="3067506"/>
          </a:xfrm>
          <a:prstGeom prst="rect">
            <a:avLst/>
          </a:prstGeom>
          <a:noFill/>
        </p:spPr>
        <p:txBody>
          <a:bodyPr wrap="square" lIns="91440" tIns="45720" rIns="91440" bIns="45720">
            <a:spAutoFit/>
          </a:bodyPr>
          <a:lstStyle/>
          <a:p>
            <a:pPr algn="l"/>
            <a:r>
              <a:rPr lang="ru-RU" sz="3600" b="1" cap="none" spc="0" dirty="0" smtClean="0">
                <a:ln w="0"/>
                <a:solidFill>
                  <a:srgbClr val="FF0000"/>
                </a:solidFill>
                <a:effectLst/>
                <a:latin typeface="Times New Roman" panose="02020603050405020304" pitchFamily="18" charset="0"/>
                <a:cs typeface="Times New Roman" panose="02020603050405020304" pitchFamily="18" charset="0"/>
              </a:rPr>
              <a:t>Цель: </a:t>
            </a:r>
            <a:r>
              <a:rPr lang="ru-RU" sz="3200" b="1" dirty="0" smtClean="0">
                <a:solidFill>
                  <a:schemeClr val="tx1"/>
                </a:solidFill>
                <a:latin typeface="Times New Roman" panose="02020603050405020304" pitchFamily="18" charset="0"/>
                <a:cs typeface="Times New Roman" panose="02020603050405020304" pitchFamily="18" charset="0"/>
              </a:rPr>
              <a:t>исследовать используемые человеком источники света и выявить наиболее лучший и  выгодный.</a:t>
            </a:r>
            <a:r>
              <a:rPr lang="ru-RU" sz="3600" b="1" dirty="0" smtClean="0">
                <a:solidFill>
                  <a:schemeClr val="tx1"/>
                </a:solidFill>
                <a:latin typeface="Times New Roman" panose="02020603050405020304" pitchFamily="18" charset="0"/>
                <a:cs typeface="Times New Roman" panose="02020603050405020304" pitchFamily="18" charset="0"/>
              </a:rPr>
              <a:t/>
            </a:r>
            <a:br>
              <a:rPr lang="ru-RU" sz="3600" b="1" dirty="0" smtClean="0">
                <a:solidFill>
                  <a:schemeClr val="tx1"/>
                </a:solidFill>
                <a:latin typeface="Times New Roman" panose="02020603050405020304" pitchFamily="18" charset="0"/>
                <a:cs typeface="Times New Roman" panose="02020603050405020304" pitchFamily="18" charset="0"/>
              </a:rPr>
            </a:br>
            <a:endParaRPr lang="ru-RU" sz="3600" b="1" cap="none" spc="0" dirty="0">
              <a:ln w="0"/>
              <a:solidFill>
                <a:srgbClr val="FF0000"/>
              </a:solidFill>
              <a:effectLst/>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0" y="3071810"/>
            <a:ext cx="8521435" cy="3600986"/>
          </a:xfrm>
          <a:prstGeom prst="rect">
            <a:avLst/>
          </a:prstGeom>
          <a:noFill/>
        </p:spPr>
        <p:txBody>
          <a:bodyPr wrap="none" lIns="91440" tIns="45720" rIns="91440" bIns="45720">
            <a:spAutoFit/>
          </a:bodyPr>
          <a:lstStyle/>
          <a:p>
            <a:pPr lvl="0"/>
            <a:r>
              <a:rPr lang="ru-RU" sz="3600" b="1" cap="none" spc="0" dirty="0">
                <a:ln w="0"/>
                <a:solidFill>
                  <a:srgbClr val="FF0000"/>
                </a:solidFill>
                <a:latin typeface="Times New Roman" panose="02020603050405020304" pitchFamily="18" charset="0"/>
                <a:cs typeface="Times New Roman" panose="02020603050405020304" pitchFamily="18" charset="0"/>
              </a:rPr>
              <a:t>Задачи</a:t>
            </a:r>
            <a:r>
              <a:rPr lang="ru-RU" sz="3600" b="1" cap="none" spc="0" dirty="0" smtClean="0">
                <a:ln w="0"/>
                <a:solidFill>
                  <a:srgbClr val="FF0000"/>
                </a:solidFill>
                <a:latin typeface="Times New Roman" panose="02020603050405020304" pitchFamily="18" charset="0"/>
                <a:cs typeface="Times New Roman" panose="02020603050405020304" pitchFamily="18" charset="0"/>
              </a:rPr>
              <a:t>:</a:t>
            </a:r>
            <a:r>
              <a:rPr lang="ru-RU" sz="3600" b="1" dirty="0" smtClean="0">
                <a:latin typeface="Times New Roman" panose="02020603050405020304" pitchFamily="18" charset="0"/>
                <a:cs typeface="Times New Roman" panose="02020603050405020304" pitchFamily="18" charset="0"/>
              </a:rPr>
              <a:t> </a:t>
            </a:r>
            <a:r>
              <a:rPr lang="ru-RU" sz="3200" b="1" dirty="0" smtClean="0">
                <a:latin typeface="Times New Roman" panose="02020603050405020304" pitchFamily="18" charset="0"/>
                <a:cs typeface="Times New Roman" panose="02020603050405020304" pitchFamily="18" charset="0"/>
              </a:rPr>
              <a:t>изучить литературные источники;</a:t>
            </a:r>
          </a:p>
          <a:p>
            <a:pPr lvl="0"/>
            <a:r>
              <a:rPr lang="ru-RU" sz="3200" b="1" dirty="0" smtClean="0">
                <a:latin typeface="Times New Roman" panose="02020603050405020304" pitchFamily="18" charset="0"/>
                <a:cs typeface="Times New Roman" panose="02020603050405020304" pitchFamily="18" charset="0"/>
              </a:rPr>
              <a:t>- определить виды  источников света; </a:t>
            </a:r>
          </a:p>
          <a:p>
            <a:pPr lvl="0">
              <a:buFontTx/>
              <a:buChar char="-"/>
            </a:pPr>
            <a:r>
              <a:rPr lang="ru-RU" sz="3200" b="1" dirty="0" smtClean="0">
                <a:latin typeface="Times New Roman" panose="02020603050405020304" pitchFamily="18" charset="0"/>
                <a:cs typeface="Times New Roman" panose="02020603050405020304" pitchFamily="18" charset="0"/>
              </a:rPr>
              <a:t>узнать историю изобретения электрической</a:t>
            </a:r>
          </a:p>
          <a:p>
            <a:pPr lvl="0"/>
            <a:r>
              <a:rPr lang="ru-RU" sz="3200" b="1" dirty="0" smtClean="0">
                <a:latin typeface="Times New Roman" panose="02020603050405020304" pitchFamily="18" charset="0"/>
                <a:cs typeface="Times New Roman" panose="02020603050405020304" pitchFamily="18" charset="0"/>
              </a:rPr>
              <a:t> лампы накаливания и светодиода;</a:t>
            </a:r>
          </a:p>
          <a:p>
            <a:pPr lvl="0"/>
            <a:r>
              <a:rPr lang="ru-RU" sz="3200" b="1" dirty="0" smtClean="0">
                <a:latin typeface="Times New Roman" panose="02020603050405020304" pitchFamily="18" charset="0"/>
                <a:cs typeface="Times New Roman" panose="02020603050405020304" pitchFamily="18" charset="0"/>
              </a:rPr>
              <a:t>- провести сравнительный анализ лампы </a:t>
            </a:r>
          </a:p>
          <a:p>
            <a:pPr lvl="0"/>
            <a:r>
              <a:rPr lang="ru-RU" sz="3200" b="1" dirty="0" smtClean="0">
                <a:latin typeface="Times New Roman" panose="02020603050405020304" pitchFamily="18" charset="0"/>
                <a:cs typeface="Times New Roman" panose="02020603050405020304" pitchFamily="18" charset="0"/>
              </a:rPr>
              <a:t>накаливания  и светодиодной лампы;</a:t>
            </a:r>
          </a:p>
          <a:p>
            <a:r>
              <a:rPr lang="ru-RU" sz="3200" b="1" dirty="0" smtClean="0">
                <a:latin typeface="Times New Roman" panose="02020603050405020304" pitchFamily="18" charset="0"/>
                <a:cs typeface="Times New Roman" panose="02020603050405020304" pitchFamily="18" charset="0"/>
              </a:rPr>
              <a:t>- провести эксперимент.</a:t>
            </a:r>
            <a:endParaRPr lang="ru-RU" sz="3200" b="1" cap="none" spc="0" dirty="0">
              <a:ln w="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637407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260648"/>
            <a:ext cx="2589748" cy="769441"/>
          </a:xfrm>
          <a:prstGeom prst="rect">
            <a:avLst/>
          </a:prstGeom>
          <a:noFill/>
        </p:spPr>
        <p:txBody>
          <a:bodyPr wrap="none" lIns="91440" tIns="45720" rIns="91440" bIns="45720">
            <a:spAutoFit/>
          </a:bodyPr>
          <a:lstStyle/>
          <a:p>
            <a:pPr algn="l"/>
            <a:r>
              <a:rPr lang="ru-RU" sz="4400" b="1" dirty="0">
                <a:ln w="0"/>
                <a:solidFill>
                  <a:srgbClr val="FF0000"/>
                </a:solidFill>
                <a:latin typeface="Times New Roman" panose="02020603050405020304" pitchFamily="18" charset="0"/>
                <a:cs typeface="Times New Roman" panose="02020603050405020304" pitchFamily="18" charset="0"/>
              </a:rPr>
              <a:t>г</a:t>
            </a:r>
            <a:r>
              <a:rPr lang="ru-RU" sz="4400" b="1" cap="none" spc="0" dirty="0">
                <a:ln w="0"/>
                <a:solidFill>
                  <a:srgbClr val="FF0000"/>
                </a:solidFill>
                <a:latin typeface="Times New Roman" panose="02020603050405020304" pitchFamily="18" charset="0"/>
                <a:cs typeface="Times New Roman" panose="02020603050405020304" pitchFamily="18" charset="0"/>
              </a:rPr>
              <a:t>ипотеза:</a:t>
            </a:r>
          </a:p>
        </p:txBody>
      </p:sp>
      <p:sp>
        <p:nvSpPr>
          <p:cNvPr id="5" name="Объект 4"/>
          <p:cNvSpPr>
            <a:spLocks noGrp="1"/>
          </p:cNvSpPr>
          <p:nvPr>
            <p:ph idx="1"/>
          </p:nvPr>
        </p:nvSpPr>
        <p:spPr>
          <a:xfrm>
            <a:off x="325407" y="908720"/>
            <a:ext cx="7046160" cy="1975926"/>
          </a:xfrm>
          <a:prstGeom prst="rect">
            <a:avLst/>
          </a:prstGeom>
          <a:noFill/>
        </p:spPr>
        <p:txBody>
          <a:bodyPr wrap="none" lIns="91440" tIns="45720" rIns="91440" bIns="45720">
            <a:spAutoFit/>
          </a:bodyPr>
          <a:lstStyle/>
          <a:p>
            <a:pPr marL="0" indent="0">
              <a:buNone/>
            </a:pPr>
            <a:r>
              <a:rPr lang="ru-RU" sz="3600" b="1" dirty="0">
                <a:solidFill>
                  <a:schemeClr val="tx1"/>
                </a:solidFill>
                <a:latin typeface="Times New Roman" panose="02020603050405020304" pitchFamily="18" charset="0"/>
                <a:cs typeface="Times New Roman" panose="02020603050405020304" pitchFamily="18" charset="0"/>
              </a:rPr>
              <a:t>светодиодная лампа сегодня </a:t>
            </a:r>
            <a:endParaRPr lang="ru-RU" sz="36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3600" b="1" dirty="0" smtClean="0">
                <a:solidFill>
                  <a:schemeClr val="tx1"/>
                </a:solidFill>
                <a:latin typeface="Times New Roman" panose="02020603050405020304" pitchFamily="18" charset="0"/>
                <a:cs typeface="Times New Roman" panose="02020603050405020304" pitchFamily="18" charset="0"/>
              </a:rPr>
              <a:t>наиболее </a:t>
            </a:r>
            <a:r>
              <a:rPr lang="ru-RU" sz="3600" b="1" dirty="0">
                <a:solidFill>
                  <a:schemeClr val="tx1"/>
                </a:solidFill>
                <a:latin typeface="Times New Roman" panose="02020603050405020304" pitchFamily="18" charset="0"/>
                <a:cs typeface="Times New Roman" panose="02020603050405020304" pitchFamily="18" charset="0"/>
              </a:rPr>
              <a:t>лучшая для </a:t>
            </a:r>
            <a:r>
              <a:rPr lang="ru-RU" sz="3600" b="1" dirty="0" smtClean="0">
                <a:solidFill>
                  <a:schemeClr val="tx1"/>
                </a:solidFill>
                <a:latin typeface="Times New Roman" panose="02020603050405020304" pitchFamily="18" charset="0"/>
                <a:cs typeface="Times New Roman" panose="02020603050405020304" pitchFamily="18" charset="0"/>
              </a:rPr>
              <a:t>освещения</a:t>
            </a:r>
          </a:p>
          <a:p>
            <a:pPr marL="0" indent="0">
              <a:buNone/>
            </a:pPr>
            <a:r>
              <a:rPr lang="ru-RU" sz="3600" b="1" dirty="0" smtClean="0">
                <a:solidFill>
                  <a:schemeClr val="tx1"/>
                </a:solidFill>
                <a:latin typeface="Times New Roman" panose="02020603050405020304" pitchFamily="18" charset="0"/>
                <a:cs typeface="Times New Roman" panose="02020603050405020304" pitchFamily="18" charset="0"/>
              </a:rPr>
              <a:t> </a:t>
            </a:r>
            <a:r>
              <a:rPr lang="ru-RU" sz="3600" b="1" dirty="0">
                <a:solidFill>
                  <a:schemeClr val="tx1"/>
                </a:solidFill>
                <a:latin typeface="Times New Roman" panose="02020603050405020304" pitchFamily="18" charset="0"/>
                <a:cs typeface="Times New Roman" panose="02020603050405020304" pitchFamily="18" charset="0"/>
              </a:rPr>
              <a:t>жилых помещений.</a:t>
            </a:r>
          </a:p>
        </p:txBody>
      </p:sp>
      <p:sp>
        <p:nvSpPr>
          <p:cNvPr id="6" name="Прямоугольник 5"/>
          <p:cNvSpPr/>
          <p:nvPr/>
        </p:nvSpPr>
        <p:spPr>
          <a:xfrm>
            <a:off x="194079" y="2947591"/>
            <a:ext cx="6168869" cy="769441"/>
          </a:xfrm>
          <a:prstGeom prst="rect">
            <a:avLst/>
          </a:prstGeom>
          <a:noFill/>
        </p:spPr>
        <p:txBody>
          <a:bodyPr wrap="none" lIns="91440" tIns="45720" rIns="91440" bIns="45720">
            <a:spAutoFit/>
          </a:bodyPr>
          <a:lstStyle/>
          <a:p>
            <a:pPr algn="ctr"/>
            <a:r>
              <a:rPr lang="ru-RU" sz="4400" b="1" dirty="0">
                <a:ln w="0"/>
                <a:solidFill>
                  <a:srgbClr val="FF0000"/>
                </a:solidFill>
                <a:latin typeface="Times New Roman" panose="02020603050405020304" pitchFamily="18" charset="0"/>
                <a:cs typeface="Times New Roman" panose="02020603050405020304" pitchFamily="18" charset="0"/>
              </a:rPr>
              <a:t>методы решения задач</a:t>
            </a:r>
            <a:r>
              <a:rPr lang="ru-RU" sz="4400" b="1" cap="none" spc="0" dirty="0">
                <a:ln w="0"/>
                <a:solidFill>
                  <a:srgbClr val="FF0000"/>
                </a:solidFill>
                <a:latin typeface="Times New Roman" panose="02020603050405020304" pitchFamily="18" charset="0"/>
                <a:cs typeface="Times New Roman" panose="02020603050405020304" pitchFamily="18" charset="0"/>
              </a:rPr>
              <a:t>:</a:t>
            </a:r>
          </a:p>
        </p:txBody>
      </p:sp>
      <p:sp>
        <p:nvSpPr>
          <p:cNvPr id="7" name="Прямоугольник 6"/>
          <p:cNvSpPr/>
          <p:nvPr/>
        </p:nvSpPr>
        <p:spPr>
          <a:xfrm>
            <a:off x="323528" y="3717032"/>
            <a:ext cx="7488832" cy="3416320"/>
          </a:xfrm>
          <a:prstGeom prst="rect">
            <a:avLst/>
          </a:prstGeom>
          <a:noFill/>
        </p:spPr>
        <p:txBody>
          <a:bodyPr wrap="square" lIns="91440" tIns="45720" rIns="91440" bIns="45720">
            <a:spAutoFit/>
          </a:bodyPr>
          <a:lstStyle/>
          <a:p>
            <a:r>
              <a:rPr lang="ru-RU" sz="3600" dirty="0">
                <a:latin typeface="Times New Roman" panose="02020603050405020304" pitchFamily="18" charset="0"/>
                <a:cs typeface="Times New Roman" panose="02020603050405020304" pitchFamily="18" charset="0"/>
              </a:rPr>
              <a:t>-</a:t>
            </a:r>
            <a:r>
              <a:rPr lang="ru-RU" sz="3600" b="1" dirty="0">
                <a:latin typeface="Times New Roman" panose="02020603050405020304" pitchFamily="18" charset="0"/>
                <a:cs typeface="Times New Roman" panose="02020603050405020304" pitchFamily="18" charset="0"/>
              </a:rPr>
              <a:t>изучение и анализ различных источников; </a:t>
            </a:r>
            <a:endParaRPr lang="ru-RU" sz="3600" b="1" dirty="0" smtClean="0">
              <a:latin typeface="Times New Roman" panose="02020603050405020304" pitchFamily="18" charset="0"/>
              <a:cs typeface="Times New Roman" panose="02020603050405020304" pitchFamily="18" charset="0"/>
            </a:endParaRPr>
          </a:p>
          <a:p>
            <a:r>
              <a:rPr lang="ru-RU" sz="3600" b="1" dirty="0" smtClean="0">
                <a:latin typeface="Times New Roman" panose="02020603050405020304" pitchFamily="18" charset="0"/>
                <a:cs typeface="Times New Roman" panose="02020603050405020304" pitchFamily="18" charset="0"/>
              </a:rPr>
              <a:t>-наблюдение;</a:t>
            </a:r>
            <a:endParaRPr lang="ru-RU" sz="3600" b="1" dirty="0">
              <a:latin typeface="Times New Roman" panose="02020603050405020304" pitchFamily="18" charset="0"/>
              <a:cs typeface="Times New Roman" panose="02020603050405020304" pitchFamily="18" charset="0"/>
            </a:endParaRPr>
          </a:p>
          <a:p>
            <a:pPr lvl="0"/>
            <a:r>
              <a:rPr lang="ru-RU" sz="3600" b="1" dirty="0" smtClean="0">
                <a:latin typeface="Times New Roman" panose="02020603050405020304" pitchFamily="18" charset="0"/>
                <a:cs typeface="Times New Roman" panose="02020603050405020304" pitchFamily="18" charset="0"/>
              </a:rPr>
              <a:t>-анкетирование;</a:t>
            </a:r>
          </a:p>
          <a:p>
            <a:pPr lvl="0"/>
            <a:r>
              <a:rPr lang="ru-RU" sz="3600" b="1" dirty="0" smtClean="0">
                <a:latin typeface="Times New Roman" panose="02020603050405020304" pitchFamily="18" charset="0"/>
                <a:cs typeface="Times New Roman" panose="02020603050405020304" pitchFamily="18" charset="0"/>
              </a:rPr>
              <a:t>-анализ.</a:t>
            </a:r>
          </a:p>
          <a:p>
            <a:pPr lvl="0"/>
            <a:endParaRPr lang="ru-RU" sz="3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010317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642918"/>
          </a:xfrm>
        </p:spPr>
        <p:txBody>
          <a:bodyPr/>
          <a:lstStyle/>
          <a:p>
            <a:r>
              <a:rPr lang="ru-RU" sz="3600" b="1" dirty="0" smtClean="0">
                <a:solidFill>
                  <a:srgbClr val="FF0000"/>
                </a:solidFill>
                <a:effectLst/>
                <a:latin typeface="Times New Roman" pitchFamily="18" charset="0"/>
                <a:cs typeface="Times New Roman" pitchFamily="18" charset="0"/>
              </a:rPr>
              <a:t>Свет- неотъемлемая часть жизни</a:t>
            </a:r>
            <a:endParaRPr lang="ru-RU" sz="3600" b="1" dirty="0">
              <a:solidFill>
                <a:srgbClr val="FF0000"/>
              </a:solidFill>
              <a:effectLst/>
              <a:latin typeface="Times New Roman" pitchFamily="18" charset="0"/>
              <a:cs typeface="Times New Roman" pitchFamily="18" charset="0"/>
            </a:endParaRPr>
          </a:p>
        </p:txBody>
      </p:sp>
      <p:pic>
        <p:nvPicPr>
          <p:cNvPr id="4" name="Содержимое 3" descr="priroda-derevo-derevya-les.jpg"/>
          <p:cNvPicPr>
            <a:picLocks noGrp="1" noChangeAspect="1"/>
          </p:cNvPicPr>
          <p:nvPr>
            <p:ph idx="1"/>
          </p:nvPr>
        </p:nvPicPr>
        <p:blipFill>
          <a:blip r:embed="rId3" cstate="screen"/>
          <a:stretch>
            <a:fillRect/>
          </a:stretch>
        </p:blipFill>
        <p:spPr>
          <a:xfrm>
            <a:off x="500034" y="1071546"/>
            <a:ext cx="2071702" cy="1294814"/>
          </a:xfrm>
        </p:spPr>
      </p:pic>
      <p:pic>
        <p:nvPicPr>
          <p:cNvPr id="5" name="Рисунок 4" descr="stire-8-mai-soare_67298100.jpg"/>
          <p:cNvPicPr>
            <a:picLocks noChangeAspect="1"/>
          </p:cNvPicPr>
          <p:nvPr/>
        </p:nvPicPr>
        <p:blipFill>
          <a:blip r:embed="rId4" cstate="screen"/>
          <a:stretch>
            <a:fillRect/>
          </a:stretch>
        </p:blipFill>
        <p:spPr>
          <a:xfrm>
            <a:off x="3143240" y="1071546"/>
            <a:ext cx="2071702" cy="1377898"/>
          </a:xfrm>
          <a:prstGeom prst="rect">
            <a:avLst/>
          </a:prstGeom>
        </p:spPr>
      </p:pic>
      <p:pic>
        <p:nvPicPr>
          <p:cNvPr id="6" name="Рисунок 5" descr="bezvolie-i-strax-eto-strashnyj-tormoz-na-puti-blagopriyatnyx-izmenenij.jpg"/>
          <p:cNvPicPr>
            <a:picLocks noChangeAspect="1"/>
          </p:cNvPicPr>
          <p:nvPr/>
        </p:nvPicPr>
        <p:blipFill>
          <a:blip r:embed="rId5" cstate="screen"/>
          <a:stretch>
            <a:fillRect/>
          </a:stretch>
        </p:blipFill>
        <p:spPr>
          <a:xfrm>
            <a:off x="5500694" y="1071546"/>
            <a:ext cx="2214578" cy="1365287"/>
          </a:xfrm>
          <a:prstGeom prst="rect">
            <a:avLst/>
          </a:prstGeom>
        </p:spPr>
      </p:pic>
      <p:pic>
        <p:nvPicPr>
          <p:cNvPr id="7" name="Рисунок 6" descr="7.jpg"/>
          <p:cNvPicPr>
            <a:picLocks noChangeAspect="1"/>
          </p:cNvPicPr>
          <p:nvPr/>
        </p:nvPicPr>
        <p:blipFill>
          <a:blip r:embed="rId6" cstate="screen"/>
          <a:stretch>
            <a:fillRect/>
          </a:stretch>
        </p:blipFill>
        <p:spPr>
          <a:xfrm>
            <a:off x="1357290" y="2643182"/>
            <a:ext cx="2428892" cy="1366252"/>
          </a:xfrm>
          <a:prstGeom prst="rect">
            <a:avLst/>
          </a:prstGeom>
        </p:spPr>
      </p:pic>
      <p:pic>
        <p:nvPicPr>
          <p:cNvPr id="8" name="Рисунок 7" descr="2.png"/>
          <p:cNvPicPr>
            <a:picLocks noChangeAspect="1"/>
          </p:cNvPicPr>
          <p:nvPr/>
        </p:nvPicPr>
        <p:blipFill>
          <a:blip r:embed="rId7" cstate="screen"/>
          <a:stretch>
            <a:fillRect/>
          </a:stretch>
        </p:blipFill>
        <p:spPr>
          <a:xfrm>
            <a:off x="4786314" y="2571744"/>
            <a:ext cx="2331781" cy="1509320"/>
          </a:xfrm>
          <a:prstGeom prst="rect">
            <a:avLst/>
          </a:prstGeom>
        </p:spPr>
      </p:pic>
      <p:sp>
        <p:nvSpPr>
          <p:cNvPr id="9" name="Заголовок 1"/>
          <p:cNvSpPr txBox="1">
            <a:spLocks/>
          </p:cNvSpPr>
          <p:nvPr/>
        </p:nvSpPr>
        <p:spPr>
          <a:xfrm>
            <a:off x="214282" y="3643314"/>
            <a:ext cx="8229600" cy="1000108"/>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ru-RU" sz="3600" b="1" i="0" u="none" strike="noStrike" kern="1200" cap="none" spc="0" normalizeH="0" baseline="0" noProof="0" dirty="0" smtClean="0">
                <a:ln>
                  <a:noFill/>
                </a:ln>
                <a:solidFill>
                  <a:srgbClr val="FF0000"/>
                </a:solidFill>
                <a:uLnTx/>
                <a:uFillTx/>
                <a:latin typeface="Times New Roman" pitchFamily="18" charset="0"/>
                <a:ea typeface="+mj-ea"/>
                <a:cs typeface="Times New Roman" pitchFamily="18" charset="0"/>
              </a:rPr>
              <a:t>Солнечный свет в промышленности</a:t>
            </a:r>
            <a:endParaRPr kumimoji="0" lang="ru-RU" sz="3600" b="1" i="0" u="none" strike="noStrike" kern="1200" cap="none" spc="0" normalizeH="0" baseline="0" noProof="0" dirty="0">
              <a:ln>
                <a:noFill/>
              </a:ln>
              <a:solidFill>
                <a:srgbClr val="FF0000"/>
              </a:solidFill>
              <a:uLnTx/>
              <a:uFillTx/>
              <a:latin typeface="Times New Roman" pitchFamily="18" charset="0"/>
              <a:ea typeface="+mj-ea"/>
              <a:cs typeface="Times New Roman" pitchFamily="18" charset="0"/>
            </a:endParaRPr>
          </a:p>
        </p:txBody>
      </p:sp>
      <p:pic>
        <p:nvPicPr>
          <p:cNvPr id="10" name="Содержимое 3" descr="18072344-21ee-4b1c-a58e-92631f5e2571.jpg"/>
          <p:cNvPicPr>
            <a:picLocks noChangeAspect="1"/>
          </p:cNvPicPr>
          <p:nvPr/>
        </p:nvPicPr>
        <p:blipFill>
          <a:blip r:embed="rId8" cstate="screen"/>
          <a:stretch>
            <a:fillRect/>
          </a:stretch>
        </p:blipFill>
        <p:spPr>
          <a:xfrm>
            <a:off x="571472" y="4572008"/>
            <a:ext cx="2714644" cy="1809762"/>
          </a:xfrm>
          <a:prstGeom prst="rect">
            <a:avLst/>
          </a:prstGeom>
        </p:spPr>
      </p:pic>
      <p:pic>
        <p:nvPicPr>
          <p:cNvPr id="11" name="Рисунок 10" descr="solar_panel_elektrocar.jpg"/>
          <p:cNvPicPr>
            <a:picLocks noChangeAspect="1"/>
          </p:cNvPicPr>
          <p:nvPr/>
        </p:nvPicPr>
        <p:blipFill>
          <a:blip r:embed="rId9" cstate="screen"/>
          <a:stretch>
            <a:fillRect/>
          </a:stretch>
        </p:blipFill>
        <p:spPr>
          <a:xfrm>
            <a:off x="3643307" y="4643446"/>
            <a:ext cx="2286016" cy="1791490"/>
          </a:xfrm>
          <a:prstGeom prst="rect">
            <a:avLst/>
          </a:prstGeom>
        </p:spPr>
      </p:pic>
      <p:pic>
        <p:nvPicPr>
          <p:cNvPr id="12" name="Рисунок 11" descr="363094-commander06.jpg"/>
          <p:cNvPicPr>
            <a:picLocks noChangeAspect="1"/>
          </p:cNvPicPr>
          <p:nvPr/>
        </p:nvPicPr>
        <p:blipFill>
          <a:blip r:embed="rId10" cstate="screen"/>
          <a:stretch>
            <a:fillRect/>
          </a:stretch>
        </p:blipFill>
        <p:spPr>
          <a:xfrm>
            <a:off x="6286511" y="4643447"/>
            <a:ext cx="2537209" cy="1673328"/>
          </a:xfrm>
          <a:prstGeom prst="rect">
            <a:avLst/>
          </a:prstGeom>
        </p:spPr>
      </p:pic>
    </p:spTree>
    <p:extLst>
      <p:ext uri="{BB962C8B-B14F-4D97-AF65-F5344CB8AC3E}">
        <p14:creationId xmlns="" xmlns:p14="http://schemas.microsoft.com/office/powerpoint/2010/main" val="1298208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338"/>
            <a:ext cx="8472518" cy="1071570"/>
          </a:xfrm>
        </p:spPr>
        <p:txBody>
          <a:bodyPr/>
          <a:lstStyle/>
          <a:p>
            <a:r>
              <a:rPr lang="ru-RU" sz="3600" b="1" dirty="0" smtClean="0">
                <a:solidFill>
                  <a:srgbClr val="FF0000"/>
                </a:solidFill>
                <a:effectLst/>
                <a:latin typeface="Times New Roman" pitchFamily="18" charset="0"/>
                <a:cs typeface="Times New Roman" pitchFamily="18" charset="0"/>
              </a:rPr>
              <a:t>Свет </a:t>
            </a:r>
            <a:r>
              <a:rPr lang="ru-RU" sz="3600" b="1" dirty="0" smtClean="0">
                <a:effectLst/>
                <a:latin typeface="Times New Roman" pitchFamily="18" charset="0"/>
                <a:cs typeface="Times New Roman" pitchFamily="18" charset="0"/>
              </a:rPr>
              <a:t>– поток электромагнитных волн. </a:t>
            </a:r>
            <a:endParaRPr lang="ru-RU" sz="3600" b="1" dirty="0">
              <a:effectLst/>
              <a:latin typeface="Times New Roman" pitchFamily="18" charset="0"/>
              <a:cs typeface="Times New Roman" pitchFamily="18" charset="0"/>
            </a:endParaRPr>
          </a:p>
        </p:txBody>
      </p:sp>
      <p:sp>
        <p:nvSpPr>
          <p:cNvPr id="3" name="Содержимое 2"/>
          <p:cNvSpPr>
            <a:spLocks noGrp="1"/>
          </p:cNvSpPr>
          <p:nvPr>
            <p:ph idx="1"/>
          </p:nvPr>
        </p:nvSpPr>
        <p:spPr>
          <a:xfrm>
            <a:off x="714348" y="714356"/>
            <a:ext cx="8229600" cy="785818"/>
          </a:xfrm>
        </p:spPr>
        <p:txBody>
          <a:bodyPr>
            <a:noAutofit/>
          </a:bodyPr>
          <a:lstStyle/>
          <a:p>
            <a:pPr>
              <a:buNone/>
            </a:pPr>
            <a:r>
              <a:rPr lang="ru-RU" sz="3600" b="1" dirty="0" smtClean="0">
                <a:solidFill>
                  <a:schemeClr val="tx1"/>
                </a:solidFill>
                <a:latin typeface="Times New Roman" pitchFamily="18" charset="0"/>
                <a:cs typeface="Times New Roman" pitchFamily="18" charset="0"/>
              </a:rPr>
              <a:t>Источниками света являются тела, испускающие световые волны.</a:t>
            </a:r>
            <a:endParaRPr lang="ru-RU" sz="3600" dirty="0">
              <a:solidFill>
                <a:schemeClr val="tx1"/>
              </a:solidFill>
            </a:endParaRPr>
          </a:p>
        </p:txBody>
      </p:sp>
      <p:sp>
        <p:nvSpPr>
          <p:cNvPr id="4" name="Заголовок 1"/>
          <p:cNvSpPr txBox="1">
            <a:spLocks/>
          </p:cNvSpPr>
          <p:nvPr/>
        </p:nvSpPr>
        <p:spPr>
          <a:xfrm>
            <a:off x="285720" y="3286124"/>
            <a:ext cx="8472518" cy="571504"/>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ru-RU" sz="3600" b="1"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Естественные</a:t>
            </a:r>
            <a:endParaRPr kumimoji="0" lang="ru-RU" sz="3600" b="1"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5" name="Рисунок 4" descr="s1200.jpg"/>
          <p:cNvPicPr>
            <a:picLocks noChangeAspect="1"/>
          </p:cNvPicPr>
          <p:nvPr/>
        </p:nvPicPr>
        <p:blipFill>
          <a:blip r:embed="rId2" cstate="screen"/>
          <a:stretch>
            <a:fillRect/>
          </a:stretch>
        </p:blipFill>
        <p:spPr>
          <a:xfrm>
            <a:off x="285720" y="1857364"/>
            <a:ext cx="2428892" cy="1366252"/>
          </a:xfrm>
          <a:prstGeom prst="rect">
            <a:avLst/>
          </a:prstGeom>
        </p:spPr>
      </p:pic>
      <p:pic>
        <p:nvPicPr>
          <p:cNvPr id="6" name="Рисунок 5" descr="a_night_at_the_forest_by_ryan_ahmed-d59dv0o.png"/>
          <p:cNvPicPr>
            <a:picLocks noChangeAspect="1"/>
          </p:cNvPicPr>
          <p:nvPr/>
        </p:nvPicPr>
        <p:blipFill>
          <a:blip r:embed="rId3" cstate="screen"/>
          <a:stretch>
            <a:fillRect/>
          </a:stretch>
        </p:blipFill>
        <p:spPr>
          <a:xfrm>
            <a:off x="2857488" y="1857364"/>
            <a:ext cx="1939031" cy="1357322"/>
          </a:xfrm>
          <a:prstGeom prst="rect">
            <a:avLst/>
          </a:prstGeom>
        </p:spPr>
      </p:pic>
      <p:pic>
        <p:nvPicPr>
          <p:cNvPr id="7" name="Рисунок 6" descr="2018Nature_Bright_lightning_in_the_sky_against_the_background_of_water_126046_.jpg"/>
          <p:cNvPicPr>
            <a:picLocks noChangeAspect="1"/>
          </p:cNvPicPr>
          <p:nvPr/>
        </p:nvPicPr>
        <p:blipFill>
          <a:blip r:embed="rId4" cstate="screen"/>
          <a:stretch>
            <a:fillRect/>
          </a:stretch>
        </p:blipFill>
        <p:spPr>
          <a:xfrm>
            <a:off x="7000892" y="1857364"/>
            <a:ext cx="1928826" cy="1285884"/>
          </a:xfrm>
          <a:prstGeom prst="rect">
            <a:avLst/>
          </a:prstGeom>
        </p:spPr>
      </p:pic>
      <p:pic>
        <p:nvPicPr>
          <p:cNvPr id="8" name="Рисунок 7" descr="T6080x4028-00297.jpg"/>
          <p:cNvPicPr>
            <a:picLocks noChangeAspect="1"/>
          </p:cNvPicPr>
          <p:nvPr/>
        </p:nvPicPr>
        <p:blipFill>
          <a:blip r:embed="rId5" cstate="screen"/>
          <a:stretch>
            <a:fillRect/>
          </a:stretch>
        </p:blipFill>
        <p:spPr>
          <a:xfrm>
            <a:off x="4929190" y="1857364"/>
            <a:ext cx="1925817" cy="1285884"/>
          </a:xfrm>
          <a:prstGeom prst="rect">
            <a:avLst/>
          </a:prstGeom>
        </p:spPr>
      </p:pic>
      <p:sp>
        <p:nvSpPr>
          <p:cNvPr id="9" name="Заголовок 1"/>
          <p:cNvSpPr txBox="1">
            <a:spLocks/>
          </p:cNvSpPr>
          <p:nvPr/>
        </p:nvSpPr>
        <p:spPr>
          <a:xfrm>
            <a:off x="-285784" y="4143380"/>
            <a:ext cx="3428992" cy="785794"/>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ru-RU" sz="3600" b="1" i="0" u="none" strike="noStrike" kern="1200" cap="none" spc="0" normalizeH="0" baseline="0" noProof="0" dirty="0" smtClean="0">
                <a:ln>
                  <a:noFill/>
                </a:ln>
                <a:solidFill>
                  <a:srgbClr val="FF0000"/>
                </a:solidFill>
                <a:uLnTx/>
                <a:uFillTx/>
                <a:latin typeface="Times New Roman" pitchFamily="18" charset="0"/>
                <a:ea typeface="+mj-ea"/>
                <a:cs typeface="Times New Roman" pitchFamily="18" charset="0"/>
              </a:rPr>
              <a:t>Тёплый свет</a:t>
            </a:r>
            <a:endParaRPr kumimoji="0" lang="ru-RU" sz="3600" b="1" i="0" u="none" strike="noStrike" kern="1200" cap="none" spc="0" normalizeH="0" baseline="0" noProof="0" dirty="0">
              <a:ln>
                <a:noFill/>
              </a:ln>
              <a:solidFill>
                <a:srgbClr val="FF0000"/>
              </a:solidFill>
              <a:uLnTx/>
              <a:uFillTx/>
              <a:latin typeface="Times New Roman" pitchFamily="18" charset="0"/>
              <a:ea typeface="+mj-ea"/>
              <a:cs typeface="Times New Roman" pitchFamily="18" charset="0"/>
            </a:endParaRPr>
          </a:p>
        </p:txBody>
      </p:sp>
      <p:pic>
        <p:nvPicPr>
          <p:cNvPr id="10" name="Рисунок 9" descr="untitled.png"/>
          <p:cNvPicPr>
            <a:picLocks noChangeAspect="1"/>
          </p:cNvPicPr>
          <p:nvPr/>
        </p:nvPicPr>
        <p:blipFill>
          <a:blip r:embed="rId6" cstate="screen"/>
          <a:stretch>
            <a:fillRect/>
          </a:stretch>
        </p:blipFill>
        <p:spPr>
          <a:xfrm>
            <a:off x="214282" y="5072074"/>
            <a:ext cx="2500330" cy="1406436"/>
          </a:xfrm>
          <a:prstGeom prst="rect">
            <a:avLst/>
          </a:prstGeom>
        </p:spPr>
      </p:pic>
      <p:sp>
        <p:nvSpPr>
          <p:cNvPr id="11" name="Прямоугольник 10"/>
          <p:cNvSpPr/>
          <p:nvPr/>
        </p:nvSpPr>
        <p:spPr>
          <a:xfrm>
            <a:off x="4000496" y="4000504"/>
            <a:ext cx="4666277" cy="1077218"/>
          </a:xfrm>
          <a:prstGeom prst="rect">
            <a:avLst/>
          </a:prstGeom>
        </p:spPr>
        <p:txBody>
          <a:bodyPr wrap="none">
            <a:spAutoFit/>
          </a:bodyPr>
          <a:lstStyle/>
          <a:p>
            <a:pPr algn="ctr">
              <a:buNone/>
            </a:pPr>
            <a:r>
              <a:rPr lang="ru-RU" sz="3200" b="1" dirty="0" smtClean="0">
                <a:solidFill>
                  <a:srgbClr val="FF0000"/>
                </a:solidFill>
                <a:latin typeface="Times New Roman" pitchFamily="18" charset="0"/>
                <a:cs typeface="Times New Roman" pitchFamily="18" charset="0"/>
              </a:rPr>
              <a:t>Холодный </a:t>
            </a:r>
          </a:p>
          <a:p>
            <a:pPr algn="ctr">
              <a:buNone/>
            </a:pPr>
            <a:r>
              <a:rPr lang="ru-RU" sz="3200" b="1" dirty="0" smtClean="0">
                <a:solidFill>
                  <a:srgbClr val="FF0000"/>
                </a:solidFill>
                <a:latin typeface="Times New Roman" pitchFamily="18" charset="0"/>
                <a:cs typeface="Times New Roman" pitchFamily="18" charset="0"/>
              </a:rPr>
              <a:t>(люминесцентный) свет</a:t>
            </a:r>
            <a:endParaRPr lang="ru-RU" sz="3200" b="1" dirty="0">
              <a:solidFill>
                <a:srgbClr val="FF0000"/>
              </a:solidFill>
              <a:latin typeface="Times New Roman" pitchFamily="18" charset="0"/>
              <a:cs typeface="Times New Roman" pitchFamily="18" charset="0"/>
            </a:endParaRPr>
          </a:p>
        </p:txBody>
      </p:sp>
      <p:pic>
        <p:nvPicPr>
          <p:cNvPr id="12" name="Picture 2" descr="http://stat16.privet.ru/lr/090a1f295f16a3eab56309d5fc7985a2"/>
          <p:cNvPicPr/>
          <p:nvPr/>
        </p:nvPicPr>
        <p:blipFill>
          <a:blip r:embed="rId7" cstate="email"/>
          <a:srcRect/>
          <a:stretch>
            <a:fillRect/>
          </a:stretch>
        </p:blipFill>
        <p:spPr bwMode="auto">
          <a:xfrm>
            <a:off x="3143240" y="5072074"/>
            <a:ext cx="1442166" cy="1428760"/>
          </a:xfrm>
          <a:prstGeom prst="rect">
            <a:avLst/>
          </a:prstGeom>
          <a:noFill/>
        </p:spPr>
      </p:pic>
      <p:pic>
        <p:nvPicPr>
          <p:cNvPr id="13" name="Picture 2" descr="Светлячок"/>
          <p:cNvPicPr/>
          <p:nvPr/>
        </p:nvPicPr>
        <p:blipFill>
          <a:blip r:embed="rId8" cstate="email"/>
          <a:srcRect/>
          <a:stretch>
            <a:fillRect/>
          </a:stretch>
        </p:blipFill>
        <p:spPr bwMode="auto">
          <a:xfrm>
            <a:off x="4714876" y="5072074"/>
            <a:ext cx="1214446" cy="1428736"/>
          </a:xfrm>
          <a:prstGeom prst="rect">
            <a:avLst/>
          </a:prstGeom>
          <a:noFill/>
        </p:spPr>
      </p:pic>
      <p:pic>
        <p:nvPicPr>
          <p:cNvPr id="14" name="Picture 6" descr="грибы светящиеся"/>
          <p:cNvPicPr/>
          <p:nvPr/>
        </p:nvPicPr>
        <p:blipFill>
          <a:blip r:embed="rId9" cstate="email"/>
          <a:srcRect/>
          <a:stretch>
            <a:fillRect/>
          </a:stretch>
        </p:blipFill>
        <p:spPr bwMode="auto">
          <a:xfrm>
            <a:off x="6143636" y="5072074"/>
            <a:ext cx="1214446" cy="1428748"/>
          </a:xfrm>
          <a:prstGeom prst="rect">
            <a:avLst/>
          </a:prstGeom>
          <a:noFill/>
          <a:ln w="9525">
            <a:noFill/>
            <a:miter lim="800000"/>
            <a:headEnd/>
            <a:tailEnd/>
          </a:ln>
          <a:effectLst/>
        </p:spPr>
      </p:pic>
      <p:pic>
        <p:nvPicPr>
          <p:cNvPr id="15" name="Picture 2" descr="http://thumbnail050.mylivepage.com/chunk50/1584797/1303/small_%D0%93%D0%BB%D1%83%D0%B1%D0%BE%D0%BA%D0%BE%D0%B2%D0%BE%D0%B4%D0%BD%D1%8B%D0%B9%20%D1%83%D0%B4%D0%B8%D0%BB%D1%8C%D1%89%D0%B8%D0%BA2.jpg.jpg"/>
          <p:cNvPicPr/>
          <p:nvPr/>
        </p:nvPicPr>
        <p:blipFill>
          <a:blip r:embed="rId10" cstate="email"/>
          <a:srcRect/>
          <a:stretch>
            <a:fillRect/>
          </a:stretch>
        </p:blipFill>
        <p:spPr bwMode="auto">
          <a:xfrm>
            <a:off x="7429520" y="5072074"/>
            <a:ext cx="1500198" cy="142873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500042"/>
          </a:xfrm>
        </p:spPr>
        <p:txBody>
          <a:bodyPr/>
          <a:lstStyle/>
          <a:p>
            <a:r>
              <a:rPr lang="ru-RU" sz="3600" b="1" dirty="0" smtClean="0">
                <a:solidFill>
                  <a:srgbClr val="FF0000"/>
                </a:solidFill>
                <a:effectLst/>
                <a:latin typeface="Times New Roman" pitchFamily="18" charset="0"/>
                <a:cs typeface="Times New Roman" pitchFamily="18" charset="0"/>
              </a:rPr>
              <a:t>Искусственные источники света</a:t>
            </a:r>
            <a:endParaRPr lang="ru-RU" sz="3600" b="1" dirty="0">
              <a:solidFill>
                <a:srgbClr val="FF0000"/>
              </a:solidFill>
              <a:effectLst/>
              <a:latin typeface="Times New Roman" pitchFamily="18" charset="0"/>
              <a:cs typeface="Times New Roman" pitchFamily="18" charset="0"/>
            </a:endParaRPr>
          </a:p>
        </p:txBody>
      </p:sp>
      <p:pic>
        <p:nvPicPr>
          <p:cNvPr id="4" name="Содержимое 3" descr="untitled.png"/>
          <p:cNvPicPr>
            <a:picLocks noGrp="1" noChangeAspect="1"/>
          </p:cNvPicPr>
          <p:nvPr>
            <p:ph idx="1"/>
          </p:nvPr>
        </p:nvPicPr>
        <p:blipFill>
          <a:blip r:embed="rId2" cstate="screen"/>
          <a:stretch>
            <a:fillRect/>
          </a:stretch>
        </p:blipFill>
        <p:spPr>
          <a:xfrm>
            <a:off x="214282" y="785794"/>
            <a:ext cx="2116919" cy="1411279"/>
          </a:xfrm>
        </p:spPr>
      </p:pic>
      <p:pic>
        <p:nvPicPr>
          <p:cNvPr id="5" name="Рисунок 4" descr="1501377.jpg"/>
          <p:cNvPicPr>
            <a:picLocks noChangeAspect="1"/>
          </p:cNvPicPr>
          <p:nvPr/>
        </p:nvPicPr>
        <p:blipFill>
          <a:blip r:embed="rId3" cstate="screen"/>
          <a:stretch>
            <a:fillRect/>
          </a:stretch>
        </p:blipFill>
        <p:spPr>
          <a:xfrm>
            <a:off x="2476486" y="785794"/>
            <a:ext cx="1905014" cy="1428760"/>
          </a:xfrm>
          <a:prstGeom prst="rect">
            <a:avLst/>
          </a:prstGeom>
        </p:spPr>
      </p:pic>
      <p:pic>
        <p:nvPicPr>
          <p:cNvPr id="6" name="Рисунок 5" descr="j1174068_1294431352.jpg"/>
          <p:cNvPicPr>
            <a:picLocks noChangeAspect="1"/>
          </p:cNvPicPr>
          <p:nvPr/>
        </p:nvPicPr>
        <p:blipFill>
          <a:blip r:embed="rId4" cstate="screen"/>
          <a:stretch>
            <a:fillRect/>
          </a:stretch>
        </p:blipFill>
        <p:spPr>
          <a:xfrm>
            <a:off x="4500562" y="785794"/>
            <a:ext cx="1905013" cy="1428760"/>
          </a:xfrm>
          <a:prstGeom prst="rect">
            <a:avLst/>
          </a:prstGeom>
        </p:spPr>
      </p:pic>
      <p:sp>
        <p:nvSpPr>
          <p:cNvPr id="16386" name="AutoShape 2" descr="https://ds04.infourok.ru/uploads/ex/0fb2/001754b9-1462c6ad/640/img6.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Рисунок 7" descr="img6.jpg"/>
          <p:cNvPicPr>
            <a:picLocks noChangeAspect="1"/>
          </p:cNvPicPr>
          <p:nvPr/>
        </p:nvPicPr>
        <p:blipFill>
          <a:blip r:embed="rId5" cstate="screen"/>
          <a:stretch>
            <a:fillRect/>
          </a:stretch>
        </p:blipFill>
        <p:spPr>
          <a:xfrm>
            <a:off x="6572264" y="642918"/>
            <a:ext cx="2095483" cy="1571612"/>
          </a:xfrm>
          <a:prstGeom prst="rect">
            <a:avLst/>
          </a:prstGeom>
        </p:spPr>
      </p:pic>
      <p:sp>
        <p:nvSpPr>
          <p:cNvPr id="9" name="Прямоугольник 8"/>
          <p:cNvSpPr/>
          <p:nvPr/>
        </p:nvSpPr>
        <p:spPr>
          <a:xfrm>
            <a:off x="214282" y="2214554"/>
            <a:ext cx="8643998" cy="584775"/>
          </a:xfrm>
          <a:prstGeom prst="rect">
            <a:avLst/>
          </a:prstGeom>
        </p:spPr>
        <p:txBody>
          <a:bodyPr wrap="square">
            <a:spAutoFit/>
          </a:bodyPr>
          <a:lstStyle/>
          <a:p>
            <a:r>
              <a:rPr lang="ru-RU" sz="3200" b="1" dirty="0" smtClean="0">
                <a:solidFill>
                  <a:srgbClr val="FF0000"/>
                </a:solidFill>
                <a:latin typeface="Times New Roman" pitchFamily="18" charset="0"/>
                <a:cs typeface="Times New Roman" pitchFamily="18" charset="0"/>
              </a:rPr>
              <a:t>С открытием электричества в конце 19 века</a:t>
            </a:r>
            <a:endParaRPr lang="ru-RU" sz="3200" dirty="0">
              <a:solidFill>
                <a:srgbClr val="FF0000"/>
              </a:solidFill>
            </a:endParaRPr>
          </a:p>
        </p:txBody>
      </p:sp>
      <p:pic>
        <p:nvPicPr>
          <p:cNvPr id="10" name="Содержимое 3" descr="лампа"/>
          <p:cNvPicPr>
            <a:picLocks/>
          </p:cNvPicPr>
          <p:nvPr/>
        </p:nvPicPr>
        <p:blipFill>
          <a:blip r:embed="rId6"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28596" y="2857496"/>
            <a:ext cx="1571636" cy="2438388"/>
          </a:xfrm>
          <a:prstGeom prst="rect">
            <a:avLst/>
          </a:prstGeom>
          <a:noFill/>
        </p:spPr>
      </p:pic>
      <p:sp>
        <p:nvSpPr>
          <p:cNvPr id="11" name="Прямоугольник 10"/>
          <p:cNvSpPr/>
          <p:nvPr/>
        </p:nvSpPr>
        <p:spPr>
          <a:xfrm>
            <a:off x="214282" y="5349895"/>
            <a:ext cx="2714644" cy="1508105"/>
          </a:xfrm>
          <a:prstGeom prst="rect">
            <a:avLst/>
          </a:prstGeom>
        </p:spPr>
        <p:txBody>
          <a:bodyPr wrap="square">
            <a:spAutoFit/>
          </a:bodyPr>
          <a:lstStyle/>
          <a:p>
            <a:r>
              <a:rPr lang="ru-RU" sz="3200" b="1" dirty="0" smtClean="0">
                <a:latin typeface="Times New Roman" pitchFamily="18" charset="0"/>
                <a:cs typeface="Times New Roman" pitchFamily="18" charset="0"/>
              </a:rPr>
              <a:t>лампа накаливания</a:t>
            </a:r>
          </a:p>
          <a:p>
            <a:r>
              <a:rPr lang="ru-RU" sz="28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p:txBody>
      </p:sp>
      <p:sp>
        <p:nvSpPr>
          <p:cNvPr id="12" name="Прямоугольник 11"/>
          <p:cNvSpPr/>
          <p:nvPr/>
        </p:nvSpPr>
        <p:spPr>
          <a:xfrm>
            <a:off x="2357422" y="5000636"/>
            <a:ext cx="2008755" cy="584775"/>
          </a:xfrm>
          <a:prstGeom prst="rect">
            <a:avLst/>
          </a:prstGeom>
        </p:spPr>
        <p:txBody>
          <a:bodyPr wrap="none">
            <a:spAutoFit/>
          </a:bodyPr>
          <a:lstStyle/>
          <a:p>
            <a:r>
              <a:rPr lang="ru-RU" sz="3200" b="1" dirty="0" smtClean="0">
                <a:latin typeface="Times New Roman" pitchFamily="18" charset="0"/>
                <a:cs typeface="Times New Roman" pitchFamily="18" charset="0"/>
              </a:rPr>
              <a:t>светодиод</a:t>
            </a:r>
            <a:endParaRPr lang="ru-RU" sz="3200" dirty="0"/>
          </a:p>
        </p:txBody>
      </p:sp>
      <p:pic>
        <p:nvPicPr>
          <p:cNvPr id="13" name="Рисунок 12" descr="Uvled highres macro.jpg"/>
          <p:cNvPicPr/>
          <p:nvPr/>
        </p:nvPicPr>
        <p:blipFill>
          <a:blip r:embed="rId7">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428860" y="3000372"/>
            <a:ext cx="1785950" cy="2000264"/>
          </a:xfrm>
          <a:prstGeom prst="rect">
            <a:avLst/>
          </a:prstGeom>
          <a:noFill/>
        </p:spPr>
      </p:pic>
      <p:sp>
        <p:nvSpPr>
          <p:cNvPr id="14" name="Прямоугольник 13"/>
          <p:cNvSpPr/>
          <p:nvPr/>
        </p:nvSpPr>
        <p:spPr>
          <a:xfrm>
            <a:off x="5357786" y="4429132"/>
            <a:ext cx="3786214" cy="584775"/>
          </a:xfrm>
          <a:prstGeom prst="rect">
            <a:avLst/>
          </a:prstGeom>
        </p:spPr>
        <p:txBody>
          <a:bodyPr wrap="square">
            <a:spAutoFit/>
          </a:bodyPr>
          <a:lstStyle/>
          <a:p>
            <a:pPr>
              <a:buNone/>
            </a:pPr>
            <a:r>
              <a:rPr lang="ru-RU" sz="3200" b="1" dirty="0" smtClean="0">
                <a:latin typeface="Times New Roman" pitchFamily="18" charset="0"/>
                <a:cs typeface="Times New Roman" pitchFamily="18" charset="0"/>
              </a:rPr>
              <a:t>интерьерные</a:t>
            </a:r>
            <a:endParaRPr lang="ru-RU" sz="4000" dirty="0"/>
          </a:p>
        </p:txBody>
      </p:sp>
      <p:pic>
        <p:nvPicPr>
          <p:cNvPr id="18" name="Рисунок 17" descr="ulichnye-svetodiodnye-svetilniki-5.jpg"/>
          <p:cNvPicPr>
            <a:picLocks noChangeAspect="1"/>
          </p:cNvPicPr>
          <p:nvPr/>
        </p:nvPicPr>
        <p:blipFill>
          <a:blip r:embed="rId8" cstate="screen"/>
          <a:stretch>
            <a:fillRect/>
          </a:stretch>
        </p:blipFill>
        <p:spPr>
          <a:xfrm>
            <a:off x="4357686" y="3214686"/>
            <a:ext cx="1663983" cy="852792"/>
          </a:xfrm>
          <a:prstGeom prst="rect">
            <a:avLst/>
          </a:prstGeom>
        </p:spPr>
      </p:pic>
      <p:pic>
        <p:nvPicPr>
          <p:cNvPr id="19" name="Рисунок 18" descr="ulichnye-svetodiodnye-svetilniki-6.jpg"/>
          <p:cNvPicPr>
            <a:picLocks noChangeAspect="1"/>
          </p:cNvPicPr>
          <p:nvPr/>
        </p:nvPicPr>
        <p:blipFill>
          <a:blip r:embed="rId9" cstate="screen"/>
          <a:stretch>
            <a:fillRect/>
          </a:stretch>
        </p:blipFill>
        <p:spPr>
          <a:xfrm>
            <a:off x="6143636" y="3214686"/>
            <a:ext cx="1285884" cy="923687"/>
          </a:xfrm>
          <a:prstGeom prst="rect">
            <a:avLst/>
          </a:prstGeom>
        </p:spPr>
      </p:pic>
      <p:pic>
        <p:nvPicPr>
          <p:cNvPr id="20" name="Рисунок 19" descr="ulichnye-svetodiodnye-svetilniki-71.jpg"/>
          <p:cNvPicPr>
            <a:picLocks noChangeAspect="1"/>
          </p:cNvPicPr>
          <p:nvPr/>
        </p:nvPicPr>
        <p:blipFill>
          <a:blip r:embed="rId10" cstate="screen"/>
          <a:stretch>
            <a:fillRect/>
          </a:stretch>
        </p:blipFill>
        <p:spPr>
          <a:xfrm>
            <a:off x="7643834" y="3214686"/>
            <a:ext cx="1000132" cy="964031"/>
          </a:xfrm>
          <a:prstGeom prst="rect">
            <a:avLst/>
          </a:prstGeom>
        </p:spPr>
      </p:pic>
      <p:sp>
        <p:nvSpPr>
          <p:cNvPr id="21" name="Прямоугольник 20"/>
          <p:cNvSpPr/>
          <p:nvPr/>
        </p:nvSpPr>
        <p:spPr>
          <a:xfrm>
            <a:off x="5643570" y="2643182"/>
            <a:ext cx="1819152" cy="584775"/>
          </a:xfrm>
          <a:prstGeom prst="rect">
            <a:avLst/>
          </a:prstGeom>
        </p:spPr>
        <p:txBody>
          <a:bodyPr wrap="none">
            <a:spAutoFit/>
          </a:bodyPr>
          <a:lstStyle/>
          <a:p>
            <a:r>
              <a:rPr lang="ru-RU" sz="3200" b="1" dirty="0" smtClean="0">
                <a:solidFill>
                  <a:prstClr val="black"/>
                </a:solidFill>
                <a:latin typeface="Times New Roman" pitchFamily="18" charset="0"/>
                <a:cs typeface="Times New Roman" pitchFamily="18" charset="0"/>
              </a:rPr>
              <a:t>уличные</a:t>
            </a:r>
            <a:endParaRPr lang="ru-RU" dirty="0"/>
          </a:p>
        </p:txBody>
      </p:sp>
      <p:pic>
        <p:nvPicPr>
          <p:cNvPr id="22" name="Picture 2" descr="https://avatars.mds.yandex.net/get-pdb/1016956/fa9714cb-a0a7-4a61-b18c-4548b07a2806/s1200"/>
          <p:cNvPicPr>
            <a:picLocks noChangeAspect="1" noChangeArrowheads="1"/>
          </p:cNvPicPr>
          <p:nvPr/>
        </p:nvPicPr>
        <p:blipFill>
          <a:blip r:embed="rId11" cstate="screen"/>
          <a:srcRect/>
          <a:stretch>
            <a:fillRect/>
          </a:stretch>
        </p:blipFill>
        <p:spPr bwMode="auto">
          <a:xfrm>
            <a:off x="5000628" y="5143512"/>
            <a:ext cx="1729612" cy="811476"/>
          </a:xfrm>
          <a:prstGeom prst="rect">
            <a:avLst/>
          </a:prstGeom>
          <a:noFill/>
        </p:spPr>
      </p:pic>
      <p:pic>
        <p:nvPicPr>
          <p:cNvPr id="23" name="Picture 4" descr="http://static.goods.ru/medias/images/796/100020772991b3.jpg"/>
          <p:cNvPicPr>
            <a:picLocks noChangeAspect="1" noChangeArrowheads="1"/>
          </p:cNvPicPr>
          <p:nvPr/>
        </p:nvPicPr>
        <p:blipFill>
          <a:blip r:embed="rId12" cstate="screen"/>
          <a:srcRect/>
          <a:stretch>
            <a:fillRect/>
          </a:stretch>
        </p:blipFill>
        <p:spPr bwMode="auto">
          <a:xfrm>
            <a:off x="6929454" y="5072074"/>
            <a:ext cx="1393443" cy="92966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229600" cy="714356"/>
          </a:xfrm>
        </p:spPr>
        <p:txBody>
          <a:bodyPr/>
          <a:lstStyle/>
          <a:p>
            <a:r>
              <a:rPr lang="ru-RU" b="1" dirty="0" smtClean="0">
                <a:solidFill>
                  <a:schemeClr val="tx1"/>
                </a:solidFill>
                <a:effectLst/>
                <a:latin typeface="Times New Roman" pitchFamily="18" charset="0"/>
                <a:cs typeface="Times New Roman" pitchFamily="18" charset="0"/>
              </a:rPr>
              <a:t>Учебные классы школы</a:t>
            </a:r>
            <a:endParaRPr lang="ru-RU" b="1" dirty="0">
              <a:solidFill>
                <a:schemeClr val="tx1"/>
              </a:solidFill>
              <a:effectLst/>
              <a:latin typeface="Times New Roman" pitchFamily="18" charset="0"/>
              <a:cs typeface="Times New Roman" pitchFamily="18" charset="0"/>
            </a:endParaRPr>
          </a:p>
        </p:txBody>
      </p:sp>
      <p:pic>
        <p:nvPicPr>
          <p:cNvPr id="4" name="Содержимое 3" descr="C:\Users\Igor7_000\Documents\источники света\PB150011.JPG"/>
          <p:cNvPicPr>
            <a:picLocks noGrp="1"/>
          </p:cNvPicPr>
          <p:nvPr>
            <p:ph idx="1"/>
          </p:nvPr>
        </p:nvPicPr>
        <p:blipFill>
          <a:blip r:embed="rId2"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85720" y="857232"/>
            <a:ext cx="3000396" cy="2141050"/>
          </a:xfrm>
          <a:prstGeom prst="rect">
            <a:avLst/>
          </a:prstGeom>
          <a:noFill/>
          <a:ln>
            <a:noFill/>
          </a:ln>
        </p:spPr>
      </p:pic>
      <p:pic>
        <p:nvPicPr>
          <p:cNvPr id="5" name="Рисунок 4" descr="C:\Users\Igor7_000\Documents\источники света\PB150010.JPG"/>
          <p:cNvPicPr/>
          <p:nvPr/>
        </p:nvPicPr>
        <p:blipFill>
          <a:blip r:embed="rId3" cstate="screen">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786446" y="785794"/>
            <a:ext cx="2857520" cy="2048499"/>
          </a:xfrm>
          <a:prstGeom prst="rect">
            <a:avLst/>
          </a:prstGeom>
          <a:noFill/>
          <a:ln>
            <a:noFill/>
          </a:ln>
        </p:spPr>
      </p:pic>
      <p:sp>
        <p:nvSpPr>
          <p:cNvPr id="30722" name="Поле 8"/>
          <p:cNvSpPr txBox="1">
            <a:spLocks noChangeArrowheads="1"/>
          </p:cNvSpPr>
          <p:nvPr/>
        </p:nvSpPr>
        <p:spPr bwMode="auto">
          <a:xfrm>
            <a:off x="0" y="2857496"/>
            <a:ext cx="3929090" cy="9541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223838" lvl="0" indent="0" algn="ctr" defTabSz="914400" rtl="0" eaLnBrk="1" fontAlgn="base" latinLnBrk="0" hangingPunct="1">
              <a:lnSpc>
                <a:spcPct val="100000"/>
              </a:lnSpc>
              <a:spcBef>
                <a:spcPts val="150"/>
              </a:spcBef>
              <a:spcAft>
                <a:spcPts val="150"/>
              </a:spcAft>
              <a:buClrTx/>
              <a:buSzTx/>
              <a:buFontTx/>
              <a:buNone/>
              <a:tabLst/>
            </a:pPr>
            <a:r>
              <a:rPr kumimoji="0" lang="ru-RU" sz="2800" b="1" i="0" u="none" strike="noStrike" cap="none" normalizeH="0" baseline="0" dirty="0" err="1" smtClean="0">
                <a:ln>
                  <a:noFill/>
                </a:ln>
                <a:solidFill>
                  <a:srgbClr val="FF0000"/>
                </a:solidFill>
                <a:effectLst/>
                <a:latin typeface="Times New Roman" pitchFamily="18" charset="0"/>
                <a:cs typeface="Arial" pitchFamily="34" charset="0"/>
              </a:rPr>
              <a:t>люминесцетное</a:t>
            </a:r>
            <a:r>
              <a:rPr kumimoji="0" lang="ru-RU" sz="2800" b="1" i="0" u="none" strike="noStrike" cap="none" normalizeH="0" baseline="0" dirty="0" smtClean="0">
                <a:ln>
                  <a:noFill/>
                </a:ln>
                <a:solidFill>
                  <a:srgbClr val="FF0000"/>
                </a:solidFill>
                <a:effectLst/>
                <a:latin typeface="Times New Roman" pitchFamily="18" charset="0"/>
                <a:cs typeface="Arial" pitchFamily="34" charset="0"/>
              </a:rPr>
              <a:t> освещение</a:t>
            </a:r>
            <a:endParaRPr kumimoji="0" lang="ru-RU" sz="3600" b="1" i="0" u="none" strike="noStrike" cap="none" normalizeH="0" baseline="0" dirty="0" smtClean="0">
              <a:ln>
                <a:noFill/>
              </a:ln>
              <a:solidFill>
                <a:srgbClr val="FF0000"/>
              </a:solidFill>
              <a:effectLst/>
              <a:latin typeface="Arial" pitchFamily="34" charset="0"/>
              <a:cs typeface="Arial" pitchFamily="34" charset="0"/>
            </a:endParaRPr>
          </a:p>
        </p:txBody>
      </p:sp>
      <p:sp>
        <p:nvSpPr>
          <p:cNvPr id="30723" name="Поле 9"/>
          <p:cNvSpPr txBox="1">
            <a:spLocks noChangeArrowheads="1"/>
          </p:cNvSpPr>
          <p:nvPr/>
        </p:nvSpPr>
        <p:spPr bwMode="auto">
          <a:xfrm>
            <a:off x="5429256" y="2786058"/>
            <a:ext cx="4646642" cy="10054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223838" lvl="0" indent="0" algn="ctr" defTabSz="914400" rtl="0" eaLnBrk="1" fontAlgn="base" latinLnBrk="0" hangingPunct="1">
              <a:lnSpc>
                <a:spcPct val="100000"/>
              </a:lnSpc>
              <a:spcBef>
                <a:spcPts val="150"/>
              </a:spcBef>
              <a:spcAft>
                <a:spcPts val="150"/>
              </a:spcAft>
              <a:buClrTx/>
              <a:buSzTx/>
              <a:buFontTx/>
              <a:buNone/>
              <a:tabLst/>
            </a:pPr>
            <a:r>
              <a:rPr lang="ru-RU" sz="2800" b="1" dirty="0" smtClean="0">
                <a:solidFill>
                  <a:srgbClr val="FF0000"/>
                </a:solidFill>
                <a:latin typeface="Times New Roman" pitchFamily="18" charset="0"/>
                <a:cs typeface="Arial" pitchFamily="34" charset="0"/>
              </a:rPr>
              <a:t>с</a:t>
            </a:r>
            <a:r>
              <a:rPr kumimoji="0" lang="ru-RU" sz="2800" b="1" i="0" u="none" strike="noStrike" cap="none" normalizeH="0" baseline="0" dirty="0" smtClean="0">
                <a:ln>
                  <a:noFill/>
                </a:ln>
                <a:solidFill>
                  <a:srgbClr val="FF0000"/>
                </a:solidFill>
                <a:effectLst/>
                <a:latin typeface="Times New Roman" pitchFamily="18" charset="0"/>
                <a:cs typeface="Arial" pitchFamily="34" charset="0"/>
              </a:rPr>
              <a:t>ветодиодное</a:t>
            </a:r>
          </a:p>
          <a:p>
            <a:pPr marL="0" marR="223838" lvl="0" indent="0" algn="ctr" defTabSz="914400" rtl="0" eaLnBrk="1" fontAlgn="base" latinLnBrk="0" hangingPunct="1">
              <a:lnSpc>
                <a:spcPct val="100000"/>
              </a:lnSpc>
              <a:spcBef>
                <a:spcPts val="150"/>
              </a:spcBef>
              <a:spcAft>
                <a:spcPts val="15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cs typeface="Arial" pitchFamily="34" charset="0"/>
              </a:rPr>
              <a:t> освещение</a:t>
            </a:r>
            <a:endParaRPr kumimoji="0" lang="ru-RU" sz="3600" b="1" i="0" u="none" strike="noStrike" cap="none" normalizeH="0" baseline="0" dirty="0" smtClean="0">
              <a:ln>
                <a:noFill/>
              </a:ln>
              <a:solidFill>
                <a:srgbClr val="FF0000"/>
              </a:solidFill>
              <a:effectLst/>
              <a:latin typeface="Arial" pitchFamily="34" charset="0"/>
              <a:cs typeface="Arial" pitchFamily="34" charset="0"/>
            </a:endParaRPr>
          </a:p>
        </p:txBody>
      </p:sp>
      <p:sp>
        <p:nvSpPr>
          <p:cNvPr id="8" name="Прямоугольник 7"/>
          <p:cNvSpPr/>
          <p:nvPr/>
        </p:nvSpPr>
        <p:spPr>
          <a:xfrm>
            <a:off x="142844" y="3749457"/>
            <a:ext cx="8786874" cy="3108543"/>
          </a:xfrm>
          <a:prstGeom prst="rect">
            <a:avLst/>
          </a:prstGeom>
          <a:noFill/>
        </p:spPr>
        <p:txBody>
          <a:bodyPr wrap="square" lIns="91440" tIns="45720" rIns="91440" bIns="45720">
            <a:spAutoFit/>
          </a:bodyPr>
          <a:lstStyle/>
          <a:p>
            <a:r>
              <a:rPr lang="ru-RU" sz="2800" dirty="0" smtClean="0">
                <a:latin typeface="Times New Roman" pitchFamily="18" charset="0"/>
                <a:cs typeface="Times New Roman" pitchFamily="18" charset="0"/>
              </a:rPr>
              <a:t>В начальной школе 6 классов. Только в одном кабинете </a:t>
            </a:r>
            <a:r>
              <a:rPr lang="ru-RU" sz="2800" dirty="0" err="1" smtClean="0">
                <a:latin typeface="Times New Roman" pitchFamily="18" charset="0"/>
                <a:cs typeface="Times New Roman" pitchFamily="18" charset="0"/>
              </a:rPr>
              <a:t>люминесцетные</a:t>
            </a:r>
            <a:r>
              <a:rPr lang="ru-RU" sz="2800" dirty="0" smtClean="0">
                <a:latin typeface="Times New Roman" pitchFamily="18" charset="0"/>
                <a:cs typeface="Times New Roman" pitchFamily="18" charset="0"/>
              </a:rPr>
              <a:t> источники освещения. В предметных учебных кабинетах светодиодное освещение. </a:t>
            </a:r>
          </a:p>
          <a:p>
            <a:r>
              <a:rPr lang="ru-RU" sz="2800" dirty="0" smtClean="0">
                <a:latin typeface="Times New Roman" pitchFamily="18" charset="0"/>
                <a:cs typeface="Times New Roman" pitchFamily="18" charset="0"/>
              </a:rPr>
              <a:t> Только в двух кабинетах  (по английскому языку) люминесцентное.</a:t>
            </a:r>
          </a:p>
          <a:p>
            <a:r>
              <a:rPr lang="ru-RU" sz="2800" b="1" dirty="0" smtClean="0">
                <a:latin typeface="Times New Roman" pitchFamily="18" charset="0"/>
                <a:cs typeface="Times New Roman" pitchFamily="18" charset="0"/>
              </a:rPr>
              <a:t>Вывод: </a:t>
            </a:r>
            <a:r>
              <a:rPr lang="ru-RU" sz="2800" dirty="0" smtClean="0">
                <a:latin typeface="Times New Roman" pitchFamily="18" charset="0"/>
                <a:cs typeface="Times New Roman" pitchFamily="18" charset="0"/>
              </a:rPr>
              <a:t>в учебных кабинетах школы основное</a:t>
            </a:r>
          </a:p>
          <a:p>
            <a:r>
              <a:rPr lang="ru-RU" sz="2800" dirty="0" smtClean="0">
                <a:latin typeface="Times New Roman" pitchFamily="18" charset="0"/>
                <a:cs typeface="Times New Roman" pitchFamily="18" charset="0"/>
              </a:rPr>
              <a:t> освещение светодиодное.</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42918"/>
          </a:xfrm>
        </p:spPr>
        <p:txBody>
          <a:bodyPr/>
          <a:lstStyle/>
          <a:p>
            <a:r>
              <a:rPr lang="ru-RU" sz="3600" b="1" dirty="0" smtClean="0">
                <a:effectLst/>
                <a:latin typeface="Times New Roman" pitchFamily="18" charset="0"/>
                <a:cs typeface="Times New Roman" pitchFamily="18" charset="0"/>
              </a:rPr>
              <a:t>Анкетирование</a:t>
            </a:r>
            <a:endParaRPr lang="ru-RU" sz="3600" dirty="0">
              <a:effectLst/>
              <a:latin typeface="Times New Roman" pitchFamily="18" charset="0"/>
              <a:cs typeface="Times New Roman" pitchFamily="18" charset="0"/>
            </a:endParaRPr>
          </a:p>
        </p:txBody>
      </p:sp>
      <p:sp>
        <p:nvSpPr>
          <p:cNvPr id="31745" name="Rectangle 1"/>
          <p:cNvSpPr>
            <a:spLocks noChangeArrowheads="1"/>
          </p:cNvSpPr>
          <p:nvPr/>
        </p:nvSpPr>
        <p:spPr bwMode="auto">
          <a:xfrm>
            <a:off x="0" y="857232"/>
            <a:ext cx="9076203"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1.Какие источники света используются в вашем доме?</a:t>
            </a:r>
            <a:endParaRPr kumimoji="0" lang="ru-RU" sz="36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Диаграмма 7"/>
          <p:cNvGraphicFramePr/>
          <p:nvPr/>
        </p:nvGraphicFramePr>
        <p:xfrm>
          <a:off x="0" y="1285860"/>
          <a:ext cx="8143900" cy="3143272"/>
        </p:xfrm>
        <a:graphic>
          <a:graphicData uri="http://schemas.openxmlformats.org/drawingml/2006/chart">
            <c:chart xmlns:c="http://schemas.openxmlformats.org/drawingml/2006/chart" xmlns:r="http://schemas.openxmlformats.org/officeDocument/2006/relationships" r:id="rId2"/>
          </a:graphicData>
        </a:graphic>
      </p:graphicFrame>
      <p:sp>
        <p:nvSpPr>
          <p:cNvPr id="10" name="Прямоугольник 9"/>
          <p:cNvSpPr/>
          <p:nvPr/>
        </p:nvSpPr>
        <p:spPr>
          <a:xfrm>
            <a:off x="214282" y="3786190"/>
            <a:ext cx="8501122" cy="523220"/>
          </a:xfrm>
          <a:prstGeom prst="rect">
            <a:avLst/>
          </a:prstGeom>
        </p:spPr>
        <p:txBody>
          <a:bodyPr wrap="square">
            <a:spAutoFit/>
          </a:bodyPr>
          <a:lstStyle/>
          <a:p>
            <a:r>
              <a:rPr lang="ru-RU" sz="2800" b="1" dirty="0" smtClean="0">
                <a:latin typeface="Times New Roman" pitchFamily="18" charset="0"/>
                <a:cs typeface="Times New Roman" pitchFamily="18" charset="0"/>
              </a:rPr>
              <a:t>2.Общее количество лампочек в домах</a:t>
            </a:r>
            <a:endParaRPr lang="ru-RU" sz="2800" dirty="0"/>
          </a:p>
        </p:txBody>
      </p:sp>
      <p:graphicFrame>
        <p:nvGraphicFramePr>
          <p:cNvPr id="11" name="Диаграмма 10"/>
          <p:cNvGraphicFramePr/>
          <p:nvPr/>
        </p:nvGraphicFramePr>
        <p:xfrm>
          <a:off x="-571536" y="3286124"/>
          <a:ext cx="8715404" cy="435771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345</TotalTime>
  <Words>547</Words>
  <Application>Microsoft Office PowerPoint</Application>
  <PresentationFormat>Экран (4:3)</PresentationFormat>
  <Paragraphs>119</Paragraphs>
  <Slides>15</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17" baseType="lpstr">
      <vt:lpstr>Исполнительная</vt:lpstr>
      <vt:lpstr>Acrobat Document</vt:lpstr>
      <vt:lpstr>КГБОУ «Ачинская школа №  3»</vt:lpstr>
      <vt:lpstr>Слайд 2</vt:lpstr>
      <vt:lpstr>Цель: исследовать используемые человеком источники света и выявить наиболее лучший и  выгодный. </vt:lpstr>
      <vt:lpstr>гипотеза:</vt:lpstr>
      <vt:lpstr>Свет- неотъемлемая часть жизни</vt:lpstr>
      <vt:lpstr>Свет – поток электромагнитных волн. </vt:lpstr>
      <vt:lpstr>Искусственные источники света</vt:lpstr>
      <vt:lpstr>Учебные классы школы</vt:lpstr>
      <vt:lpstr>Анкетирование</vt:lpstr>
      <vt:lpstr>3.Почему используете именно этот источник света?</vt:lpstr>
      <vt:lpstr>Сравнительная характеристика </vt:lpstr>
      <vt:lpstr>Эксперимент</vt:lpstr>
      <vt:lpstr> Заключение  </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Igor7989@outlook.com</dc:creator>
  <cp:lastModifiedBy>User</cp:lastModifiedBy>
  <cp:revision>34</cp:revision>
  <dcterms:created xsi:type="dcterms:W3CDTF">2018-12-01T09:53:09Z</dcterms:created>
  <dcterms:modified xsi:type="dcterms:W3CDTF">2019-03-03T13:14:45Z</dcterms:modified>
</cp:coreProperties>
</file>