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sldIdLst>
    <p:sldId id="256" r:id="rId2"/>
    <p:sldId id="269" r:id="rId3"/>
    <p:sldId id="267" r:id="rId4"/>
    <p:sldId id="257" r:id="rId5"/>
    <p:sldId id="262" r:id="rId6"/>
    <p:sldId id="265" r:id="rId7"/>
    <p:sldId id="270" r:id="rId8"/>
    <p:sldId id="263" r:id="rId9"/>
    <p:sldId id="271" r:id="rId10"/>
    <p:sldId id="264" r:id="rId11"/>
    <p:sldId id="273" r:id="rId12"/>
    <p:sldId id="274" r:id="rId13"/>
    <p:sldId id="25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E292"/>
    <a:srgbClr val="990033"/>
    <a:srgbClr val="800000"/>
    <a:srgbClr val="FFCC99"/>
    <a:srgbClr val="FF9933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DC53-1A12-482A-8458-A7590F9E993D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367E7-4699-472D-9B30-FA68593EA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464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DC53-1A12-482A-8458-A7590F9E993D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367E7-4699-472D-9B30-FA68593EA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751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DC53-1A12-482A-8458-A7590F9E993D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367E7-4699-472D-9B30-FA68593EA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658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DC53-1A12-482A-8458-A7590F9E993D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367E7-4699-472D-9B30-FA68593EA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690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DC53-1A12-482A-8458-A7590F9E993D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367E7-4699-472D-9B30-FA68593EA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61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DC53-1A12-482A-8458-A7590F9E993D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367E7-4699-472D-9B30-FA68593EA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178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DC53-1A12-482A-8458-A7590F9E993D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367E7-4699-472D-9B30-FA68593EA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695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DC53-1A12-482A-8458-A7590F9E993D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367E7-4699-472D-9B30-FA68593EA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319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DC53-1A12-482A-8458-A7590F9E993D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367E7-4699-472D-9B30-FA68593EA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037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DC53-1A12-482A-8458-A7590F9E993D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367E7-4699-472D-9B30-FA68593EA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338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DC53-1A12-482A-8458-A7590F9E993D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367E7-4699-472D-9B30-FA68593EA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843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">
              <a:srgbClr val="FFCC99">
                <a:lumMod val="88000"/>
                <a:lumOff val="12000"/>
                <a:alpha val="80000"/>
              </a:srgbClr>
            </a:gs>
            <a:gs pos="63000">
              <a:srgbClr val="FFCC99">
                <a:alpha val="59000"/>
              </a:srgb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D7DC53-1A12-482A-8458-A7590F9E993D}" type="datetimeFigureOut">
              <a:rPr lang="ru-RU" smtClean="0"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367E7-4699-472D-9B30-FA68593EA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08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8062664" cy="2232248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Творческие вечера «Встреча поколений» как практика духовно-нравственного развития дошкольников в условиях </a:t>
            </a:r>
            <a:r>
              <a:rPr lang="ru-RU" sz="36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ДОУ</a:t>
            </a:r>
            <a:endParaRPr lang="ru-RU" sz="3600" b="1" dirty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5445224"/>
            <a:ext cx="8208912" cy="1152128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 smtClean="0">
                <a:solidFill>
                  <a:schemeClr val="bg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Муниципальное бюджетное дошкольное образовательное учреждение «Детский сад №9 «Сказка» города Лесосибирска»</a:t>
            </a:r>
            <a:endParaRPr lang="ru-RU" sz="2000" b="1" dirty="0">
              <a:solidFill>
                <a:schemeClr val="bg1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280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570156"/>
            <a:ext cx="8496944" cy="1274668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Отслеживание результатов творческих вечеров «Встреча поколений» осуществляется через: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132856"/>
            <a:ext cx="8640960" cy="4464497"/>
          </a:xfrm>
        </p:spPr>
        <p:txBody>
          <a:bodyPr>
            <a:normAutofit fontScale="47500" lnSpcReduction="20000"/>
          </a:bodyPr>
          <a:lstStyle/>
          <a:p>
            <a:pPr lvl="0" algn="just">
              <a:buFont typeface="Wingdings" pitchFamily="2" charset="2"/>
              <a:buChar char="v"/>
            </a:pPr>
            <a:r>
              <a:rPr lang="ru-RU" sz="3800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изучение </a:t>
            </a:r>
            <a:r>
              <a:rPr lang="ru-RU" sz="3800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позиции педагогов и родителей по данной </a:t>
            </a:r>
            <a:r>
              <a:rPr lang="ru-RU" sz="3800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проблеме;</a:t>
            </a:r>
            <a:endParaRPr lang="ru-RU" sz="3800" dirty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3800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анкетирование</a:t>
            </a:r>
            <a:r>
              <a:rPr lang="ru-RU" sz="3800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собеседование, анализ отчетов педагогов; </a:t>
            </a:r>
          </a:p>
          <a:p>
            <a:pPr algn="just">
              <a:buFont typeface="Wingdings" pitchFamily="2" charset="2"/>
              <a:buChar char="v"/>
            </a:pPr>
            <a:r>
              <a:rPr lang="ru-RU" sz="3800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интервьюирование</a:t>
            </a:r>
            <a:r>
              <a:rPr lang="ru-RU" sz="3800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опросы, отзывы родителей и приглашенных гостей в альбоме;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sz="3800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выявление представлений у детей об особенностях своего города, края и отношения  к нему:</a:t>
            </a:r>
          </a:p>
          <a:p>
            <a:pPr algn="just">
              <a:buFont typeface="Wingdings" pitchFamily="2" charset="2"/>
              <a:buChar char="v"/>
            </a:pPr>
            <a:r>
              <a:rPr lang="ru-RU" sz="3800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наличие </a:t>
            </a:r>
            <a:r>
              <a:rPr lang="ru-RU" sz="3800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  ребенка интереса к окружающему миру;</a:t>
            </a:r>
          </a:p>
          <a:p>
            <a:pPr algn="just">
              <a:buFont typeface="Wingdings" pitchFamily="2" charset="2"/>
              <a:buChar char="v"/>
            </a:pPr>
            <a:r>
              <a:rPr lang="ru-RU" sz="3800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анализ </a:t>
            </a:r>
            <a:r>
              <a:rPr lang="ru-RU" sz="3800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детской деятельности (творческие работы, рассказы о городе); </a:t>
            </a:r>
          </a:p>
          <a:p>
            <a:pPr algn="just">
              <a:buFont typeface="Wingdings" pitchFamily="2" charset="2"/>
              <a:buChar char="v"/>
            </a:pPr>
            <a:r>
              <a:rPr lang="ru-RU" sz="3800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наблюдения </a:t>
            </a:r>
            <a:r>
              <a:rPr lang="ru-RU" sz="3800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за поведением и общением детей (положительная направленность поведения, проявляющееся в усвоенных нормах и правилах поведения в ДОУ и общественных местах);</a:t>
            </a:r>
          </a:p>
          <a:p>
            <a:pPr algn="just">
              <a:buFont typeface="Wingdings" pitchFamily="2" charset="2"/>
              <a:buChar char="v"/>
            </a:pPr>
            <a:r>
              <a:rPr lang="ru-RU" sz="3800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характер </a:t>
            </a:r>
            <a:r>
              <a:rPr lang="ru-RU" sz="3800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отношения ребенка к окружающим людям, природе и рукотворному миру;</a:t>
            </a:r>
          </a:p>
          <a:p>
            <a:pPr algn="just">
              <a:buFont typeface="Wingdings" pitchFamily="2" charset="2"/>
              <a:buChar char="v"/>
            </a:pPr>
            <a:r>
              <a:rPr lang="ru-RU" sz="3800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участие </a:t>
            </a:r>
            <a:r>
              <a:rPr lang="ru-RU" sz="3800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доступном общественно </a:t>
            </a:r>
            <a:r>
              <a:rPr lang="ru-RU" sz="3800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 полезном </a:t>
            </a:r>
            <a:r>
              <a:rPr lang="ru-RU" sz="3800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труде, социально-значимых событиях семьи, детского сада, города. </a:t>
            </a:r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244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288032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Показатели эффективности</a:t>
            </a:r>
            <a:endParaRPr lang="ru-RU" sz="2800" b="1" dirty="0">
              <a:solidFill>
                <a:srgbClr val="990033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0769161"/>
              </p:ext>
            </p:extLst>
          </p:nvPr>
        </p:nvGraphicFramePr>
        <p:xfrm>
          <a:off x="107504" y="548680"/>
          <a:ext cx="8892480" cy="62548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5"/>
                <a:gridCol w="2664297"/>
                <a:gridCol w="5004048"/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Участники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Количественный результат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Качественный результат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1162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Дети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- участие 100% детей ДОУ в мероприятиях «Встреча поколений».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у детей расширились представления о природном и социальном мире города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Лесосибирска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и Красноярского края; 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дети проявляют интерес к событиям настоящего и прошлого города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Лесосибирска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, края;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воспитанники проявляют инициативу в социально -  значимых делах: участвуют в социальных и экологических акциях; праздничных событиях, традиционных для семьи, города, страны;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отражают свои впечатления об особенностях города, края в предпочитаемой деятельности:  играх, театральных постановках, оформлении выставок и др.;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проявляют интерес к литературным произведениям, творчеству писателей и поэтов, народных умельцев, музыкальных творческих коллективов, художников города.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ru-RU" sz="1400" i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4349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Педагоги 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реализация запланированных мероприятий;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-100% педагогов по краеведению систематически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включают разные формы: экскурсии, диалоги-размышления, минутки-наблюдений, открытие интересных фактов, фантазирование и др.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повышение профессиональных, теоретических и практических знаний педагогов по проблеме нравственно-патриотического воспитания дошкольников;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зарождение новых традиций в ДОУ через культурно-досуговые мероприятия по передаче опыта культурных ценностей  от старшего поколения к младшему;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накопление методического и практического материала по духовно-нравственному воспитанию дошкольников в рамках реализации регионального компонента ООП ДО.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35286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288032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Показатели эффективности</a:t>
            </a:r>
            <a:endParaRPr lang="ru-RU" sz="2800" b="1" dirty="0">
              <a:solidFill>
                <a:srgbClr val="990033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6940558"/>
              </p:ext>
            </p:extLst>
          </p:nvPr>
        </p:nvGraphicFramePr>
        <p:xfrm>
          <a:off x="107504" y="548680"/>
          <a:ext cx="8892480" cy="560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5"/>
                <a:gridCol w="3384377"/>
                <a:gridCol w="4283968"/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Участники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Количественный результат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Качественный результат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221548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Родители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включенность родителей в деятельность ДОУ по вопросам приобщения детей к  культурным традициях города, возрождения  и сохранения традиций в семье (60%);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- 70% считают важным и необходимым знакомить детей с родным городом, его историей,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к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ультурой;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- 50% посещают концерты, выставки,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музей;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- 60% участвуют в проектах, акциях, мероприятиях города;</a:t>
                      </a:r>
                    </a:p>
                    <a:p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- 80% удовлетворены работой ДОУ по воспитанию у детей духовно-нравственных качеств.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сохранение и возрождение национальной культуры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(результат качества выполнения можно определить путем анкетирования родителей, участия в совместных мероприятиях)</a:t>
                      </a:r>
                    </a:p>
                  </a:txBody>
                  <a:tcPr/>
                </a:tc>
              </a:tr>
              <a:tr h="84349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Социум 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привлечение к деятельности других ДОУ, библиотеки, музея, музыкальной школы.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расширение сферы взаимодействия ДОУ с социальными структурами;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повышение имиджа ДОУ среди населения города.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30871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Значимость результатов</a:t>
            </a:r>
            <a:endParaRPr lang="ru-RU" sz="3600" b="1" dirty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237626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1800" dirty="0">
                <a:latin typeface="Arial" pitchFamily="34" charset="0"/>
                <a:cs typeface="Arial" pitchFamily="34" charset="0"/>
              </a:rPr>
              <a:t>д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анную форму работы с привлечением творческих коллективов можно использовать на любой территории;</a:t>
            </a:r>
          </a:p>
          <a:p>
            <a:pPr>
              <a:buFont typeface="Wingdings" pitchFamily="2" charset="2"/>
              <a:buChar char="v"/>
            </a:pPr>
            <a:r>
              <a:rPr lang="ru-RU" sz="1800" dirty="0">
                <a:latin typeface="Arial" pitchFamily="34" charset="0"/>
                <a:cs typeface="Arial" pitchFamily="34" charset="0"/>
              </a:rPr>
              <a:t>н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е утрачивается связь поколений;</a:t>
            </a:r>
          </a:p>
          <a:p>
            <a:pPr>
              <a:buFont typeface="Wingdings" pitchFamily="2" charset="2"/>
              <a:buChar char="v"/>
            </a:pPr>
            <a:r>
              <a:rPr lang="ru-RU" sz="1800" dirty="0">
                <a:latin typeface="Arial" pitchFamily="34" charset="0"/>
                <a:cs typeface="Arial" pitchFamily="34" charset="0"/>
              </a:rPr>
              <a:t>п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опуляризация и сохранение народной культуры;</a:t>
            </a:r>
          </a:p>
          <a:p>
            <a:pPr>
              <a:buFont typeface="Wingdings" pitchFamily="2" charset="2"/>
              <a:buChar char="v"/>
            </a:pPr>
            <a:r>
              <a:rPr lang="ru-RU" sz="1800" dirty="0">
                <a:latin typeface="Arial" pitchFamily="34" charset="0"/>
                <a:cs typeface="Arial" pitchFamily="34" charset="0"/>
              </a:rPr>
              <a:t>в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оспитание толерантности;</a:t>
            </a:r>
          </a:p>
          <a:p>
            <a:pPr>
              <a:buFont typeface="Wingdings" pitchFamily="2" charset="2"/>
              <a:buChar char="v"/>
            </a:pPr>
            <a:r>
              <a:rPr lang="ru-RU" sz="1800" dirty="0">
                <a:latin typeface="Arial" pitchFamily="34" charset="0"/>
                <a:cs typeface="Arial" pitchFamily="34" charset="0"/>
              </a:rPr>
              <a:t>в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озможность расширения субъектов взаимодействия со стороны старшего поколения (клубы, народные хоры, объединения).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3697648"/>
            <a:ext cx="4572653" cy="2897072"/>
          </a:xfrm>
          <a:prstGeom prst="rect">
            <a:avLst/>
          </a:prstGeom>
          <a:ln w="38100">
            <a:solidFill>
              <a:srgbClr val="BCE292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40196" y="3697648"/>
            <a:ext cx="3348228" cy="2897071"/>
          </a:xfrm>
          <a:prstGeom prst="rect">
            <a:avLst/>
          </a:prstGeom>
          <a:ln w="38100">
            <a:solidFill>
              <a:srgbClr val="BCE292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8997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149817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bg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«Пусть ребенок чувствует красоту и восторгается ею, пусть в его сердце и в памяти навсегда сохранятся образы, в которых воплощается Родина». </a:t>
            </a:r>
            <a:br>
              <a:rPr lang="ru-RU" sz="2400" b="1" dirty="0" smtClean="0">
                <a:solidFill>
                  <a:schemeClr val="bg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solidFill>
                  <a:schemeClr val="bg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chemeClr val="bg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                                В.А. Сухомлинский</a:t>
            </a:r>
            <a:endParaRPr lang="ru-RU" sz="2400" dirty="0"/>
          </a:p>
        </p:txBody>
      </p:sp>
      <p:pic>
        <p:nvPicPr>
          <p:cNvPr id="1028" name="Picture 4" descr="C:\Documents and Settings\Пользователь\Рабочий стол\Новая папка (2)\kyb9xp_4q_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7927" y="2276872"/>
            <a:ext cx="5040560" cy="3600400"/>
          </a:xfrm>
          <a:prstGeom prst="rect">
            <a:avLst/>
          </a:prstGeom>
          <a:ln w="38100">
            <a:solidFill>
              <a:srgbClr val="BCE29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nts and Settings\Пользователь\Рабочий стол\Новая папка (2)\DSC_0057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554" y="2276872"/>
            <a:ext cx="4468353" cy="3600400"/>
          </a:xfrm>
          <a:prstGeom prst="rect">
            <a:avLst/>
          </a:prstGeom>
          <a:ln w="28575">
            <a:solidFill>
              <a:srgbClr val="BCE29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459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Актуальность</a:t>
            </a:r>
            <a:endParaRPr lang="ru-RU" b="1" dirty="0">
              <a:solidFill>
                <a:srgbClr val="990033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C:\Documents and Settings\Пользователь\Рабочий стол\Новая папка (2)\DSCF441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95536" y="836712"/>
            <a:ext cx="5542320" cy="3711375"/>
          </a:xfrm>
          <a:prstGeom prst="rect">
            <a:avLst/>
          </a:prstGeom>
          <a:ln w="57150">
            <a:solidFill>
              <a:srgbClr val="BCE29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5" name="Прямоугольник 4"/>
          <p:cNvSpPr/>
          <p:nvPr/>
        </p:nvSpPr>
        <p:spPr>
          <a:xfrm>
            <a:off x="6379024" y="836712"/>
            <a:ext cx="237626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Традиции – это элементы социального и культурного наследия, передающиеся от поколения к поколениям и сохраняющиеся в обществе в течение длительного времени (этнопсихологический словарь</a:t>
            </a:r>
            <a:r>
              <a:rPr lang="ru-RU" dirty="0" smtClean="0"/>
              <a:t>).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4898071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Для сохранения национального самосознания, духовно-нравственной культуры важно возрождать преемственность поколений, передавать подрастающему поколению те нравственные устои и традиции, которыми обладают люди старшего поколения. </a:t>
            </a:r>
          </a:p>
        </p:txBody>
      </p:sp>
    </p:spTree>
    <p:extLst>
      <p:ext uri="{BB962C8B-B14F-4D97-AF65-F5344CB8AC3E}">
        <p14:creationId xmlns:p14="http://schemas.microsoft.com/office/powerpoint/2010/main" val="173227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620688"/>
            <a:ext cx="8280919" cy="5505475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Цель: </a:t>
            </a:r>
            <a:r>
              <a:rPr lang="ru-RU" dirty="0" smtClean="0">
                <a:solidFill>
                  <a:schemeClr val="bg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создание условий для формирования </a:t>
            </a:r>
            <a:r>
              <a:rPr lang="ru-RU" dirty="0">
                <a:solidFill>
                  <a:schemeClr val="bg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духовно-нравственных качеств детей дошкольного возраста через творческие вечера «Встреча поколений» с участием Народного хора ветеранов «Калинушка».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З</a:t>
            </a:r>
            <a:r>
              <a:rPr lang="ru-RU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адачи</a:t>
            </a:r>
            <a:r>
              <a:rPr lang="ru-RU" b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:</a:t>
            </a:r>
            <a:endParaRPr lang="ru-RU" dirty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ru-RU" dirty="0">
                <a:solidFill>
                  <a:schemeClr val="bg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приобщать воспитанников к традициям родного города и края через связь поколений;</a:t>
            </a:r>
          </a:p>
          <a:p>
            <a:pPr lvl="0" algn="just"/>
            <a:r>
              <a:rPr lang="ru-RU" dirty="0">
                <a:solidFill>
                  <a:schemeClr val="bg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углублять краеведческие знания о родном городе, его культурно-историческом наследии;</a:t>
            </a:r>
          </a:p>
          <a:p>
            <a:pPr lvl="0" algn="just"/>
            <a:r>
              <a:rPr lang="ru-RU" dirty="0">
                <a:solidFill>
                  <a:schemeClr val="bg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воспитывать патриотические чувства, духовно-нравственную культуру </a:t>
            </a:r>
            <a:r>
              <a:rPr lang="ru-RU" dirty="0" smtClean="0">
                <a:solidFill>
                  <a:schemeClr val="bg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детей </a:t>
            </a:r>
            <a:r>
              <a:rPr lang="ru-RU" dirty="0">
                <a:solidFill>
                  <a:schemeClr val="bg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через музыкальные, литературные, познавательные образы, эмоциональную отзывчивость в исполнительской деятельности.</a:t>
            </a:r>
          </a:p>
          <a:p>
            <a:endParaRPr lang="ru-RU" dirty="0">
              <a:solidFill>
                <a:schemeClr val="bg1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21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188640"/>
            <a:ext cx="6374860" cy="61206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Участники </a:t>
            </a:r>
            <a:r>
              <a:rPr lang="ru-RU" sz="1600" b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творческих вечеров «Встреча поколений» </a:t>
            </a:r>
            <a:r>
              <a:rPr lang="ru-RU" sz="16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дошкольники </a:t>
            </a:r>
            <a:r>
              <a:rPr lang="ru-RU" sz="1600" dirty="0">
                <a:solidFill>
                  <a:schemeClr val="bg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4-7 лет, педагоги, родители, Народный хор ветеранов «Калинушка».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Периодичность</a:t>
            </a:r>
            <a:r>
              <a:rPr lang="ru-RU" sz="1600" b="1" dirty="0" smtClean="0">
                <a:solidFill>
                  <a:schemeClr val="bg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>
                <a:solidFill>
                  <a:schemeClr val="bg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sz="1600" dirty="0">
                <a:solidFill>
                  <a:schemeClr val="bg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3 раза в </a:t>
            </a:r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год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Тематика</a:t>
            </a:r>
          </a:p>
          <a:p>
            <a:r>
              <a:rPr lang="ru-RU" sz="1600" dirty="0">
                <a:latin typeface="Arial" pitchFamily="34" charset="0"/>
                <a:cs typeface="Arial" pitchFamily="34" charset="0"/>
              </a:rPr>
              <a:t>10 сентября – «День рождения детского сада»;</a:t>
            </a:r>
          </a:p>
          <a:p>
            <a:r>
              <a:rPr lang="ru-RU" sz="1600" dirty="0">
                <a:latin typeface="Arial" pitchFamily="34" charset="0"/>
                <a:cs typeface="Arial" pitchFamily="34" charset="0"/>
              </a:rPr>
              <a:t>27 сентября – «День Енисея»; </a:t>
            </a:r>
          </a:p>
          <a:p>
            <a:r>
              <a:rPr lang="ru-RU" sz="1600" dirty="0">
                <a:latin typeface="Arial" pitchFamily="34" charset="0"/>
                <a:cs typeface="Arial" pitchFamily="34" charset="0"/>
              </a:rPr>
              <a:t>7 декабря – «Мое Красноярье» (день рождения Красноярского края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); </a:t>
            </a:r>
            <a:endParaRPr lang="ru-RU" sz="1600" dirty="0">
              <a:latin typeface="Arial" pitchFamily="34" charset="0"/>
              <a:cs typeface="Arial" pitchFamily="34" charset="0"/>
            </a:endParaRPr>
          </a:p>
          <a:p>
            <a:r>
              <a:rPr lang="ru-RU" sz="1600" dirty="0">
                <a:latin typeface="Arial" pitchFamily="34" charset="0"/>
                <a:cs typeface="Arial" pitchFamily="34" charset="0"/>
              </a:rPr>
              <a:t>21 февраля – «Лесосибирск родной - город молодой» (день рождения г. Лесосибирска);</a:t>
            </a:r>
          </a:p>
          <a:p>
            <a:r>
              <a:rPr lang="ru-RU" sz="1600" dirty="0">
                <a:latin typeface="Arial" pitchFamily="34" charset="0"/>
                <a:cs typeface="Arial" pitchFamily="34" charset="0"/>
              </a:rPr>
              <a:t>9 мая</a:t>
            </a:r>
            <a:r>
              <a:rPr lang="ru-RU" sz="1600" i="1" dirty="0">
                <a:latin typeface="Arial" pitchFamily="34" charset="0"/>
                <a:cs typeface="Arial" pitchFamily="34" charset="0"/>
              </a:rPr>
              <a:t> –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«Никто не забыт – ничто </a:t>
            </a:r>
            <a:r>
              <a:rPr lang="ru-RU" sz="1800" dirty="0">
                <a:latin typeface="Arial" pitchFamily="34" charset="0"/>
                <a:cs typeface="Arial" pitchFamily="34" charset="0"/>
              </a:rPr>
              <a:t>не забыто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».</a:t>
            </a:r>
            <a:endParaRPr lang="ru-RU" dirty="0"/>
          </a:p>
        </p:txBody>
      </p:sp>
      <p:pic>
        <p:nvPicPr>
          <p:cNvPr id="1026" name="Picture 2" descr="C:\Documents and Settings\Пользователь\Рабочий стол\Новая папка (2)\20150218_1058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6381" y="91556"/>
            <a:ext cx="2160240" cy="5351038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BCE29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Объект 3"/>
          <p:cNvPicPr>
            <a:picLocks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63688" y="3696456"/>
            <a:ext cx="4356789" cy="2880320"/>
          </a:xfrm>
          <a:prstGeom prst="round2DiagRect">
            <a:avLst>
              <a:gd name="adj1" fmla="val 16667"/>
              <a:gd name="adj2" fmla="val 0"/>
            </a:avLst>
          </a:prstGeom>
          <a:ln w="57150" cap="sq">
            <a:solidFill>
              <a:srgbClr val="BCE292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3738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188640"/>
            <a:ext cx="8856984" cy="936104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800000"/>
                </a:solidFill>
              </a:rPr>
              <a:t>Этапы творческих встреч «Вечера поколений»</a:t>
            </a:r>
            <a:r>
              <a:rPr lang="ru-RU" dirty="0">
                <a:solidFill>
                  <a:srgbClr val="800000"/>
                </a:solidFill>
              </a:rPr>
              <a:t/>
            </a:r>
            <a:br>
              <a:rPr lang="ru-RU" dirty="0">
                <a:solidFill>
                  <a:srgbClr val="800000"/>
                </a:solidFill>
              </a:rPr>
            </a:br>
            <a:endParaRPr lang="ru-RU" dirty="0">
              <a:solidFill>
                <a:srgbClr val="80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620688"/>
            <a:ext cx="8784976" cy="59766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1. Планирование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и координация работы по подготовке и проведению творческих вечеров, осуществление контроля за выполнением. </a:t>
            </a:r>
          </a:p>
          <a:p>
            <a:pPr marL="0" indent="0"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2. Разработка сценария. </a:t>
            </a:r>
          </a:p>
          <a:p>
            <a:pPr marL="0" indent="0"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3. Определение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сроков проведения, размещения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участников.</a:t>
            </a:r>
          </a:p>
          <a:p>
            <a:pPr marL="0" indent="0"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4. В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ходе подготовки: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- погружение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детей в идею проведения творческих встреч через создание проблемной или сюжетной ситуации, создающей интерес, мотивацию  детей к участию; </a:t>
            </a:r>
          </a:p>
          <a:p>
            <a:pPr marL="0" indent="0" algn="just"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- побуждение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детей к получению информации о тематике творческих вечеров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через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чтение художественной литературы, изучение информации в мини-музее ДОУ, организацию детской продуктивной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деятельности;</a:t>
            </a:r>
          </a:p>
          <a:p>
            <a:pPr marL="0" indent="0" algn="just"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- в ходе бесед и обсуждении педагоги предоставляют возможность детям самим </a:t>
            </a:r>
          </a:p>
          <a:p>
            <a:pPr marL="0" indent="0" algn="just">
              <a:buNone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определить содержание своей деятельности, выбрать партнера и договориться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о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 совместной 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деятельности.</a:t>
            </a:r>
          </a:p>
          <a:p>
            <a:pPr marL="0" indent="0">
              <a:buNone/>
            </a:pP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Documents and Settings\Пользователь\Рабочий стол\Новая папка (2)\DSCF45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1976" y="4062548"/>
            <a:ext cx="3567680" cy="2675760"/>
          </a:xfrm>
          <a:prstGeom prst="rect">
            <a:avLst/>
          </a:prstGeom>
          <a:ln w="57150">
            <a:solidFill>
              <a:srgbClr val="BCE292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Documents and Settings\Пользователь\Рабочий стол\IMG_726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301927"/>
            <a:ext cx="2293442" cy="2436381"/>
          </a:xfrm>
          <a:prstGeom prst="rect">
            <a:avLst/>
          </a:prstGeom>
          <a:ln w="57150">
            <a:solidFill>
              <a:srgbClr val="BCE292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093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58655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5. Привлечение родителей к реализации творческих вечеров.</a:t>
            </a:r>
          </a:p>
          <a:p>
            <a:pPr marL="0" indent="0"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6. Организационные вопросы (реклама в средствах массовой информации, афиши, пригласительные билеты, оформление зала, подбор и изготовление,  реквизита и костюмов, подготовка к выставке).</a:t>
            </a:r>
          </a:p>
          <a:p>
            <a:pPr marL="0" indent="0"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7. Привлечение спонсоров.</a:t>
            </a:r>
          </a:p>
          <a:p>
            <a:pPr marL="0" indent="0"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8. Проведение творческого вечера «Встреча поколений».</a:t>
            </a:r>
          </a:p>
          <a:p>
            <a:pPr marL="0" indent="0"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9. Рефлексия.</a:t>
            </a:r>
          </a:p>
          <a:p>
            <a:endParaRPr lang="ru-RU" dirty="0"/>
          </a:p>
        </p:txBody>
      </p:sp>
      <p:pic>
        <p:nvPicPr>
          <p:cNvPr id="4" name="Picture 2" descr="C:\Documents and Settings\Пользователь\Рабочий стол\Новая папка (2)\DSCF41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420888"/>
            <a:ext cx="3061350" cy="3170684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BCE29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4" name="Picture 2" descr="C:\Documents and Settings\Пользователь\Рабочий стол\Новая папка (2)\Рисунок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1026" y="1216458"/>
            <a:ext cx="2983462" cy="4032448"/>
          </a:xfrm>
          <a:prstGeom prst="rect">
            <a:avLst/>
          </a:prstGeom>
          <a:noFill/>
          <a:ln w="57150">
            <a:solidFill>
              <a:srgbClr val="BCE29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Documents and Settings\Пользователь\Рабочий стол\Новая папка (2)\9419568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3754113"/>
            <a:ext cx="4752397" cy="2989586"/>
          </a:xfrm>
          <a:prstGeom prst="round2DiagRect">
            <a:avLst>
              <a:gd name="adj1" fmla="val 16667"/>
              <a:gd name="adj2" fmla="val 0"/>
            </a:avLst>
          </a:prstGeom>
          <a:ln w="57150" cap="sq">
            <a:solidFill>
              <a:srgbClr val="FFCC99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339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2968" cy="648072"/>
          </a:xfrm>
        </p:spPr>
        <p:txBody>
          <a:bodyPr/>
          <a:lstStyle/>
          <a:p>
            <a:r>
              <a:rPr lang="ru-RU" sz="3200" b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Содержание встреч включает:</a:t>
            </a:r>
            <a:endParaRPr lang="ru-RU" sz="3200" dirty="0">
              <a:solidFill>
                <a:srgbClr val="80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980728"/>
            <a:ext cx="8928992" cy="468052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1. Песенный </a:t>
            </a:r>
            <a:r>
              <a:rPr lang="ru-RU" sz="1600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репертуар в исполнении Народного хора ветеранов «Калинушка»: патриотические песни, русские народные, лирические произведения, песни военных лет, о России, Сибири  и родном крае. </a:t>
            </a:r>
            <a:endParaRPr lang="ru-RU" sz="1600" dirty="0" smtClean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2. Песенный </a:t>
            </a:r>
            <a:r>
              <a:rPr lang="ru-RU" sz="1600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репертуар в исполнении дошкольников (советских и современных композиторов о красоте России, Великой Победе).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3. Чтение </a:t>
            </a:r>
            <a:r>
              <a:rPr lang="ru-RU" sz="1600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детьми стихотворений авторов Красноярского края и города Лесосибирска.</a:t>
            </a:r>
          </a:p>
          <a:p>
            <a:endParaRPr lang="ru-RU" dirty="0"/>
          </a:p>
        </p:txBody>
      </p:sp>
      <p:pic>
        <p:nvPicPr>
          <p:cNvPr id="2051" name="Picture 3" descr="C:\Documents and Settings\Пользователь\Рабочий стол\Новая папка (2)\DSCF40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248" y="3140968"/>
            <a:ext cx="4420956" cy="2880320"/>
          </a:xfrm>
          <a:prstGeom prst="rect">
            <a:avLst/>
          </a:prstGeom>
          <a:ln w="57150">
            <a:solidFill>
              <a:srgbClr val="BCE29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Documents and Settings\Пользователь\Рабочий стол\15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7479" y="3140968"/>
            <a:ext cx="3900917" cy="2925688"/>
          </a:xfrm>
          <a:prstGeom prst="rect">
            <a:avLst/>
          </a:prstGeom>
          <a:ln w="57150">
            <a:solidFill>
              <a:srgbClr val="BCE29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221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Пользователь\Рабочий стол\Новая папка (2)\20160423_1234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1379218"/>
            <a:ext cx="2651688" cy="4013366"/>
          </a:xfrm>
          <a:prstGeom prst="rect">
            <a:avLst/>
          </a:prstGeom>
          <a:ln w="57150">
            <a:solidFill>
              <a:srgbClr val="BCE292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0316" y="188640"/>
            <a:ext cx="8772368" cy="5725829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4. Показ </a:t>
            </a:r>
            <a:r>
              <a:rPr lang="ru-RU" sz="1600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мини-сценок, слайдовых презентаций, связанных с историей города и края.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5. Исполнение </a:t>
            </a:r>
            <a:r>
              <a:rPr lang="ru-RU" sz="1600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танцевальных композиций разных народов (русских, украинцев, таджиков, татар). </a:t>
            </a:r>
            <a:endParaRPr lang="ru-RU" sz="1600" dirty="0" smtClean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6. Творческие </a:t>
            </a:r>
            <a:r>
              <a:rPr lang="ru-RU" sz="1600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выставки (рисунки, поделки, изделия декоративно-прикладного творчества, макеты, плакаты и др.). 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7. Беседы </a:t>
            </a:r>
            <a:r>
              <a:rPr lang="ru-RU" sz="1600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за круглым столом.</a:t>
            </a:r>
          </a:p>
          <a:p>
            <a:endParaRPr lang="ru-RU" dirty="0"/>
          </a:p>
        </p:txBody>
      </p:sp>
      <p:pic>
        <p:nvPicPr>
          <p:cNvPr id="4" name="Picture 2" descr="C:\Documents and Settings\Пользователь\Рабочий стол\Новая папка (2)\DSCF438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988840"/>
            <a:ext cx="3165826" cy="2794123"/>
          </a:xfrm>
          <a:prstGeom prst="rect">
            <a:avLst/>
          </a:prstGeom>
          <a:ln w="57150">
            <a:solidFill>
              <a:srgbClr val="BCE292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Documents and Settings\Пользователь\Рабочий стол\Новая папка (2)\2951001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4293096"/>
            <a:ext cx="3936318" cy="2393177"/>
          </a:xfrm>
          <a:prstGeom prst="rect">
            <a:avLst/>
          </a:prstGeom>
          <a:ln w="57150">
            <a:solidFill>
              <a:srgbClr val="FFCC99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999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465</TotalTime>
  <Words>1013</Words>
  <Application>Microsoft Office PowerPoint</Application>
  <PresentationFormat>Экран (4:3)</PresentationFormat>
  <Paragraphs>90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Творческие вечера «Встреча поколений» как практика духовно-нравственного развития дошкольников в условиях ДОУ</vt:lpstr>
      <vt:lpstr>«Пусть ребенок чувствует красоту и восторгается ею, пусть в его сердце и в памяти навсегда сохранятся образы, в которых воплощается Родина».                                                               В.А. Сухомлинский</vt:lpstr>
      <vt:lpstr>Актуальность</vt:lpstr>
      <vt:lpstr>Презентация PowerPoint</vt:lpstr>
      <vt:lpstr>Презентация PowerPoint</vt:lpstr>
      <vt:lpstr>Этапы творческих встреч «Вечера поколений» </vt:lpstr>
      <vt:lpstr>Презентация PowerPoint</vt:lpstr>
      <vt:lpstr>Содержание встреч включает:</vt:lpstr>
      <vt:lpstr>Презентация PowerPoint</vt:lpstr>
      <vt:lpstr>Отслеживание результатов творческих вечеров «Встреча поколений» осуществляется через: </vt:lpstr>
      <vt:lpstr>Показатели эффективности</vt:lpstr>
      <vt:lpstr>Показатели эффективности</vt:lpstr>
      <vt:lpstr>Значимость результатов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Практика духовно-нравственного развития дошкольников в условиях ДОУ через организацию встреча поколений</dc:title>
  <dc:creator>Пользователь</dc:creator>
  <cp:lastModifiedBy>пользователь</cp:lastModifiedBy>
  <cp:revision>51</cp:revision>
  <dcterms:created xsi:type="dcterms:W3CDTF">2018-03-15T11:33:54Z</dcterms:created>
  <dcterms:modified xsi:type="dcterms:W3CDTF">2019-03-01T03:47:26Z</dcterms:modified>
</cp:coreProperties>
</file>