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7" r:id="rId12"/>
    <p:sldId id="268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06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DB50937-CCEC-43B9-9907-F71F1672D74B}" type="datetimeFigureOut">
              <a:rPr lang="ru-RU" smtClean="0"/>
              <a:t>04.03.2019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C4F7DA0-47AF-434F-B01B-7017C5A43CB1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DB50937-CCEC-43B9-9907-F71F1672D74B}" type="datetimeFigureOut">
              <a:rPr lang="ru-RU" smtClean="0"/>
              <a:t>04.03.2019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C4F7DA0-47AF-434F-B01B-7017C5A43CB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DB50937-CCEC-43B9-9907-F71F1672D74B}" type="datetimeFigureOut">
              <a:rPr lang="ru-RU" smtClean="0"/>
              <a:t>04.03.2019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C4F7DA0-47AF-434F-B01B-7017C5A43CB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DB50937-CCEC-43B9-9907-F71F1672D74B}" type="datetimeFigureOut">
              <a:rPr lang="ru-RU" smtClean="0"/>
              <a:t>04.03.2019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C4F7DA0-47AF-434F-B01B-7017C5A43CB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DB50937-CCEC-43B9-9907-F71F1672D74B}" type="datetimeFigureOut">
              <a:rPr lang="ru-RU" smtClean="0"/>
              <a:t>04.03.2019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C4F7DA0-47AF-434F-B01B-7017C5A43CB1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DB50937-CCEC-43B9-9907-F71F1672D74B}" type="datetimeFigureOut">
              <a:rPr lang="ru-RU" smtClean="0"/>
              <a:t>04.03.2019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C4F7DA0-47AF-434F-B01B-7017C5A43CB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DB50937-CCEC-43B9-9907-F71F1672D74B}" type="datetimeFigureOut">
              <a:rPr lang="ru-RU" smtClean="0"/>
              <a:t>04.03.2019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C4F7DA0-47AF-434F-B01B-7017C5A43CB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DB50937-CCEC-43B9-9907-F71F1672D74B}" type="datetimeFigureOut">
              <a:rPr lang="ru-RU" smtClean="0"/>
              <a:t>04.03.2019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C4F7DA0-47AF-434F-B01B-7017C5A43CB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DB50937-CCEC-43B9-9907-F71F1672D74B}" type="datetimeFigureOut">
              <a:rPr lang="ru-RU" smtClean="0"/>
              <a:t>04.03.2019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C4F7DA0-47AF-434F-B01B-7017C5A43CB1}" type="slidenum">
              <a:rPr lang="ru-RU" smtClean="0"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DB50937-CCEC-43B9-9907-F71F1672D74B}" type="datetimeFigureOut">
              <a:rPr lang="ru-RU" smtClean="0"/>
              <a:t>04.03.2019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C4F7DA0-47AF-434F-B01B-7017C5A43CB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DB50937-CCEC-43B9-9907-F71F1672D74B}" type="datetimeFigureOut">
              <a:rPr lang="ru-RU" smtClean="0"/>
              <a:t>04.03.2019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C4F7DA0-47AF-434F-B01B-7017C5A43CB1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0DB50937-CCEC-43B9-9907-F71F1672D74B}" type="datetimeFigureOut">
              <a:rPr lang="ru-RU" smtClean="0"/>
              <a:t>04.03.2019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0C4F7DA0-47AF-434F-B01B-7017C5A43CB1}" type="slidenum">
              <a:rPr lang="ru-RU" smtClean="0"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1403648" y="764704"/>
            <a:ext cx="7498080" cy="1143000"/>
          </a:xfrm>
        </p:spPr>
        <p:txBody>
          <a:bodyPr>
            <a:noAutofit/>
          </a:bodyPr>
          <a:lstStyle/>
          <a:p>
            <a:r>
              <a:rPr lang="ru-RU" sz="4000" b="1" dirty="0" smtClean="0">
                <a:latin typeface="Comic Sans MS" pitchFamily="66" charset="0"/>
              </a:rPr>
              <a:t>Социальная акция, как один из видов культурных практик в работе с детьми.</a:t>
            </a:r>
            <a:endParaRPr lang="ru-RU" sz="4000" b="1" dirty="0">
              <a:latin typeface="Comic Sans MS" pitchFamily="66" charset="0"/>
            </a:endParaRPr>
          </a:p>
        </p:txBody>
      </p:sp>
      <p:pic>
        <p:nvPicPr>
          <p:cNvPr id="5" name="Рисунок 4"/>
          <p:cNvPicPr/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563888" y="3068960"/>
            <a:ext cx="1800200" cy="18002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6" name="Рисунок 5"/>
          <p:cNvPicPr/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164288" y="2996952"/>
            <a:ext cx="1641584" cy="171308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8" name="Рисунок 7"/>
          <p:cNvPicPr/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076056" y="4986997"/>
            <a:ext cx="2007021" cy="154830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9" name="Рисунок 8"/>
          <p:cNvPicPr/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532660" y="4509329"/>
            <a:ext cx="1684635" cy="202029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12217075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Ruslan\Desktop\соц акция\IMG_0905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22241" y="260648"/>
            <a:ext cx="3707904" cy="2780928"/>
          </a:xfrm>
          <a:prstGeom prst="rect">
            <a:avLst/>
          </a:prstGeom>
          <a:solidFill>
            <a:srgbClr val="FFFFFF">
              <a:shade val="85000"/>
            </a:srgbClr>
          </a:solidFill>
          <a:ln w="57150" cap="sq">
            <a:solidFill>
              <a:srgbClr val="00B0F0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/>
        </p:spPr>
      </p:pic>
      <p:pic>
        <p:nvPicPr>
          <p:cNvPr id="7171" name="Picture 3" descr="C:\Users\Ruslan\Desktop\соц акция\IMG_0854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60032" y="2060848"/>
            <a:ext cx="3995936" cy="2996952"/>
          </a:xfrm>
          <a:prstGeom prst="rect">
            <a:avLst/>
          </a:prstGeom>
          <a:solidFill>
            <a:srgbClr val="FFFFFF">
              <a:shade val="85000"/>
            </a:srgbClr>
          </a:solidFill>
          <a:ln w="57150" cap="sq">
            <a:solidFill>
              <a:schemeClr val="accent4">
                <a:lumMod val="75000"/>
              </a:schemeClr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/>
        </p:spPr>
      </p:pic>
      <p:sp>
        <p:nvSpPr>
          <p:cNvPr id="2" name="Прямоугольник 1"/>
          <p:cNvSpPr/>
          <p:nvPr/>
        </p:nvSpPr>
        <p:spPr>
          <a:xfrm>
            <a:off x="1401753" y="5513489"/>
            <a:ext cx="7056784" cy="1047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b="1" dirty="0">
                <a:solidFill>
                  <a:schemeClr val="accent5">
                    <a:lumMod val="75000"/>
                  </a:schemeClr>
                </a:solidFill>
                <a:latin typeface="Comic Sans MS"/>
                <a:ea typeface="Calibri"/>
                <a:cs typeface="Times New Roman"/>
              </a:rPr>
              <a:t>Ребята рассказали своим родителям о бездомных животных и попросили родителей купить корм, крупы и всё это мы отдали в приют для животных. </a:t>
            </a:r>
            <a:endParaRPr lang="ru-RU" sz="1100" dirty="0">
              <a:solidFill>
                <a:schemeClr val="accent5">
                  <a:lumMod val="75000"/>
                </a:schemeClr>
              </a:solidFill>
              <a:effectLst/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70054356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Comic Sans MS" pitchFamily="66" charset="0"/>
              </a:rPr>
              <a:t>Поздравление ветеранам</a:t>
            </a:r>
            <a:endParaRPr lang="ru-RU" dirty="0">
              <a:latin typeface="Comic Sans MS" pitchFamily="66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286000" y="1700808"/>
            <a:ext cx="4572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pPr marL="273050" lvl="0" indent="-273050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BD0D9"/>
              </a:buClr>
              <a:buSzPct val="95000"/>
            </a:pPr>
            <a:r>
              <a:rPr lang="ru-RU" altLang="ru-RU" sz="2400" b="1" dirty="0" smtClean="0">
                <a:solidFill>
                  <a:srgbClr val="023644"/>
                </a:solidFill>
                <a:latin typeface="Georgia" pitchFamily="18" charset="0"/>
                <a:sym typeface="Arial" pitchFamily="34" charset="0"/>
              </a:rPr>
              <a:t> </a:t>
            </a:r>
            <a:endParaRPr lang="ru-RU" altLang="ru-RU" sz="2400" b="1" dirty="0">
              <a:solidFill>
                <a:srgbClr val="023644"/>
              </a:solidFill>
              <a:latin typeface="Georgia" pitchFamily="18" charset="0"/>
              <a:sym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187624" y="1396109"/>
            <a:ext cx="4572000" cy="1532727"/>
          </a:xfrm>
          <a:prstGeom prst="rect">
            <a:avLst/>
          </a:prstGeom>
        </p:spPr>
        <p:txBody>
          <a:bodyPr>
            <a:spAutoFit/>
          </a:bodyPr>
          <a:lstStyle/>
          <a:p>
            <a:pPr marL="273050" lvl="0" indent="-273050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BD0D9"/>
              </a:buClr>
              <a:buSzPct val="95000"/>
            </a:pPr>
            <a:r>
              <a:rPr lang="ru-RU" altLang="ru-RU" b="1" dirty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  <a:sym typeface="Arial" pitchFamily="34" charset="0"/>
              </a:rPr>
              <a:t>Цель:</a:t>
            </a:r>
          </a:p>
          <a:p>
            <a:pPr marL="273050" lvl="0" indent="-273050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BD0D9"/>
              </a:buClr>
              <a:buSzPct val="95000"/>
            </a:pPr>
            <a:r>
              <a:rPr lang="ru-RU" altLang="ru-RU" b="1" dirty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  <a:sym typeface="Arial" pitchFamily="34" charset="0"/>
              </a:rPr>
              <a:t> формирование патриотических чувств у дошкольников, уважения к ветеранам Великой Отечественной войны</a:t>
            </a:r>
          </a:p>
        </p:txBody>
      </p:sp>
      <p:pic>
        <p:nvPicPr>
          <p:cNvPr id="2050" name="Picture 2" descr="https://avatars.mds.yandex.net/get-pdb/1105309/d118e60a-ef4e-4b50-8aaf-24c13ab33137/s1200?webp=false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3284984"/>
            <a:ext cx="3744416" cy="2808312"/>
          </a:xfrm>
          <a:prstGeom prst="rect">
            <a:avLst/>
          </a:prstGeom>
          <a:noFill/>
          <a:ln w="38100">
            <a:solidFill>
              <a:schemeClr val="accent5">
                <a:lumMod val="7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9532779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Ruslan\Desktop\соц акция\IMG_1003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31640" y="404663"/>
            <a:ext cx="2880321" cy="3840077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9" descr="акция 9 мая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788024" y="2996952"/>
            <a:ext cx="3711217" cy="34513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4211961" y="764704"/>
            <a:ext cx="4572000" cy="198426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b="1" dirty="0">
                <a:solidFill>
                  <a:schemeClr val="accent5">
                    <a:lumMod val="75000"/>
                  </a:schemeClr>
                </a:solidFill>
                <a:latin typeface="Comic Sans MS"/>
                <a:ea typeface="Calibri"/>
                <a:cs typeface="Times New Roman"/>
              </a:rPr>
              <a:t>В эти дни ребята пели песни о войне, учили стихи, готовили подарки для ветеранов, а 9 мая поздравляли своих родных ветеранов и тех кого просто встретили на улице</a:t>
            </a:r>
            <a:endParaRPr lang="ru-RU" sz="1100" b="1" dirty="0">
              <a:solidFill>
                <a:schemeClr val="accent5">
                  <a:lumMod val="75000"/>
                </a:schemeClr>
              </a:solidFill>
              <a:effectLst/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92191289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400" b="1" kern="0" dirty="0">
                <a:solidFill>
                  <a:schemeClr val="tx2">
                    <a:lumMod val="75000"/>
                  </a:schemeClr>
                </a:solidFill>
                <a:effectLst/>
                <a:latin typeface="Comic Sans MS" pitchFamily="66" charset="0"/>
                <a:sym typeface="Arial" pitchFamily="34" charset="0"/>
              </a:rPr>
              <a:t>Социальная акция </a:t>
            </a:r>
            <a:br>
              <a:rPr lang="ru-RU" sz="4400" b="1" kern="0" dirty="0">
                <a:solidFill>
                  <a:schemeClr val="tx2">
                    <a:lumMod val="75000"/>
                  </a:schemeClr>
                </a:solidFill>
                <a:effectLst/>
                <a:latin typeface="Comic Sans MS" pitchFamily="66" charset="0"/>
                <a:sym typeface="Arial" pitchFamily="34" charset="0"/>
              </a:rPr>
            </a:br>
            <a:r>
              <a:rPr lang="ru-RU" sz="4400" b="1" kern="0" dirty="0">
                <a:solidFill>
                  <a:schemeClr val="tx2">
                    <a:lumMod val="75000"/>
                  </a:schemeClr>
                </a:solidFill>
                <a:effectLst/>
                <a:latin typeface="Comic Sans MS" pitchFamily="66" charset="0"/>
                <a:sym typeface="Arial" pitchFamily="34" charset="0"/>
              </a:rPr>
              <a:t>«Возьми улыбку с собой»</a:t>
            </a:r>
            <a:endParaRPr lang="ru-RU" dirty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</p:txBody>
      </p:sp>
      <p:pic>
        <p:nvPicPr>
          <p:cNvPr id="1026" name="Picture 2" descr="C:\Users\Ruslan\Desktop\соц акция\IMG_0929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292080" y="3212976"/>
            <a:ext cx="3330622" cy="29702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sp>
        <p:nvSpPr>
          <p:cNvPr id="3" name="Прямоугольник 2"/>
          <p:cNvSpPr/>
          <p:nvPr/>
        </p:nvSpPr>
        <p:spPr>
          <a:xfrm>
            <a:off x="1187624" y="1772816"/>
            <a:ext cx="4572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  <a:latin typeface="Comic Sans MS" pitchFamily="66" charset="0"/>
              </a:rPr>
              <a:t>                Цель:</a:t>
            </a:r>
          </a:p>
          <a:p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  <a:latin typeface="Comic Sans MS" pitchFamily="66" charset="0"/>
              </a:rPr>
              <a:t> - Поздравление  работников профессиональным </a:t>
            </a:r>
            <a:r>
              <a:rPr lang="ru-RU" b="1" dirty="0">
                <a:solidFill>
                  <a:schemeClr val="accent5">
                    <a:lumMod val="75000"/>
                  </a:schemeClr>
                </a:solidFill>
                <a:latin typeface="Comic Sans MS" pitchFamily="66" charset="0"/>
              </a:rPr>
              <a:t>праздником, </a:t>
            </a:r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  <a:latin typeface="Comic Sans MS" pitchFamily="66" charset="0"/>
              </a:rPr>
              <a:t>создать  праздничное  настроение,  воспитывать любовь и уважение к сотрудникам детского сада.</a:t>
            </a:r>
            <a:endParaRPr lang="ru-RU" b="1" dirty="0">
              <a:solidFill>
                <a:schemeClr val="accent5">
                  <a:lumMod val="75000"/>
                </a:schemeClr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7555418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dirty="0" smtClean="0">
                <a:latin typeface="Comic Sans MS" pitchFamily="66" charset="0"/>
              </a:rPr>
              <a:t>Акция проводилась в день дошкольного работника. Дети дарили смайлики сделанные ими  работникам детского сада</a:t>
            </a:r>
            <a:endParaRPr lang="ru-RU" sz="2000" dirty="0">
              <a:latin typeface="Comic Sans MS" pitchFamily="66" charset="0"/>
            </a:endParaRPr>
          </a:p>
        </p:txBody>
      </p:sp>
      <p:pic>
        <p:nvPicPr>
          <p:cNvPr id="2052" name="Picture 4" descr="C:\Users\Ruslan\Desktop\соц акция\IMG_093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508104" y="2348880"/>
            <a:ext cx="3059699" cy="355081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2053" name="Picture 5" descr="C:\Users\Ruslan\Desktop\соц акция\IMG_0954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3008"/>
          <a:stretch/>
        </p:blipFill>
        <p:spPr bwMode="auto">
          <a:xfrm>
            <a:off x="1403648" y="1556791"/>
            <a:ext cx="3548744" cy="2926823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672637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1579" y="548680"/>
            <a:ext cx="7498080" cy="1143000"/>
          </a:xfrm>
        </p:spPr>
        <p:txBody>
          <a:bodyPr>
            <a:normAutofit fontScale="90000"/>
          </a:bodyPr>
          <a:lstStyle/>
          <a:p>
            <a:pPr lvl="0" fontAlgn="base">
              <a:spcAft>
                <a:spcPct val="0"/>
              </a:spcAft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solidFill>
                  <a:schemeClr val="bg2">
                    <a:lumMod val="50000"/>
                  </a:schemeClr>
                </a:solidFill>
                <a:latin typeface="Comic Sans MS" pitchFamily="66" charset="0"/>
              </a:rPr>
              <a:t>социальная  акция ко дню пожилого человека</a:t>
            </a:r>
            <a:endParaRPr lang="ru-RU" dirty="0">
              <a:solidFill>
                <a:schemeClr val="bg2">
                  <a:lumMod val="5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354320" y="2555612"/>
            <a:ext cx="8495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  <a:latin typeface="Comic Sans MS" pitchFamily="66" charset="0"/>
              </a:rPr>
              <a:t>Цель:</a:t>
            </a:r>
            <a:endParaRPr lang="ru-RU" b="1" dirty="0">
              <a:solidFill>
                <a:schemeClr val="accent5">
                  <a:lumMod val="75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115616" y="2924944"/>
            <a:ext cx="417646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chemeClr val="accent5">
                    <a:lumMod val="75000"/>
                  </a:schemeClr>
                </a:solidFill>
                <a:latin typeface="Comic Sans MS" pitchFamily="66" charset="0"/>
              </a:rPr>
              <a:t>воспитывать любовь к близким, уважение к людям преклонного возраста, желание им </a:t>
            </a:r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  <a:latin typeface="Comic Sans MS" pitchFamily="66" charset="0"/>
              </a:rPr>
              <a:t>помогать, заботиться о них</a:t>
            </a:r>
            <a:endParaRPr lang="ru-RU" b="1" dirty="0">
              <a:solidFill>
                <a:schemeClr val="accent5">
                  <a:lumMod val="75000"/>
                </a:schemeClr>
              </a:solidFill>
              <a:latin typeface="Comic Sans MS" pitchFamily="66" charset="0"/>
            </a:endParaRPr>
          </a:p>
        </p:txBody>
      </p:sp>
      <p:pic>
        <p:nvPicPr>
          <p:cNvPr id="4098" name="Picture 2" descr="https://img3.stockfresh.com/files/k/krisdog/m/97/7289136_stock-vector-cartoon-senior-coupl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21906" y="4005064"/>
            <a:ext cx="3907680" cy="2468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8220922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lvl="0" fontAlgn="base">
              <a:spcAft>
                <a:spcPct val="0"/>
              </a:spcAft>
            </a:pPr>
            <a:r>
              <a:rPr lang="ru-RU" sz="3600" b="1" dirty="0">
                <a:solidFill>
                  <a:srgbClr val="7030A0"/>
                </a:solidFill>
                <a:effectLst/>
                <a:latin typeface="Comic Sans MS" pitchFamily="66" charset="0"/>
                <a:cs typeface="Times New Roman" panose="02020603050405020304" pitchFamily="18" charset="0"/>
                <a:sym typeface="Arial" pitchFamily="34" charset="0"/>
              </a:rPr>
              <a:t>«ПОДАРИ УЛЫБКУ» </a:t>
            </a:r>
            <a:br>
              <a:rPr lang="ru-RU" sz="3600" b="1" dirty="0">
                <a:solidFill>
                  <a:srgbClr val="7030A0"/>
                </a:solidFill>
                <a:effectLst/>
                <a:latin typeface="Comic Sans MS" pitchFamily="66" charset="0"/>
                <a:cs typeface="Times New Roman" panose="02020603050405020304" pitchFamily="18" charset="0"/>
                <a:sym typeface="Arial" pitchFamily="34" charset="0"/>
              </a:rPr>
            </a:br>
            <a:endParaRPr lang="ru-RU" sz="3600" dirty="0">
              <a:latin typeface="Comic Sans MS" pitchFamily="66" charset="0"/>
            </a:endParaRP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BAA248EF-78D9-4331-BF9C-53E542E76E7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80112" y="3187603"/>
            <a:ext cx="2849375" cy="315693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3074" name="Picture 2" descr="C:\Users\Ruslan\Desktop\SAM_1519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475656" y="1196752"/>
            <a:ext cx="3679372" cy="281793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331640" y="4728919"/>
            <a:ext cx="358214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chemeClr val="accent5">
                    <a:lumMod val="75000"/>
                  </a:schemeClr>
                </a:solidFill>
                <a:latin typeface="Comic Sans MS" pitchFamily="66" charset="0"/>
                <a:ea typeface="Calibri"/>
                <a:cs typeface="Times New Roman"/>
              </a:rPr>
              <a:t>В этот день дети </a:t>
            </a:r>
            <a:r>
              <a:rPr lang="ru-RU" sz="2000" b="1" dirty="0" smtClean="0">
                <a:solidFill>
                  <a:schemeClr val="accent5">
                    <a:lumMod val="75000"/>
                  </a:schemeClr>
                </a:solidFill>
                <a:latin typeface="Comic Sans MS" pitchFamily="66" charset="0"/>
                <a:ea typeface="Calibri"/>
                <a:cs typeface="Times New Roman"/>
              </a:rPr>
              <a:t>поздравили  </a:t>
            </a:r>
            <a:r>
              <a:rPr lang="ru-RU" sz="2000" b="1" dirty="0">
                <a:solidFill>
                  <a:schemeClr val="accent5">
                    <a:lumMod val="75000"/>
                  </a:schemeClr>
                </a:solidFill>
                <a:latin typeface="Comic Sans MS" pitchFamily="66" charset="0"/>
                <a:ea typeface="Calibri"/>
                <a:cs typeface="Times New Roman"/>
              </a:rPr>
              <a:t>своих пожилых родственников </a:t>
            </a:r>
            <a:endParaRPr lang="ru-RU" sz="2000" b="1" dirty="0">
              <a:solidFill>
                <a:schemeClr val="accent5">
                  <a:lumMod val="75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483998" y="1844824"/>
            <a:ext cx="3107454" cy="39215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b="1" dirty="0">
                <a:solidFill>
                  <a:schemeClr val="accent5">
                    <a:lumMod val="75000"/>
                  </a:schemeClr>
                </a:solidFill>
                <a:latin typeface="Calibri"/>
                <a:ea typeface="Calibri"/>
                <a:cs typeface="Times New Roman"/>
              </a:rPr>
              <a:t>Сделали небольшой концерт</a:t>
            </a:r>
            <a:endParaRPr lang="ru-RU" b="1" dirty="0">
              <a:solidFill>
                <a:schemeClr val="accent5">
                  <a:lumMod val="75000"/>
                </a:schemeClr>
              </a:solidFill>
              <a:effectLst/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426070157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latin typeface="Comic Sans MS" pitchFamily="66" charset="0"/>
              </a:rPr>
              <a:t>Социальная акция к Дню матери.</a:t>
            </a:r>
            <a:endParaRPr lang="ru-RU" sz="3200" dirty="0">
              <a:latin typeface="Comic Sans MS" pitchFamily="66" charset="0"/>
            </a:endParaRPr>
          </a:p>
        </p:txBody>
      </p:sp>
      <p:pic>
        <p:nvPicPr>
          <p:cNvPr id="6146" name="Picture 2" descr="C:\Users\Ruslan\Desktop\соц акция\IMG_0865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62466" y="3501008"/>
            <a:ext cx="3744623" cy="2808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331640" y="1795193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b="1" dirty="0">
                <a:solidFill>
                  <a:schemeClr val="accent5">
                    <a:lumMod val="75000"/>
                  </a:schemeClr>
                </a:solidFill>
                <a:latin typeface="Comic Sans MS" pitchFamily="66" charset="0"/>
              </a:rPr>
              <a:t>Цель: </a:t>
            </a:r>
            <a:r>
              <a:rPr lang="ru-RU" sz="2400" b="1" dirty="0" smtClean="0">
                <a:solidFill>
                  <a:schemeClr val="accent5">
                    <a:lumMod val="75000"/>
                  </a:schemeClr>
                </a:solidFill>
                <a:latin typeface="Comic Sans MS" pitchFamily="66" charset="0"/>
              </a:rPr>
              <a:t>- Показать </a:t>
            </a:r>
            <a:r>
              <a:rPr lang="ru-RU" sz="2400" b="1" dirty="0">
                <a:solidFill>
                  <a:schemeClr val="accent5">
                    <a:lumMod val="75000"/>
                  </a:schemeClr>
                </a:solidFill>
                <a:latin typeface="Comic Sans MS" pitchFamily="66" charset="0"/>
              </a:rPr>
              <a:t>значимый для ребенка образ </a:t>
            </a:r>
            <a:r>
              <a:rPr lang="ru-RU" sz="2400" b="1" dirty="0" smtClean="0">
                <a:solidFill>
                  <a:schemeClr val="accent5">
                    <a:lumMod val="75000"/>
                  </a:schemeClr>
                </a:solidFill>
                <a:latin typeface="Comic Sans MS" pitchFamily="66" charset="0"/>
              </a:rPr>
              <a:t>матери. Создать хорошее настроение</a:t>
            </a:r>
            <a:endParaRPr lang="ru-RU" sz="2400" b="1" dirty="0">
              <a:solidFill>
                <a:schemeClr val="accent5">
                  <a:lumMod val="75000"/>
                </a:schemeClr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153501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260648"/>
            <a:ext cx="7498080" cy="1143000"/>
          </a:xfrm>
        </p:spPr>
        <p:txBody>
          <a:bodyPr>
            <a:normAutofit/>
          </a:bodyPr>
          <a:lstStyle/>
          <a:p>
            <a:r>
              <a:rPr lang="ru-RU" sz="2800" dirty="0" smtClean="0">
                <a:latin typeface="Comic Sans MS" pitchFamily="66" charset="0"/>
              </a:rPr>
              <a:t>«От мамы с любовью для сына и дочки»</a:t>
            </a:r>
            <a:endParaRPr lang="ru-RU" sz="2800" dirty="0">
              <a:latin typeface="Comic Sans MS" pitchFamily="66" charset="0"/>
            </a:endParaRPr>
          </a:p>
        </p:txBody>
      </p:sp>
      <p:pic>
        <p:nvPicPr>
          <p:cNvPr id="4098" name="Picture 2" descr="C:\Users\Ruslan\Desktop\соц акция\IMG_0786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749365" y="2852935"/>
            <a:ext cx="3940748" cy="35490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Ruslan\Desktop\соц акция\IMG_0791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475656" y="1484784"/>
            <a:ext cx="2732048" cy="40857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869187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C:\Users\Ruslan\Desktop\соц акция\IMG_0835.JPG"/>
          <p:cNvPicPr/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481928" y="4077072"/>
            <a:ext cx="2979551" cy="254798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4" name="Рисунок 3" descr="C:\Users\Ruslan\Desktop\соц акция\IMG_0845.JPG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59632" y="1700808"/>
            <a:ext cx="2808312" cy="257664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C:\Users\Ruslan\Desktop\соц акция\IMG_0850.JPG"/>
          <p:cNvPicPr/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940152" y="1844824"/>
            <a:ext cx="2755270" cy="2756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1403648" y="620688"/>
            <a:ext cx="6084168" cy="72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 smtClean="0">
                <a:effectLst/>
                <a:latin typeface="Comic Sans MS"/>
                <a:ea typeface="Calibri"/>
                <a:cs typeface="Times New Roman"/>
              </a:rPr>
              <a:t>В этот день мамы дарили подарки от себя своим  детям которые приготовили заранее своими руками.</a:t>
            </a:r>
            <a:endParaRPr lang="ru-RU" sz="1050" dirty="0">
              <a:effectLst/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96343059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2607" y="404664"/>
            <a:ext cx="7498080" cy="1143000"/>
          </a:xfrm>
        </p:spPr>
        <p:txBody>
          <a:bodyPr>
            <a:normAutofit fontScale="90000"/>
          </a:bodyPr>
          <a:lstStyle/>
          <a:p>
            <a:pPr lvl="0">
              <a:spcBef>
                <a:spcPts val="0"/>
              </a:spcBef>
              <a:defRPr/>
            </a:pPr>
            <a:r>
              <a:rPr lang="ru-RU" sz="2400" kern="0" dirty="0" smtClean="0">
                <a:ln w="1905">
                  <a:solidFill>
                    <a:srgbClr val="C0504D">
                      <a:lumMod val="50000"/>
                    </a:srgbClr>
                  </a:solidFill>
                </a:ln>
                <a:gradFill>
                  <a:gsLst>
                    <a:gs pos="0">
                      <a:srgbClr val="F79646">
                        <a:shade val="20000"/>
                        <a:satMod val="200000"/>
                      </a:srgbClr>
                    </a:gs>
                    <a:gs pos="78000">
                      <a:srgbClr val="F79646">
                        <a:tint val="90000"/>
                        <a:shade val="89000"/>
                        <a:satMod val="220000"/>
                      </a:srgbClr>
                    </a:gs>
                    <a:gs pos="100000">
                      <a:srgbClr val="F79646">
                        <a:tint val="12000"/>
                        <a:satMod val="255000"/>
                      </a:srgb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itchFamily="34" charset="0"/>
              </a:rPr>
              <a:t/>
            </a:r>
            <a:br>
              <a:rPr lang="ru-RU" sz="2400" kern="0" dirty="0" smtClean="0">
                <a:ln w="1905">
                  <a:solidFill>
                    <a:srgbClr val="C0504D">
                      <a:lumMod val="50000"/>
                    </a:srgbClr>
                  </a:solidFill>
                </a:ln>
                <a:gradFill>
                  <a:gsLst>
                    <a:gs pos="0">
                      <a:srgbClr val="F79646">
                        <a:shade val="20000"/>
                        <a:satMod val="200000"/>
                      </a:srgbClr>
                    </a:gs>
                    <a:gs pos="78000">
                      <a:srgbClr val="F79646">
                        <a:tint val="90000"/>
                        <a:shade val="89000"/>
                        <a:satMod val="220000"/>
                      </a:srgbClr>
                    </a:gs>
                    <a:gs pos="100000">
                      <a:srgbClr val="F79646">
                        <a:tint val="12000"/>
                        <a:satMod val="255000"/>
                      </a:srgb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itchFamily="34" charset="0"/>
              </a:rPr>
            </a:br>
            <a:r>
              <a:rPr lang="ru-RU" sz="2400" kern="0" dirty="0">
                <a:ln w="1905">
                  <a:solidFill>
                    <a:srgbClr val="C0504D">
                      <a:lumMod val="50000"/>
                    </a:srgbClr>
                  </a:solidFill>
                </a:ln>
                <a:gradFill>
                  <a:gsLst>
                    <a:gs pos="0">
                      <a:srgbClr val="F79646">
                        <a:shade val="20000"/>
                        <a:satMod val="200000"/>
                      </a:srgbClr>
                    </a:gs>
                    <a:gs pos="78000">
                      <a:srgbClr val="F79646">
                        <a:tint val="90000"/>
                        <a:shade val="89000"/>
                        <a:satMod val="220000"/>
                      </a:srgbClr>
                    </a:gs>
                    <a:gs pos="100000">
                      <a:srgbClr val="F79646">
                        <a:tint val="12000"/>
                        <a:satMod val="255000"/>
                      </a:srgb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itchFamily="34" charset="0"/>
              </a:rPr>
              <a:t/>
            </a:r>
            <a:br>
              <a:rPr lang="ru-RU" sz="2400" kern="0" dirty="0">
                <a:ln w="1905">
                  <a:solidFill>
                    <a:srgbClr val="C0504D">
                      <a:lumMod val="50000"/>
                    </a:srgbClr>
                  </a:solidFill>
                </a:ln>
                <a:gradFill>
                  <a:gsLst>
                    <a:gs pos="0">
                      <a:srgbClr val="F79646">
                        <a:shade val="20000"/>
                        <a:satMod val="200000"/>
                      </a:srgbClr>
                    </a:gs>
                    <a:gs pos="78000">
                      <a:srgbClr val="F79646">
                        <a:tint val="90000"/>
                        <a:shade val="89000"/>
                        <a:satMod val="220000"/>
                      </a:srgbClr>
                    </a:gs>
                    <a:gs pos="100000">
                      <a:srgbClr val="F79646">
                        <a:tint val="12000"/>
                        <a:satMod val="255000"/>
                      </a:srgb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itchFamily="34" charset="0"/>
              </a:rPr>
            </a:br>
            <a:r>
              <a:rPr lang="ru-RU" sz="2400" kern="0" dirty="0" smtClean="0">
                <a:ln w="1905">
                  <a:solidFill>
                    <a:srgbClr val="C0504D">
                      <a:lumMod val="50000"/>
                    </a:srgbClr>
                  </a:solidFill>
                </a:ln>
                <a:gradFill>
                  <a:gsLst>
                    <a:gs pos="0">
                      <a:srgbClr val="F79646">
                        <a:shade val="20000"/>
                        <a:satMod val="200000"/>
                      </a:srgbClr>
                    </a:gs>
                    <a:gs pos="78000">
                      <a:srgbClr val="F79646">
                        <a:tint val="90000"/>
                        <a:shade val="89000"/>
                        <a:satMod val="220000"/>
                      </a:srgbClr>
                    </a:gs>
                    <a:gs pos="100000">
                      <a:srgbClr val="F79646">
                        <a:tint val="12000"/>
                        <a:satMod val="255000"/>
                      </a:srgb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mic Sans MS" pitchFamily="66" charset="0"/>
                <a:ea typeface="+mn-ea"/>
                <a:cs typeface="Arial" panose="020B0604020202020204" pitchFamily="34" charset="0"/>
                <a:sym typeface="Arial" pitchFamily="34" charset="0"/>
              </a:rPr>
              <a:t>Благотворительная </a:t>
            </a:r>
            <a:r>
              <a:rPr lang="ru-RU" sz="2400" kern="0" dirty="0">
                <a:ln w="1905">
                  <a:solidFill>
                    <a:srgbClr val="C0504D">
                      <a:lumMod val="50000"/>
                    </a:srgbClr>
                  </a:solidFill>
                </a:ln>
                <a:gradFill>
                  <a:gsLst>
                    <a:gs pos="0">
                      <a:srgbClr val="F79646">
                        <a:shade val="20000"/>
                        <a:satMod val="200000"/>
                      </a:srgbClr>
                    </a:gs>
                    <a:gs pos="78000">
                      <a:srgbClr val="F79646">
                        <a:tint val="90000"/>
                        <a:shade val="89000"/>
                        <a:satMod val="220000"/>
                      </a:srgbClr>
                    </a:gs>
                    <a:gs pos="100000">
                      <a:srgbClr val="F79646">
                        <a:tint val="12000"/>
                        <a:satMod val="255000"/>
                      </a:srgb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mic Sans MS" pitchFamily="66" charset="0"/>
                <a:ea typeface="+mn-ea"/>
                <a:cs typeface="Arial" panose="020B0604020202020204" pitchFamily="34" charset="0"/>
                <a:sym typeface="Arial" pitchFamily="34" charset="0"/>
              </a:rPr>
              <a:t>акция</a:t>
            </a:r>
            <a:br>
              <a:rPr lang="ru-RU" sz="2400" kern="0" dirty="0">
                <a:ln w="1905">
                  <a:solidFill>
                    <a:srgbClr val="C0504D">
                      <a:lumMod val="50000"/>
                    </a:srgbClr>
                  </a:solidFill>
                </a:ln>
                <a:gradFill>
                  <a:gsLst>
                    <a:gs pos="0">
                      <a:srgbClr val="F79646">
                        <a:shade val="20000"/>
                        <a:satMod val="200000"/>
                      </a:srgbClr>
                    </a:gs>
                    <a:gs pos="78000">
                      <a:srgbClr val="F79646">
                        <a:tint val="90000"/>
                        <a:shade val="89000"/>
                        <a:satMod val="220000"/>
                      </a:srgbClr>
                    </a:gs>
                    <a:gs pos="100000">
                      <a:srgbClr val="F79646">
                        <a:tint val="12000"/>
                        <a:satMod val="255000"/>
                      </a:srgb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mic Sans MS" pitchFamily="66" charset="0"/>
                <a:ea typeface="+mn-ea"/>
                <a:cs typeface="Arial" panose="020B0604020202020204" pitchFamily="34" charset="0"/>
                <a:sym typeface="Arial" pitchFamily="34" charset="0"/>
              </a:rPr>
            </a:br>
            <a:r>
              <a:rPr lang="ru-RU" sz="2400" kern="0" dirty="0">
                <a:ln w="1905">
                  <a:solidFill>
                    <a:srgbClr val="C0504D">
                      <a:lumMod val="50000"/>
                    </a:srgbClr>
                  </a:solidFill>
                </a:ln>
                <a:gradFill>
                  <a:gsLst>
                    <a:gs pos="0">
                      <a:srgbClr val="F79646">
                        <a:shade val="20000"/>
                        <a:satMod val="200000"/>
                      </a:srgbClr>
                    </a:gs>
                    <a:gs pos="78000">
                      <a:srgbClr val="F79646">
                        <a:tint val="90000"/>
                        <a:shade val="89000"/>
                        <a:satMod val="220000"/>
                      </a:srgbClr>
                    </a:gs>
                    <a:gs pos="100000">
                      <a:srgbClr val="F79646">
                        <a:tint val="12000"/>
                        <a:satMod val="255000"/>
                      </a:srgb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mic Sans MS" pitchFamily="66" charset="0"/>
                <a:ea typeface="+mn-ea"/>
                <a:cs typeface="Arial" panose="020B0604020202020204" pitchFamily="34" charset="0"/>
                <a:sym typeface="Arial" pitchFamily="34" charset="0"/>
              </a:rPr>
              <a:t>«Помоги бездомным животным»</a:t>
            </a:r>
            <a:br>
              <a:rPr lang="ru-RU" sz="2400" kern="0" dirty="0">
                <a:ln w="1905">
                  <a:solidFill>
                    <a:srgbClr val="C0504D">
                      <a:lumMod val="50000"/>
                    </a:srgbClr>
                  </a:solidFill>
                </a:ln>
                <a:gradFill>
                  <a:gsLst>
                    <a:gs pos="0">
                      <a:srgbClr val="F79646">
                        <a:shade val="20000"/>
                        <a:satMod val="200000"/>
                      </a:srgbClr>
                    </a:gs>
                    <a:gs pos="78000">
                      <a:srgbClr val="F79646">
                        <a:tint val="90000"/>
                        <a:shade val="89000"/>
                        <a:satMod val="220000"/>
                      </a:srgbClr>
                    </a:gs>
                    <a:gs pos="100000">
                      <a:srgbClr val="F79646">
                        <a:tint val="12000"/>
                        <a:satMod val="255000"/>
                      </a:srgb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mic Sans MS" pitchFamily="66" charset="0"/>
                <a:ea typeface="+mn-ea"/>
                <a:cs typeface="Arial" panose="020B0604020202020204" pitchFamily="34" charset="0"/>
                <a:sym typeface="Arial" pitchFamily="34" charset="0"/>
              </a:rPr>
            </a:br>
            <a:r>
              <a:rPr lang="ru-RU" sz="1800" kern="0" dirty="0">
                <a:solidFill>
                  <a:sysClr val="windowText" lastClr="000000"/>
                </a:solidFill>
                <a:effectLst/>
                <a:latin typeface="Comic Sans MS" pitchFamily="66" charset="0"/>
                <a:ea typeface="+mn-ea"/>
                <a:cs typeface="+mn-cs"/>
              </a:rPr>
              <a:t/>
            </a:r>
            <a:br>
              <a:rPr lang="ru-RU" sz="1800" kern="0" dirty="0">
                <a:solidFill>
                  <a:sysClr val="windowText" lastClr="000000"/>
                </a:solidFill>
                <a:effectLst/>
                <a:latin typeface="Comic Sans MS" pitchFamily="66" charset="0"/>
                <a:ea typeface="+mn-ea"/>
                <a:cs typeface="+mn-cs"/>
              </a:rPr>
            </a:br>
            <a:endParaRPr lang="ru-RU" dirty="0">
              <a:latin typeface="Comic Sans MS" pitchFamily="66" charset="0"/>
            </a:endParaRPr>
          </a:p>
        </p:txBody>
      </p:sp>
      <p:pic>
        <p:nvPicPr>
          <p:cNvPr id="5124" name="Picture 4" descr="https://zabavnik.club/wp-content/uploads/Kartinki_dlya_detey_pro_sobaku_8_08164500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48064" y="1884986"/>
            <a:ext cx="3258082" cy="36457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245231" y="1700808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i="0" dirty="0" smtClean="0">
                <a:solidFill>
                  <a:srgbClr val="C00000"/>
                </a:solidFill>
                <a:effectLst/>
                <a:latin typeface="Comic Sans MS" pitchFamily="66" charset="0"/>
              </a:rPr>
              <a:t>ЦЕЛЬ</a:t>
            </a:r>
            <a:r>
              <a:rPr lang="ru-RU" b="0" i="0" dirty="0" smtClean="0">
                <a:solidFill>
                  <a:srgbClr val="000000"/>
                </a:solidFill>
                <a:effectLst/>
                <a:latin typeface="Comic Sans MS" pitchFamily="66" charset="0"/>
              </a:rPr>
              <a:t> </a:t>
            </a: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</a:rPr>
              <a:t>акции </a:t>
            </a:r>
          </a:p>
          <a:p>
            <a:endParaRPr lang="ru-RU" dirty="0" smtClean="0">
              <a:solidFill>
                <a:srgbClr val="000000"/>
              </a:solidFill>
              <a:latin typeface="Comic Sans MS" pitchFamily="66" charset="0"/>
            </a:endParaRPr>
          </a:p>
          <a:p>
            <a:r>
              <a:rPr lang="ru-RU" b="1" i="0" dirty="0" smtClean="0">
                <a:solidFill>
                  <a:schemeClr val="accent5">
                    <a:lumMod val="50000"/>
                  </a:schemeClr>
                </a:solidFill>
                <a:effectLst/>
                <a:latin typeface="Comic Sans MS" pitchFamily="66" charset="0"/>
              </a:rPr>
              <a:t>воспитывать гуманное отношение к животным</a:t>
            </a:r>
            <a:r>
              <a:rPr lang="ru-RU" b="0" i="0" dirty="0" smtClean="0">
                <a:solidFill>
                  <a:srgbClr val="000000"/>
                </a:solidFill>
                <a:effectLst/>
                <a:latin typeface="Comic Sans MS" pitchFamily="66" charset="0"/>
              </a:rPr>
              <a:t>;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205948" y="3176101"/>
            <a:ext cx="437423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</a:rPr>
              <a:t>прививать чувство ответственности за тех, кого мы приручили;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320822" y="4450507"/>
            <a:ext cx="383082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0" dirty="0" smtClean="0">
                <a:solidFill>
                  <a:schemeClr val="accent5">
                    <a:lumMod val="50000"/>
                  </a:schemeClr>
                </a:solidFill>
                <a:effectLst/>
                <a:latin typeface="Comic Sans MS" pitchFamily="66" charset="0"/>
              </a:rPr>
              <a:t>выявлять нравственную позицию ребенка в его отношениях с животными</a:t>
            </a:r>
            <a:r>
              <a:rPr lang="ru-RU" b="0" i="0" dirty="0" smtClean="0">
                <a:solidFill>
                  <a:schemeClr val="accent5">
                    <a:lumMod val="50000"/>
                  </a:schemeClr>
                </a:solidFill>
                <a:effectLst/>
                <a:latin typeface="Comic Sans MS" pitchFamily="66" charset="0"/>
              </a:rPr>
              <a:t>;</a:t>
            </a:r>
            <a:endParaRPr lang="ru-RU" dirty="0">
              <a:solidFill>
                <a:schemeClr val="accent5">
                  <a:lumMod val="50000"/>
                </a:schemeClr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9999452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136</TotalTime>
  <Words>230</Words>
  <Application>Microsoft Office PowerPoint</Application>
  <PresentationFormat>Экран (4:3)</PresentationFormat>
  <Paragraphs>27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Солнцестояние</vt:lpstr>
      <vt:lpstr>Социальная акция, как один из видов культурных практик в работе с детьми.</vt:lpstr>
      <vt:lpstr>Социальная акция  «Возьми улыбку с собой»</vt:lpstr>
      <vt:lpstr>Акция проводилась в день дошкольного работника. Дети дарили смайлики сделанные ими  работникам детского сада</vt:lpstr>
      <vt:lpstr> социальная  акция ко дню пожилого человека</vt:lpstr>
      <vt:lpstr>«ПОДАРИ УЛЫБКУ»  </vt:lpstr>
      <vt:lpstr>Социальная акция к Дню матери.</vt:lpstr>
      <vt:lpstr>«От мамы с любовью для сына и дочки»</vt:lpstr>
      <vt:lpstr>Презентация PowerPoint</vt:lpstr>
      <vt:lpstr>  Благотворительная акция «Помоги бездомным животным»  </vt:lpstr>
      <vt:lpstr>Презентация PowerPoint</vt:lpstr>
      <vt:lpstr>Поздравление ветеранам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Ruslan</dc:creator>
  <cp:lastModifiedBy>Ruslan</cp:lastModifiedBy>
  <cp:revision>15</cp:revision>
  <dcterms:created xsi:type="dcterms:W3CDTF">2019-03-03T21:37:53Z</dcterms:created>
  <dcterms:modified xsi:type="dcterms:W3CDTF">2019-03-04T00:39:27Z</dcterms:modified>
</cp:coreProperties>
</file>