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65" r:id="rId7"/>
    <p:sldId id="266" r:id="rId8"/>
    <p:sldId id="257" r:id="rId9"/>
    <p:sldId id="267" r:id="rId10"/>
    <p:sldId id="268" r:id="rId11"/>
    <p:sldId id="269" r:id="rId12"/>
    <p:sldId id="270" r:id="rId13"/>
    <p:sldId id="273" r:id="rId14"/>
    <p:sldId id="275" r:id="rId15"/>
    <p:sldId id="274" r:id="rId16"/>
    <p:sldId id="271" r:id="rId17"/>
    <p:sldId id="276" r:id="rId18"/>
    <p:sldId id="277" r:id="rId19"/>
    <p:sldId id="279" r:id="rId20"/>
    <p:sldId id="282" r:id="rId21"/>
    <p:sldId id="280" r:id="rId22"/>
    <p:sldId id="283" r:id="rId23"/>
    <p:sldId id="264" r:id="rId24"/>
    <p:sldId id="272" r:id="rId25"/>
    <p:sldId id="286" r:id="rId26"/>
    <p:sldId id="288" r:id="rId27"/>
    <p:sldId id="285" r:id="rId28"/>
    <p:sldId id="284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7846-A379-4539-A5A4-DDA52E1E6BC8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E2E19-0BF2-4B8F-9038-979B69B9B3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612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7846-A379-4539-A5A4-DDA52E1E6BC8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E2E19-0BF2-4B8F-9038-979B69B9B3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6021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7846-A379-4539-A5A4-DDA52E1E6BC8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E2E19-0BF2-4B8F-9038-979B69B9B3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4859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7846-A379-4539-A5A4-DDA52E1E6BC8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E2E19-0BF2-4B8F-9038-979B69B9B3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3847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7846-A379-4539-A5A4-DDA52E1E6BC8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E2E19-0BF2-4B8F-9038-979B69B9B3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411886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7846-A379-4539-A5A4-DDA52E1E6BC8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E2E19-0BF2-4B8F-9038-979B69B9B3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013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7846-A379-4539-A5A4-DDA52E1E6BC8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E2E19-0BF2-4B8F-9038-979B69B9B3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52625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7846-A379-4539-A5A4-DDA52E1E6BC8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E2E19-0BF2-4B8F-9038-979B69B9B3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6254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7846-A379-4539-A5A4-DDA52E1E6BC8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E2E19-0BF2-4B8F-9038-979B69B9B3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6075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7846-A379-4539-A5A4-DDA52E1E6BC8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E2E19-0BF2-4B8F-9038-979B69B9B3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3380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7846-A379-4539-A5A4-DDA52E1E6BC8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E2E19-0BF2-4B8F-9038-979B69B9B3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695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7846-A379-4539-A5A4-DDA52E1E6BC8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E2E19-0BF2-4B8F-9038-979B69B9B3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6876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7846-A379-4539-A5A4-DDA52E1E6BC8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E2E19-0BF2-4B8F-9038-979B69B9B3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039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7846-A379-4539-A5A4-DDA52E1E6BC8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E2E19-0BF2-4B8F-9038-979B69B9B3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0400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7846-A379-4539-A5A4-DDA52E1E6BC8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E2E19-0BF2-4B8F-9038-979B69B9B3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3708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7846-A379-4539-A5A4-DDA52E1E6BC8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E2E19-0BF2-4B8F-9038-979B69B9B3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1847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27846-A379-4539-A5A4-DDA52E1E6BC8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2AE2E19-0BF2-4B8F-9038-979B69B9B3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750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65" y="1309973"/>
            <a:ext cx="6910863" cy="2387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Сенсорика</a:t>
            </a:r>
            <a: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в группе раннего</a:t>
            </a:r>
            <a:b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возраста</a:t>
            </a:r>
            <a:endParaRPr lang="ru-RU" b="1" dirty="0">
              <a:ln/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sz="3600" dirty="0" smtClean="0">
                <a:solidFill>
                  <a:srgbClr val="FF0000"/>
                </a:solidFill>
              </a:rPr>
              <a:t>Цвет, </a:t>
            </a:r>
            <a:r>
              <a:rPr lang="ru-RU" sz="3600" dirty="0" smtClean="0">
                <a:solidFill>
                  <a:srgbClr val="00B050"/>
                </a:solidFill>
              </a:rPr>
              <a:t>величина,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форма</a:t>
            </a:r>
          </a:p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Разработала: </a:t>
            </a:r>
            <a:r>
              <a:rPr lang="ru-RU" sz="3600" dirty="0" err="1" smtClean="0">
                <a:solidFill>
                  <a:schemeClr val="accent1">
                    <a:lumMod val="75000"/>
                  </a:schemeClr>
                </a:solidFill>
              </a:rPr>
              <a:t>Приманчук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 Татьяна Михайловна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60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80416"/>
            <a:ext cx="8596668" cy="75590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«Собери картинку»</a:t>
            </a:r>
            <a:endParaRPr lang="ru-RU" dirty="0"/>
          </a:p>
        </p:txBody>
      </p:sp>
      <p:pic>
        <p:nvPicPr>
          <p:cNvPr id="4" name="Содержимое 3" descr="S73R310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00477" y="1438275"/>
            <a:ext cx="6551084" cy="4913313"/>
          </a:xfrm>
        </p:spPr>
      </p:pic>
      <p:pic>
        <p:nvPicPr>
          <p:cNvPr id="5" name="Рисунок 4" descr="Изображение 39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80457" y="892628"/>
            <a:ext cx="7424058" cy="556804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29184"/>
            <a:ext cx="8596668" cy="719328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«Собери картинку»</a:t>
            </a:r>
            <a:endParaRPr lang="ru-RU" dirty="0"/>
          </a:p>
        </p:txBody>
      </p:sp>
      <p:pic>
        <p:nvPicPr>
          <p:cNvPr id="4" name="Содержимое 3" descr="S73R310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32998" y="467549"/>
            <a:ext cx="8172259" cy="612919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7136"/>
          </a:xfrm>
        </p:spPr>
        <p:txBody>
          <a:bodyPr/>
          <a:lstStyle/>
          <a:p>
            <a:r>
              <a:rPr lang="ru-RU" dirty="0" smtClean="0"/>
              <a:t>    Знакомство с величиной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1853185"/>
            <a:ext cx="8596668" cy="418817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Сначала мы сравниваем два предмета, например, большой и маленький кубики, высокая и низкая башня. Затем добавляем третий объект – средний величины. Сначала величину обозначаем словами: такой – не такой, затем: большой – маленький, а в последующем используем понятия: высокий – низкий; узкий – широкий; длинный – короткий.</a:t>
            </a:r>
          </a:p>
          <a:p>
            <a:r>
              <a:rPr lang="ru-RU" sz="2400" dirty="0" smtClean="0"/>
              <a:t>С детьми используем дидактические игры:</a:t>
            </a: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56032"/>
            <a:ext cx="8596668" cy="877824"/>
          </a:xfrm>
        </p:spPr>
        <p:txBody>
          <a:bodyPr>
            <a:normAutofit/>
          </a:bodyPr>
          <a:lstStyle/>
          <a:p>
            <a:r>
              <a:rPr lang="ru-RU" dirty="0" smtClean="0"/>
              <a:t>       «Большие и маленькие мячи»</a:t>
            </a:r>
            <a:endParaRPr lang="ru-RU" dirty="0"/>
          </a:p>
        </p:txBody>
      </p:sp>
      <p:pic>
        <p:nvPicPr>
          <p:cNvPr id="4" name="Содержимое 3" descr="S73R311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65035" y="1560513"/>
            <a:ext cx="6421967" cy="481647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92608"/>
            <a:ext cx="8596668" cy="963168"/>
          </a:xfrm>
        </p:spPr>
        <p:txBody>
          <a:bodyPr/>
          <a:lstStyle/>
          <a:p>
            <a:r>
              <a:rPr lang="ru-RU" dirty="0" smtClean="0"/>
              <a:t>« Большие и маленькие пирамидки»</a:t>
            </a:r>
            <a:endParaRPr lang="ru-RU" dirty="0"/>
          </a:p>
        </p:txBody>
      </p:sp>
      <p:pic>
        <p:nvPicPr>
          <p:cNvPr id="4" name="Содержимое 3" descr="S73R311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92011" y="1633538"/>
            <a:ext cx="6568016" cy="4926012"/>
          </a:xfrm>
        </p:spPr>
      </p:pic>
      <p:pic>
        <p:nvPicPr>
          <p:cNvPr id="6" name="Рисунок 5" descr="DSC0401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84515" y="1039585"/>
            <a:ext cx="7293430" cy="547007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16992"/>
            <a:ext cx="8596668" cy="853440"/>
          </a:xfrm>
        </p:spPr>
        <p:txBody>
          <a:bodyPr>
            <a:normAutofit/>
          </a:bodyPr>
          <a:lstStyle/>
          <a:p>
            <a:r>
              <a:rPr lang="ru-RU" dirty="0" smtClean="0"/>
              <a:t>     «Большие и маленькие кубики»</a:t>
            </a:r>
            <a:endParaRPr lang="ru-RU" dirty="0"/>
          </a:p>
        </p:txBody>
      </p:sp>
      <p:pic>
        <p:nvPicPr>
          <p:cNvPr id="4" name="Содержимое 3" descr="S73R311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49161" y="1573213"/>
            <a:ext cx="6453716" cy="4840287"/>
          </a:xfrm>
        </p:spPr>
      </p:pic>
      <p:pic>
        <p:nvPicPr>
          <p:cNvPr id="6" name="Рисунок 5" descr="DSC040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84514" y="1023257"/>
            <a:ext cx="7228116" cy="542108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65760"/>
            <a:ext cx="8596668" cy="829056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« Веселые матрешки»</a:t>
            </a:r>
            <a:endParaRPr lang="ru-RU" dirty="0"/>
          </a:p>
        </p:txBody>
      </p:sp>
      <p:pic>
        <p:nvPicPr>
          <p:cNvPr id="4" name="Содержимое 3" descr="S73R311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16352" y="1560513"/>
            <a:ext cx="6519333" cy="4889500"/>
          </a:xfrm>
        </p:spPr>
      </p:pic>
      <p:pic>
        <p:nvPicPr>
          <p:cNvPr id="5" name="Рисунок 4" descr="Изображение 40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62742" y="1023256"/>
            <a:ext cx="7380514" cy="553538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0016"/>
          </a:xfrm>
        </p:spPr>
        <p:txBody>
          <a:bodyPr/>
          <a:lstStyle/>
          <a:p>
            <a:r>
              <a:rPr lang="ru-RU" dirty="0" smtClean="0"/>
              <a:t>Знания о цвете, величине и форме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Знания о цвете, величине и форме закрепляются, расширяются, когда мы проводим с детьми подвижные игры: «Разложи мячи в корзины», «Найди свой домик»,»Ай гу-гу», игра с флажками. </a:t>
            </a:r>
          </a:p>
          <a:p>
            <a:endParaRPr lang="ru-RU" sz="2400" dirty="0" smtClean="0"/>
          </a:p>
          <a:p>
            <a:r>
              <a:rPr lang="ru-RU" sz="2400" dirty="0" smtClean="0"/>
              <a:t>Играя, дети легко и весело развивают </a:t>
            </a:r>
            <a:r>
              <a:rPr lang="ru-RU" sz="2400" dirty="0" err="1" smtClean="0"/>
              <a:t>сенсорику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02336"/>
            <a:ext cx="8596668" cy="902208"/>
          </a:xfrm>
        </p:spPr>
        <p:txBody>
          <a:bodyPr/>
          <a:lstStyle/>
          <a:p>
            <a:r>
              <a:rPr lang="ru-RU" dirty="0" smtClean="0"/>
              <a:t>         «Разложи мячи в корзины»</a:t>
            </a:r>
            <a:endParaRPr lang="ru-RU" dirty="0"/>
          </a:p>
        </p:txBody>
      </p:sp>
      <p:pic>
        <p:nvPicPr>
          <p:cNvPr id="4" name="Содержимое 3" descr="S73R308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65035" y="1657350"/>
            <a:ext cx="6421967" cy="4816475"/>
          </a:xfrm>
        </p:spPr>
      </p:pic>
      <p:pic>
        <p:nvPicPr>
          <p:cNvPr id="5" name="Рисунок 4" descr="Изображение 4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55488" y="1055913"/>
            <a:ext cx="7387770" cy="554082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8224"/>
            <a:ext cx="8596668" cy="999744"/>
          </a:xfrm>
        </p:spPr>
        <p:txBody>
          <a:bodyPr/>
          <a:lstStyle/>
          <a:p>
            <a:r>
              <a:rPr lang="ru-RU" dirty="0" smtClean="0"/>
              <a:t>            «Найди свой домик»</a:t>
            </a:r>
            <a:endParaRPr lang="ru-RU" dirty="0"/>
          </a:p>
        </p:txBody>
      </p:sp>
      <p:pic>
        <p:nvPicPr>
          <p:cNvPr id="4" name="Содержимое 3" descr="S73R309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00477" y="1584325"/>
            <a:ext cx="6551084" cy="4913313"/>
          </a:xfrm>
        </p:spPr>
      </p:pic>
      <p:pic>
        <p:nvPicPr>
          <p:cNvPr id="5" name="Рисунок 4" descr="Изображение 37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24859" y="957944"/>
            <a:ext cx="7409541" cy="555715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459019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Сенсорное развитие ребенка – это развитие его восприятия и формирования представлений о свойствах предметов и различных явлениях окружающего мира. Существуют следующие виды сенсорных ощущений: зрительные, слуховые, осязательные, обонятельные, вкусовые. В рамках сенсорного развития детей раннего возраста мы знакомим с такими свойствами предметов, и явлений, как цвет, форма, величина, количество, положение в пространстве.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437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65760"/>
            <a:ext cx="8596668" cy="792480"/>
          </a:xfrm>
        </p:spPr>
        <p:txBody>
          <a:bodyPr>
            <a:normAutofit/>
          </a:bodyPr>
          <a:lstStyle/>
          <a:p>
            <a:r>
              <a:rPr lang="ru-RU" dirty="0" smtClean="0"/>
              <a:t>      « Игры с прищепками»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2634343"/>
            <a:ext cx="5222723" cy="3705496"/>
          </a:xfrm>
        </p:spPr>
        <p:txBody>
          <a:bodyPr>
            <a:normAutofit fontScale="85000" lnSpcReduction="10000"/>
          </a:bodyPr>
          <a:lstStyle/>
          <a:p>
            <a:r>
              <a:rPr lang="ru-RU" sz="2400" dirty="0" smtClean="0"/>
              <a:t>С помощью родителей пополнили сенсорный уголок. На развитие тактильных ощущений сшили : «</a:t>
            </a:r>
            <a:r>
              <a:rPr lang="ru-RU" sz="2400" dirty="0" err="1" smtClean="0"/>
              <a:t>Гусеничку-крупеничку</a:t>
            </a:r>
            <a:r>
              <a:rPr lang="ru-RU" sz="2400" dirty="0" smtClean="0"/>
              <a:t>», «Черепашку», «Сенсорные мешочки».</a:t>
            </a:r>
          </a:p>
          <a:p>
            <a:r>
              <a:rPr lang="ru-RU" sz="2400" dirty="0" smtClean="0"/>
              <a:t>Обновили дидактические игры:»Посади бабочку на цветок», «Подбери перышки петушку».</a:t>
            </a:r>
          </a:p>
          <a:p>
            <a:r>
              <a:rPr lang="ru-RU" sz="2400" dirty="0" smtClean="0"/>
              <a:t>Итак работу по сенсорному развитию нужно продолжать, расширять и углублять. Это приводит к положительным результатам.</a:t>
            </a:r>
            <a:endParaRPr lang="ru-RU" sz="2400" dirty="0"/>
          </a:p>
        </p:txBody>
      </p:sp>
      <p:pic>
        <p:nvPicPr>
          <p:cNvPr id="4" name="Рисунок 3" descr="Изображение 36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6344" y="1104900"/>
            <a:ext cx="7264400" cy="544829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29184"/>
            <a:ext cx="8596668" cy="829056"/>
          </a:xfrm>
        </p:spPr>
        <p:txBody>
          <a:bodyPr>
            <a:normAutofit/>
          </a:bodyPr>
          <a:lstStyle/>
          <a:p>
            <a:r>
              <a:rPr lang="ru-RU" dirty="0" smtClean="0"/>
              <a:t>        «Пальчики играют»</a:t>
            </a:r>
            <a:endParaRPr lang="ru-RU" dirty="0"/>
          </a:p>
        </p:txBody>
      </p:sp>
      <p:pic>
        <p:nvPicPr>
          <p:cNvPr id="4" name="Содержимое 3" descr="S73R308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65035" y="1524000"/>
            <a:ext cx="6421967" cy="4816475"/>
          </a:xfrm>
        </p:spPr>
      </p:pic>
      <p:pic>
        <p:nvPicPr>
          <p:cNvPr id="5" name="Рисунок 4" descr="Изображение 42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62742" y="908957"/>
            <a:ext cx="7554687" cy="566601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«Поможем божьей коровке»</a:t>
            </a:r>
            <a:endParaRPr lang="ru-RU" dirty="0"/>
          </a:p>
        </p:txBody>
      </p:sp>
      <p:pic>
        <p:nvPicPr>
          <p:cNvPr id="4" name="Содержимое 3" descr="Изображение 37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80458" y="1626594"/>
            <a:ext cx="6496844" cy="4872632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29184"/>
            <a:ext cx="8596668" cy="780288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«Покорми рыбок»</a:t>
            </a:r>
            <a:endParaRPr lang="ru-RU" dirty="0"/>
          </a:p>
        </p:txBody>
      </p:sp>
      <p:pic>
        <p:nvPicPr>
          <p:cNvPr id="4" name="Содержимое 3" descr="S73R311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35919" y="1414463"/>
            <a:ext cx="6680200" cy="5010150"/>
          </a:xfrm>
        </p:spPr>
      </p:pic>
      <p:pic>
        <p:nvPicPr>
          <p:cNvPr id="5" name="Рисунок 4" descr="DSC0400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23999" y="1022984"/>
            <a:ext cx="7780022" cy="583501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43840"/>
            <a:ext cx="8596668" cy="902208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«Пирамидки»</a:t>
            </a:r>
            <a:endParaRPr lang="ru-RU" dirty="0"/>
          </a:p>
        </p:txBody>
      </p:sp>
      <p:pic>
        <p:nvPicPr>
          <p:cNvPr id="4" name="Содержимое 3" descr="S73R311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92011" y="1547813"/>
            <a:ext cx="6568016" cy="4926012"/>
          </a:xfrm>
        </p:spPr>
      </p:pic>
      <p:pic>
        <p:nvPicPr>
          <p:cNvPr id="9" name="Рисунок 8" descr="Изображение 36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75657" y="941615"/>
            <a:ext cx="7511143" cy="5633357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«Шнуровки»</a:t>
            </a:r>
            <a:endParaRPr lang="ru-RU" dirty="0"/>
          </a:p>
        </p:txBody>
      </p:sp>
      <p:pic>
        <p:nvPicPr>
          <p:cNvPr id="11" name="Содержимое 10" descr="DSC0391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11086" y="1502229"/>
            <a:ext cx="6830370" cy="5122777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«Веселые цветочки»</a:t>
            </a:r>
            <a:endParaRPr lang="ru-RU" dirty="0"/>
          </a:p>
        </p:txBody>
      </p:sp>
      <p:pic>
        <p:nvPicPr>
          <p:cNvPr id="4" name="Содержимое 3" descr="DSC0396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58462" y="1439556"/>
            <a:ext cx="6766560" cy="4693958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40228" y="1404467"/>
            <a:ext cx="8664402" cy="545353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заключении хотелось бы подчеркнуть , что сенсорное  развитие составляет фундамент  общего умственного развития. А это очень важная , но не единственная сторона общего психического развития . Ребенок должен развиваться гармонически, т.е. в умственном, нравственном, эстетическом и физическом отношениях. Поэтому мы должны сплотиться и решать эти задачи совместно, чтобы достичь результата.</a:t>
            </a:r>
            <a:endParaRPr lang="ru-RU" sz="2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718457"/>
            <a:ext cx="8575523" cy="532290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sz="6000" dirty="0" smtClean="0">
                <a:solidFill>
                  <a:schemeClr val="accent1"/>
                </a:solidFill>
              </a:rPr>
              <a:t>Спасибо за внимание!</a:t>
            </a:r>
            <a:endParaRPr lang="ru-RU" sz="6000" dirty="0">
              <a:solidFill>
                <a:schemeClr val="accent1"/>
              </a:solidFill>
            </a:endParaRPr>
          </a:p>
        </p:txBody>
      </p:sp>
      <p:pic>
        <p:nvPicPr>
          <p:cNvPr id="4" name="Рисунок 3" descr="DSC0351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76284" y="2171700"/>
            <a:ext cx="5348515" cy="401138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173707"/>
            <a:ext cx="8596668" cy="459929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Знакомство малышей с цветом мы начинаем с четырёх основных цветов: красного, жёлтого, зелёного и синего. Только после того, как дети научаться без труда узнавать и различать эти цвета, а также называть их, мы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знакомим их с белым, чёрным,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оранжевым и фиолетовым цветами. В уголке по </a:t>
            </a:r>
            <a:r>
              <a:rPr lang="ru-RU" sz="2800" dirty="0" err="1" smtClean="0">
                <a:solidFill>
                  <a:schemeClr val="tx1"/>
                </a:solidFill>
              </a:rPr>
              <a:t>сенсорике</a:t>
            </a:r>
            <a:r>
              <a:rPr lang="ru-RU" sz="2800" dirty="0" smtClean="0">
                <a:solidFill>
                  <a:schemeClr val="tx1"/>
                </a:solidFill>
              </a:rPr>
              <a:t> организуем дидактические игры: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219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701718" y="329184"/>
            <a:ext cx="8596668" cy="4754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«Веселый поезд»</a:t>
            </a:r>
            <a:endParaRPr lang="ru-RU" dirty="0"/>
          </a:p>
        </p:txBody>
      </p:sp>
      <p:pic>
        <p:nvPicPr>
          <p:cNvPr id="14" name="Содержимое 13" descr="S73R309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71902" y="1085850"/>
            <a:ext cx="6608233" cy="4956175"/>
          </a:xfrm>
        </p:spPr>
      </p:pic>
      <p:pic>
        <p:nvPicPr>
          <p:cNvPr id="5" name="Рисунок 4" descr="DSC0400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92628" y="947056"/>
            <a:ext cx="7532915" cy="564968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7198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8224"/>
            <a:ext cx="8596668" cy="6339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«Посади бабочку на цветок»</a:t>
            </a:r>
            <a:endParaRPr lang="ru-RU" dirty="0"/>
          </a:p>
        </p:txBody>
      </p:sp>
      <p:pic>
        <p:nvPicPr>
          <p:cNvPr id="5" name="Содержимое 4" descr="S73R309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21619" y="1292225"/>
            <a:ext cx="6908800" cy="5181600"/>
          </a:xfrm>
        </p:spPr>
      </p:pic>
      <p:pic>
        <p:nvPicPr>
          <p:cNvPr id="4" name="Рисунок 3" descr="DSC0393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02229" y="892628"/>
            <a:ext cx="7489371" cy="561702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80416"/>
            <a:ext cx="8596668" cy="670560"/>
          </a:xfrm>
        </p:spPr>
        <p:txBody>
          <a:bodyPr>
            <a:normAutofit/>
          </a:bodyPr>
          <a:lstStyle/>
          <a:p>
            <a:r>
              <a:rPr lang="ru-RU" dirty="0" smtClean="0"/>
              <a:t>         « Мячи для черепашек »</a:t>
            </a:r>
            <a:endParaRPr lang="ru-RU" dirty="0"/>
          </a:p>
        </p:txBody>
      </p:sp>
      <p:pic>
        <p:nvPicPr>
          <p:cNvPr id="4" name="Содержимое 3" descr="S73R309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94644" y="1316038"/>
            <a:ext cx="6762749" cy="5072062"/>
          </a:xfrm>
        </p:spPr>
      </p:pic>
      <p:pic>
        <p:nvPicPr>
          <p:cNvPr id="5" name="Рисунок 4" descr="DSC0398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97429" y="903514"/>
            <a:ext cx="7445830" cy="558437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14528"/>
            <a:ext cx="8596668" cy="658368"/>
          </a:xfrm>
        </p:spPr>
        <p:txBody>
          <a:bodyPr>
            <a:normAutofit/>
          </a:bodyPr>
          <a:lstStyle/>
          <a:p>
            <a:r>
              <a:rPr lang="ru-RU" dirty="0" smtClean="0"/>
              <a:t>     «Угощения для </a:t>
            </a:r>
            <a:r>
              <a:rPr lang="ru-RU" dirty="0" err="1" smtClean="0"/>
              <a:t>осьминожек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Содержимое 3" descr="S73R312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93069" y="1463675"/>
            <a:ext cx="6565900" cy="4924425"/>
          </a:xfrm>
        </p:spPr>
      </p:pic>
      <p:pic>
        <p:nvPicPr>
          <p:cNvPr id="5" name="Рисунок 4" descr="DSC0399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19943" y="1262743"/>
            <a:ext cx="6879772" cy="515982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799" y="81885"/>
            <a:ext cx="8588203" cy="1555845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Знакомство с формой</a:t>
            </a:r>
            <a:endParaRPr lang="ru-RU" sz="40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738293" y="1345123"/>
            <a:ext cx="8596669" cy="4067033"/>
          </a:xfrm>
        </p:spPr>
        <p:txBody>
          <a:bodyPr/>
          <a:lstStyle/>
          <a:p>
            <a:pPr marL="0" lvl="1"/>
            <a:r>
              <a:rPr lang="ru-RU" sz="2800" dirty="0">
                <a:solidFill>
                  <a:schemeClr val="tx1"/>
                </a:solidFill>
              </a:rPr>
              <a:t>Начинаем с простых фигур: кругом и квадратом. Помогаем обвести </a:t>
            </a:r>
            <a:r>
              <a:rPr lang="ru-RU" sz="2800" dirty="0" smtClean="0">
                <a:solidFill>
                  <a:schemeClr val="tx1"/>
                </a:solidFill>
              </a:rPr>
              <a:t>контуры </a:t>
            </a:r>
            <a:r>
              <a:rPr lang="ru-RU" sz="2800" dirty="0">
                <a:solidFill>
                  <a:schemeClr val="tx1"/>
                </a:solidFill>
              </a:rPr>
              <a:t>фигур пальцем. Когда малыши усвоят эти формы, </a:t>
            </a:r>
            <a:r>
              <a:rPr lang="ru-RU" sz="2800" dirty="0" smtClean="0">
                <a:solidFill>
                  <a:schemeClr val="tx1"/>
                </a:solidFill>
              </a:rPr>
              <a:t>знакомим </a:t>
            </a:r>
            <a:r>
              <a:rPr lang="ru-RU" sz="2800" dirty="0">
                <a:solidFill>
                  <a:schemeClr val="tx1"/>
                </a:solidFill>
              </a:rPr>
              <a:t>с треугольником, прямоугольником и овалом. Параллельно даем представление об </a:t>
            </a:r>
            <a:r>
              <a:rPr lang="ru-RU" sz="2800" dirty="0" smtClean="0">
                <a:solidFill>
                  <a:schemeClr val="tx1"/>
                </a:solidFill>
              </a:rPr>
              <a:t>объемных </a:t>
            </a:r>
            <a:r>
              <a:rPr lang="ru-RU" sz="2800" dirty="0">
                <a:solidFill>
                  <a:schemeClr val="tx1"/>
                </a:solidFill>
              </a:rPr>
              <a:t>геометрических телах – шаре, кубе, кирпичике. В работе с детьми используем дидактические игры.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7751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80416"/>
            <a:ext cx="8596668" cy="81686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«Бусы»</a:t>
            </a:r>
            <a:endParaRPr lang="ru-RU" dirty="0"/>
          </a:p>
        </p:txBody>
      </p:sp>
      <p:pic>
        <p:nvPicPr>
          <p:cNvPr id="4" name="Содержимое 3" descr="S73R310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35919" y="1427163"/>
            <a:ext cx="6680200" cy="5010150"/>
          </a:xfrm>
        </p:spPr>
      </p:pic>
      <p:pic>
        <p:nvPicPr>
          <p:cNvPr id="5" name="Рисунок 4" descr="Изображение 38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19199" y="941613"/>
            <a:ext cx="7511144" cy="56333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603</TotalTime>
  <Words>527</Words>
  <Application>Microsoft Office PowerPoint</Application>
  <PresentationFormat>Произвольный</PresentationFormat>
  <Paragraphs>41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Грань</vt:lpstr>
      <vt:lpstr>Сенсорика в группе раннего возраста</vt:lpstr>
      <vt:lpstr>Сенсорное развитие ребенка – это развитие его восприятия и формирования представлений о свойствах предметов и различных явлениях окружающего мира. Существуют следующие виды сенсорных ощущений: зрительные, слуховые, осязательные, обонятельные, вкусовые. В рамках сенсорного развития детей раннего возраста мы знакомим с такими свойствами предметов, и явлений, как цвет, форма, величина, количество, положение в пространстве.</vt:lpstr>
      <vt:lpstr>Знакомство малышей с цветом мы начинаем с четырёх основных цветов: красного, жёлтого, зелёного и синего. Только после того, как дети научаться без труда узнавать и различать эти цвета, а также называть их, мы  знакомим их с белым, чёрным, оранжевым и фиолетовым цветами. В уголке по сенсорике организуем дидактические игры:</vt:lpstr>
      <vt:lpstr>                  «Веселый поезд»</vt:lpstr>
      <vt:lpstr>             «Посади бабочку на цветок»</vt:lpstr>
      <vt:lpstr>         « Мячи для черепашек »</vt:lpstr>
      <vt:lpstr>     «Угощения для осьминожек»</vt:lpstr>
      <vt:lpstr>Знакомство с формой</vt:lpstr>
      <vt:lpstr>                        «Бусы»</vt:lpstr>
      <vt:lpstr>                    «Собери картинку»</vt:lpstr>
      <vt:lpstr>               «Собери картинку»</vt:lpstr>
      <vt:lpstr>    Знакомство с величиной</vt:lpstr>
      <vt:lpstr>       «Большие и маленькие мячи»</vt:lpstr>
      <vt:lpstr>« Большие и маленькие пирамидки»</vt:lpstr>
      <vt:lpstr>     «Большие и маленькие кубики»</vt:lpstr>
      <vt:lpstr>            « Веселые матрешки»</vt:lpstr>
      <vt:lpstr>Знания о цвете, величине и форме</vt:lpstr>
      <vt:lpstr>         «Разложи мячи в корзины»</vt:lpstr>
      <vt:lpstr>            «Найди свой домик»</vt:lpstr>
      <vt:lpstr>      « Игры с прищепками»  </vt:lpstr>
      <vt:lpstr>        «Пальчики играют»</vt:lpstr>
      <vt:lpstr>     «Поможем божьей коровке»</vt:lpstr>
      <vt:lpstr>                     «Покорми рыбок»</vt:lpstr>
      <vt:lpstr>                  «Пирамидки»</vt:lpstr>
      <vt:lpstr>               «Шнуровки»</vt:lpstr>
      <vt:lpstr>            «Веселые цветочки»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Галя</dc:creator>
  <cp:lastModifiedBy>Ольга</cp:lastModifiedBy>
  <cp:revision>55</cp:revision>
  <dcterms:created xsi:type="dcterms:W3CDTF">2013-10-24T14:34:38Z</dcterms:created>
  <dcterms:modified xsi:type="dcterms:W3CDTF">2019-03-04T11:56:59Z</dcterms:modified>
</cp:coreProperties>
</file>