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6" r:id="rId3"/>
    <p:sldId id="281" r:id="rId4"/>
    <p:sldId id="286" r:id="rId5"/>
    <p:sldId id="282" r:id="rId6"/>
    <p:sldId id="284" r:id="rId7"/>
    <p:sldId id="288" r:id="rId8"/>
    <p:sldId id="289" r:id="rId9"/>
    <p:sldId id="300" r:id="rId10"/>
    <p:sldId id="301" r:id="rId11"/>
    <p:sldId id="299" r:id="rId12"/>
    <p:sldId id="290" r:id="rId13"/>
    <p:sldId id="291" r:id="rId14"/>
    <p:sldId id="292" r:id="rId15"/>
    <p:sldId id="293" r:id="rId16"/>
    <p:sldId id="294" r:id="rId17"/>
    <p:sldId id="273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BA21"/>
    <a:srgbClr val="FFCC99"/>
    <a:srgbClr val="99CCFF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74550A-0090-422F-87DB-17FB7437D515}" type="datetime11">
              <a:rPr lang="ru-RU"/>
              <a:pPr>
                <a:defRPr/>
              </a:pPr>
              <a:t>20:22:12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002E91-9A48-4027-9BEA-32A40F0B1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7FE71-BCA5-4E55-ABA3-DBBB5003151F}" type="datetime11">
              <a:rPr lang="ru-RU"/>
              <a:pPr>
                <a:defRPr/>
              </a:pPr>
              <a:t>20:22:10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DF7F30-B42B-4C2B-AD42-6DB1346F0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41F35AB9-521C-48AF-91D8-341FB51F384E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9DB75C0-3D41-4A57-8F9A-94E2B1345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4F7C8-4613-4444-B74B-2778517C0902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F44BA-DBD3-4FBA-A230-AC594C44E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644EE-947C-48B3-97D9-5F30F595B9BD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88D1C-903B-4797-A33E-DEB934FB2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42988" y="2324100"/>
            <a:ext cx="6777037" cy="35083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0D574-636A-415D-9F7C-282B13ADA477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35DA3-40DC-410E-B17F-7A6F80A4B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74B69-27E1-46CB-AF21-2B251A54E6DD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1435-846E-471E-A738-9C350F571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F4311-11B0-4407-97F9-7AFAC623A01C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3CEC-B405-4E83-9E16-4834840E0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FC962-9245-4870-9D90-DD97F6B4ED36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405DE-61AC-4DE8-BBC2-B939B4BFB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A1DDD-F51C-47E1-ACD1-11ED41C5D789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CDB5-E9E6-422F-BC1A-CB5683402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8B48-F078-4A89-BEB5-E0BE7DFACFDB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38181-1BB5-407A-822C-19931F2BC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DA85-276E-4462-AA6B-A215EAE6C168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0B82-6868-4FAF-B4E1-502F2944A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5D84F-A734-4557-B1ED-49F5B6EA46A2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CBBCF-5E66-4831-AA36-09EDAE5A9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6A3D3-99EB-43C5-B745-44C9C196F0BE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5ED8-8EB5-4E54-A1E4-ABB3F9ECC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DA9F13-315C-41A5-953F-5526A9732C1B}" type="datetimeFigureOut">
              <a:rPr lang="ru-RU"/>
              <a:pPr>
                <a:defRPr/>
              </a:pPr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96A3A-295D-4E1D-95D5-794EECE5F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  <p:sldLayoutId id="2147483676" r:id="rId12"/>
  </p:sldLayoutIdLst>
  <p:transition spd="slow">
    <p:pul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2;&#1086;&#1081;%20&#1092;&#1080;&#1083;&#1100;&#1084;.mp4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492375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/>
          </p:nvPr>
        </p:nvSpPr>
        <p:spPr>
          <a:xfrm>
            <a:off x="684213" y="908050"/>
            <a:ext cx="7848600" cy="720725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  АНТИСОЦИАЛЬНОЕ ПОВЕДЕНИЕ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3814763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60575"/>
            <a:ext cx="3889375" cy="367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632700" cy="1223963"/>
          </a:xfrm>
        </p:spPr>
        <p:txBody>
          <a:bodyPr/>
          <a:lstStyle/>
          <a:p>
            <a:r>
              <a:rPr lang="ru-RU" sz="2800" smtClean="0">
                <a:solidFill>
                  <a:srgbClr val="0CBA21"/>
                </a:solidFill>
              </a:rPr>
              <a:t>Преступление</a:t>
            </a:r>
            <a:r>
              <a:rPr lang="ru-RU" sz="2400" smtClean="0">
                <a:solidFill>
                  <a:schemeClr val="tx1"/>
                </a:solidFill>
              </a:rPr>
              <a:t> – это посягающее на правопорядок общественно опасное деяние, предусмотренное уголовным кодексом.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042988" y="1916113"/>
            <a:ext cx="6777037" cy="39417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   </a:t>
            </a:r>
            <a:r>
              <a:rPr lang="ru-RU" u="sng" smtClean="0"/>
              <a:t>УК РФ выделяет следующие виды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                  </a:t>
            </a:r>
            <a:r>
              <a:rPr lang="ru-RU" u="sng" smtClean="0"/>
              <a:t>преступлений: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личности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В сфере экономики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общественной безопасности и общественного порядка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государственной власти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военной службы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мира и безопасности</a:t>
            </a:r>
          </a:p>
        </p:txBody>
      </p:sp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684213" y="620713"/>
            <a:ext cx="8280400" cy="1944687"/>
          </a:xfrm>
        </p:spPr>
        <p:txBody>
          <a:bodyPr/>
          <a:lstStyle/>
          <a:p>
            <a:r>
              <a:rPr lang="ru-RU" sz="2800" i="1" smtClean="0">
                <a:solidFill>
                  <a:srgbClr val="0CBA21"/>
                </a:solidFill>
              </a:rPr>
              <a:t>Социальные санкции</a:t>
            </a:r>
            <a:r>
              <a:rPr lang="ru-RU" sz="2400" b="0" smtClean="0">
                <a:solidFill>
                  <a:schemeClr val="tx1"/>
                </a:solidFill>
              </a:rPr>
              <a:t> – средства утверждения </a:t>
            </a:r>
            <a:br>
              <a:rPr lang="ru-RU" sz="2400" b="0" smtClean="0">
                <a:solidFill>
                  <a:schemeClr val="tx1"/>
                </a:solidFill>
              </a:rPr>
            </a:br>
            <a:r>
              <a:rPr lang="ru-RU" sz="2400" b="0" smtClean="0">
                <a:solidFill>
                  <a:schemeClr val="tx1"/>
                </a:solidFill>
              </a:rPr>
              <a:t>                                                     социальных норм.</a:t>
            </a:r>
            <a:br>
              <a:rPr lang="ru-RU" sz="2400" b="0" smtClean="0">
                <a:solidFill>
                  <a:schemeClr val="tx1"/>
                </a:solidFill>
              </a:rPr>
            </a:br>
            <a:r>
              <a:rPr lang="ru-RU" sz="1000" b="0" smtClean="0">
                <a:solidFill>
                  <a:schemeClr val="tx1"/>
                </a:solidFill>
              </a:rPr>
              <a:t/>
            </a:r>
            <a:br>
              <a:rPr lang="ru-RU" sz="1000" b="0" smtClean="0">
                <a:solidFill>
                  <a:schemeClr val="tx1"/>
                </a:solidFill>
              </a:rPr>
            </a:br>
            <a:r>
              <a:rPr lang="ru-RU" sz="2400" b="0" smtClean="0">
                <a:solidFill>
                  <a:schemeClr val="tx1"/>
                </a:solidFill>
              </a:rPr>
              <a:t>Санкции существуют в виде поощрений и наказаний, которые могут быть формальными и неформальными</a:t>
            </a:r>
            <a:r>
              <a:rPr lang="ru-RU" sz="3600" b="0" smtClean="0"/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042988" y="3068638"/>
            <a:ext cx="7058025" cy="30972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  </a:t>
            </a:r>
            <a:r>
              <a:rPr lang="ru-RU" sz="2000" b="1" u="sng" smtClean="0">
                <a:latin typeface="Times New Roman" pitchFamily="18" charset="0"/>
              </a:rPr>
              <a:t>ФОРМАЛЬНЫЕ   </a:t>
            </a:r>
            <a:r>
              <a:rPr lang="ru-RU" sz="2000" b="1" smtClean="0">
                <a:latin typeface="Times New Roman" pitchFamily="18" charset="0"/>
              </a:rPr>
              <a:t>                          </a:t>
            </a:r>
            <a:r>
              <a:rPr lang="ru-RU" sz="2000" b="1" u="sng" smtClean="0">
                <a:latin typeface="Times New Roman" pitchFamily="18" charset="0"/>
              </a:rPr>
              <a:t>НЕФОРМАЛЬНЫЕ </a:t>
            </a:r>
          </a:p>
          <a:p>
            <a:pPr>
              <a:buFont typeface="Wingdings 2" pitchFamily="18" charset="2"/>
              <a:buNone/>
            </a:pPr>
            <a:endParaRPr lang="ru-RU" sz="2000" b="1" u="sng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800" b="1" smtClean="0">
                <a:latin typeface="Times New Roman" pitchFamily="18" charset="0"/>
              </a:rPr>
              <a:t>   -  ПОЗИТИВНЫЕ                                    - ПОЗИТИВНЫЕ</a:t>
            </a:r>
          </a:p>
          <a:p>
            <a:pPr>
              <a:buFontTx/>
              <a:buChar char="-"/>
            </a:pPr>
            <a:endParaRPr lang="ru-RU" sz="1800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800" b="1" smtClean="0">
                <a:latin typeface="Times New Roman" pitchFamily="18" charset="0"/>
              </a:rPr>
              <a:t>  -  НЕГАТИВНЫЕ                                     - НЕГАТИВНЫЕ                            </a:t>
            </a:r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345362" cy="792163"/>
          </a:xfrm>
        </p:spPr>
        <p:txBody>
          <a:bodyPr/>
          <a:lstStyle/>
          <a:p>
            <a:r>
              <a:rPr lang="ru-RU" sz="3600" smtClean="0"/>
              <a:t>       </a:t>
            </a:r>
            <a:r>
              <a:rPr lang="ru-RU" sz="4400" smtClean="0"/>
              <a:t>ПОДГОТОВКА К ЕГЭ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323850" y="1844675"/>
            <a:ext cx="8496300" cy="4752975"/>
          </a:xfrm>
        </p:spPr>
        <p:txBody>
          <a:bodyPr/>
          <a:lstStyle/>
          <a:p>
            <a:pPr lvl="1">
              <a:buFont typeface="Wingdings 2" pitchFamily="18" charset="2"/>
              <a:buNone/>
            </a:pPr>
            <a:r>
              <a:rPr lang="ru-RU" b="1" smtClean="0"/>
              <a:t>1. Установите соответствие между конкретным выражением санкций и видом, к которому они относятся: к каждой позиции, данной в первом столбце, подберите соответствующую позицию из второго столбца. </a:t>
            </a:r>
          </a:p>
          <a:p>
            <a:pPr lvl="1">
              <a:buFont typeface="Wingdings 2" pitchFamily="18" charset="2"/>
              <a:buNone/>
            </a:pPr>
            <a:r>
              <a:rPr lang="ru-RU" b="1" u="sng" smtClean="0"/>
              <a:t>ВЫРАЖЕНИЕ САНКЦИЙ</a:t>
            </a:r>
            <a:r>
              <a:rPr lang="ru-RU" b="1" smtClean="0"/>
              <a:t>	 	              </a:t>
            </a:r>
            <a:r>
              <a:rPr lang="ru-RU" b="1" u="sng" smtClean="0"/>
              <a:t>ВИДЫ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А) проявление недружелюбия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Б) наложение штрафа                    1) формальные 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В) объявление выговора                  негативные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Г) объявление бойкота                    2) неформальные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Д) отказ от сотрудничества           негативные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    </a:t>
            </a:r>
          </a:p>
        </p:txBody>
      </p:sp>
    </p:spTree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561262" cy="792163"/>
          </a:xfrm>
        </p:spPr>
        <p:txBody>
          <a:bodyPr/>
          <a:lstStyle/>
          <a:p>
            <a:r>
              <a:rPr lang="ru-RU" sz="3600" smtClean="0"/>
              <a:t> </a:t>
            </a:r>
            <a:r>
              <a:rPr lang="ru-RU" sz="4800" smtClean="0"/>
              <a:t>ПОДГОТОВКА К ЕГЭ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8640763" cy="54006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/>
              <a:t>2. Установите соответствие между функциями и государственными институтами, должностным лицом в Российской Федерации, которые их исполняют: к каждой позиции, данной в первом столбце, подберите соответствующую позицию из второго столбца.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         </a:t>
            </a:r>
            <a:r>
              <a:rPr lang="ru-RU" sz="2000" b="1" u="sng" smtClean="0"/>
              <a:t>СОЦИАЛЬНЫЕ ОБЩНОСТИ</a:t>
            </a:r>
            <a:r>
              <a:rPr lang="ru-RU" sz="2000" b="1" smtClean="0"/>
              <a:t>	                           </a:t>
            </a:r>
            <a:r>
              <a:rPr lang="ru-RU" sz="2000" b="1" u="sng" smtClean="0"/>
              <a:t>КРИТЕРИИ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A) санкционированы государством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Б) обеспечиваются общественным                       1) моральные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мнением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B) закрепляют представление о прек-                  2) правовые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расном и безобразном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Г) основаны на представлениях о добре и зле   3) эстетические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Д) обеспечиваются государственным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принуждением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Е) чаще проявляются в художественном творчестве</a:t>
            </a:r>
            <a:r>
              <a:rPr lang="ru-RU" sz="2000" smtClean="0"/>
              <a:t>               </a:t>
            </a:r>
          </a:p>
        </p:txBody>
      </p:sp>
    </p:spTree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1042988" y="765175"/>
            <a:ext cx="7024687" cy="503238"/>
          </a:xfrm>
        </p:spPr>
        <p:txBody>
          <a:bodyPr/>
          <a:lstStyle/>
          <a:p>
            <a:r>
              <a:rPr lang="ru-RU" sz="3200" smtClean="0"/>
              <a:t>         </a:t>
            </a:r>
            <a:r>
              <a:rPr lang="ru-RU" sz="4400" smtClean="0">
                <a:solidFill>
                  <a:srgbClr val="0CBA21"/>
                </a:solidFill>
              </a:rPr>
              <a:t>ПОДГОТОВКА К ЕГЭ</a:t>
            </a:r>
            <a:r>
              <a:rPr lang="ru-RU" sz="3600" b="0" smtClean="0"/>
              <a:t> 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323850" y="1412875"/>
            <a:ext cx="8424863" cy="52562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3. 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           </a:t>
            </a:r>
            <a:r>
              <a:rPr lang="ru-RU" i="1" smtClean="0"/>
              <a:t>Поощрение, санкция, наказание, премирование, увольнение. 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4. Найдите понятие, которое является обобщающим для всех остальных понятий представленного ниже ряда. Запишите это слово (словосочетание). </a:t>
            </a:r>
            <a:endParaRPr lang="ru-RU" b="1" i="1" smtClean="0"/>
          </a:p>
          <a:p>
            <a:pPr>
              <a:buFont typeface="Wingdings 2" pitchFamily="18" charset="2"/>
              <a:buNone/>
            </a:pPr>
            <a:r>
              <a:rPr lang="ru-RU" b="1" i="1" smtClean="0"/>
              <a:t>       </a:t>
            </a:r>
            <a:r>
              <a:rPr lang="ru-RU" i="1" smtClean="0"/>
              <a:t>Моральные нормы, позитивные санкции, социальный контроль, правовые нормы, негативные санкции.</a:t>
            </a:r>
            <a:r>
              <a:rPr lang="ru-RU" b="1" i="1" smtClean="0"/>
              <a:t> 	</a:t>
            </a:r>
          </a:p>
        </p:txBody>
      </p:sp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68313" y="765175"/>
            <a:ext cx="7848600" cy="2519363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</a:rPr>
              <a:t>5. Ниже приведён перечень терминов. Все они, за исключением двух, относятся к понятию «социальный контроль». Найдите два термина, «выпадающих» из общего ряда, и запишите в ответ цифры, под которыми они указаны.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    </a:t>
            </a:r>
            <a:r>
              <a:rPr lang="ru-RU" sz="2400" i="1" smtClean="0">
                <a:solidFill>
                  <a:schemeClr val="tx1"/>
                </a:solidFill>
              </a:rPr>
              <a:t>1) замечание	 2) санкция	 3) социальная норма  4) политическая идеология</a:t>
            </a:r>
            <a:br>
              <a:rPr lang="ru-RU" sz="2400" i="1" smtClean="0">
                <a:solidFill>
                  <a:schemeClr val="tx1"/>
                </a:solidFill>
              </a:rPr>
            </a:br>
            <a:r>
              <a:rPr lang="ru-RU" sz="2400" i="1" smtClean="0">
                <a:solidFill>
                  <a:schemeClr val="tx1"/>
                </a:solidFill>
              </a:rPr>
              <a:t>     5) осуждение	  6) духовная культура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684213" y="4292600"/>
            <a:ext cx="7775575" cy="2160588"/>
          </a:xfrm>
        </p:spPr>
        <p:txBody>
          <a:bodyPr/>
          <a:lstStyle/>
          <a:p>
            <a:pPr marL="742950" lvl="1" indent="-285750">
              <a:buFont typeface="Wingdings 2" pitchFamily="18" charset="2"/>
              <a:buNone/>
            </a:pPr>
            <a:r>
              <a:rPr lang="ru-RU" sz="3100" b="1" smtClean="0">
                <a:solidFill>
                  <a:srgbClr val="0CBA21"/>
                </a:solidFill>
              </a:rPr>
              <a:t>Домашнее задание:</a:t>
            </a:r>
            <a:r>
              <a:rPr lang="ru-RU" sz="3100" smtClean="0">
                <a:solidFill>
                  <a:srgbClr val="0CBA21"/>
                </a:solidFill>
              </a:rPr>
              <a:t> </a:t>
            </a:r>
          </a:p>
          <a:p>
            <a:pPr marL="742950" lvl="1" indent="-285750">
              <a:buFont typeface="Wingdings 2" pitchFamily="18" charset="2"/>
              <a:buNone/>
            </a:pPr>
            <a:r>
              <a:rPr lang="ru-RU" sz="3100" smtClean="0"/>
              <a:t>                         § 16, вопросы 1-6  </a:t>
            </a:r>
          </a:p>
        </p:txBody>
      </p:sp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12" descr="http://assets3.lookatme.ru/assets/article_image-image/e7/cb/1500775/article_image-image-article.f7ac189b-c579-4ff4-8ad8-ddf581552831.jpg"/>
          <p:cNvPicPr>
            <a:picLocks noChangeAspect="1" noChangeArrowheads="1"/>
          </p:cNvPicPr>
          <p:nvPr/>
        </p:nvPicPr>
        <p:blipFill>
          <a:blip r:embed="rId2"/>
          <a:srcRect l="41826" t="21115" r="14171" b="20618"/>
          <a:stretch>
            <a:fillRect/>
          </a:stretch>
        </p:blipFill>
        <p:spPr bwMode="auto">
          <a:xfrm>
            <a:off x="468313" y="836613"/>
            <a:ext cx="8208962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619250" y="1484313"/>
            <a:ext cx="29495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entury Gothic" pitchFamily="34" charset="0"/>
              </a:rPr>
              <a:t>СЕГОДНЯ НА УРОКЕ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Я узнал о…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Мне было интересно …</a:t>
            </a:r>
          </a:p>
          <a:p>
            <a:endParaRPr lang="ru-RU" sz="2400">
              <a:latin typeface="Century Gothic" pitchFamily="34" charset="0"/>
            </a:endParaRPr>
          </a:p>
        </p:txBody>
      </p: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4859338" y="2492375"/>
            <a:ext cx="28082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Я попробую…</a:t>
            </a:r>
          </a:p>
          <a:p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Меня удивило…</a:t>
            </a:r>
          </a:p>
          <a:p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1042988" y="2565400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4787900" y="765175"/>
            <a:ext cx="3313113" cy="2808288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00CC00"/>
                </a:solidFill>
                <a:latin typeface="Arial" charset="0"/>
              </a:rPr>
              <a:t>Социальные нормы и отклоняющееся поведение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024687" cy="792163"/>
          </a:xfrm>
        </p:spPr>
        <p:txBody>
          <a:bodyPr/>
          <a:lstStyle/>
          <a:p>
            <a:r>
              <a:rPr lang="ru-RU" smtClean="0"/>
              <a:t>          </a:t>
            </a:r>
            <a:r>
              <a:rPr lang="ru-RU" sz="4400" smtClean="0">
                <a:solidFill>
                  <a:srgbClr val="0CBA21"/>
                </a:solidFill>
              </a:rPr>
              <a:t>ЗАДАЧИ УРОКА: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755650" y="1916113"/>
            <a:ext cx="7561263" cy="4249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i="1" smtClean="0"/>
              <a:t>Образовательная:</a:t>
            </a:r>
            <a:r>
              <a:rPr lang="ru-RU" b="1" smtClean="0"/>
              <a:t> ввести понятия социальные нормы, отклоняющееся поведение, девиантное поведение, делинквентное поведение, формальные, неформальные санкции.</a:t>
            </a:r>
            <a:endParaRPr lang="ru-RU" b="1" i="1" smtClean="0"/>
          </a:p>
          <a:p>
            <a:pPr>
              <a:lnSpc>
                <a:spcPct val="90000"/>
              </a:lnSpc>
            </a:pPr>
            <a:r>
              <a:rPr lang="ru-RU" b="1" i="1" smtClean="0"/>
              <a:t>Развивающая:</a:t>
            </a:r>
            <a:r>
              <a:rPr lang="ru-RU" b="1" smtClean="0"/>
              <a:t> формировать умения сравнивать, обобщать, выявлять признаки явлений, прослеживать причинно-следственные связи.</a:t>
            </a:r>
            <a:endParaRPr lang="ru-RU" b="1" i="1" smtClean="0"/>
          </a:p>
          <a:p>
            <a:pPr>
              <a:lnSpc>
                <a:spcPct val="90000"/>
              </a:lnSpc>
            </a:pPr>
            <a:r>
              <a:rPr lang="ru-RU" b="1" i="1" smtClean="0"/>
              <a:t>Воспитательная:</a:t>
            </a:r>
            <a:r>
              <a:rPr lang="ru-RU" b="1" smtClean="0"/>
              <a:t> формировать навыки социального поведения.</a:t>
            </a:r>
            <a:endParaRPr lang="ru-RU" sz="2800" b="1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1116013" y="476250"/>
            <a:ext cx="7200900" cy="1008063"/>
          </a:xfrm>
        </p:spPr>
        <p:txBody>
          <a:bodyPr/>
          <a:lstStyle/>
          <a:p>
            <a:pPr algn="ctr"/>
            <a:r>
              <a:rPr lang="ru-RU" sz="4800" smtClean="0">
                <a:solidFill>
                  <a:srgbClr val="0CBA21"/>
                </a:solidFill>
              </a:rPr>
              <a:t>Социальные нормы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971550" y="1916113"/>
            <a:ext cx="6777038" cy="45180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200" b="1" smtClean="0"/>
              <a:t>это общие правила и образцы поведения, сложившиеся в обществе в результате длительной практической деятельности людей, в ходе которой были выработаны оптимальные стандарты и модели правильного поведения.</a:t>
            </a:r>
            <a:r>
              <a:rPr lang="ru-RU" sz="2000" smtClean="0"/>
              <a:t> </a:t>
            </a:r>
            <a:endParaRPr lang="ru-RU" sz="2800" b="1" smtClean="0"/>
          </a:p>
          <a:p>
            <a:pPr>
              <a:buFont typeface="Wingdings 2" pitchFamily="18" charset="2"/>
              <a:buNone/>
            </a:pPr>
            <a:endParaRPr lang="ru-RU" sz="2000" smtClean="0"/>
          </a:p>
        </p:txBody>
      </p:sp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827088" y="692150"/>
            <a:ext cx="7200900" cy="576263"/>
          </a:xfrm>
        </p:spPr>
        <p:txBody>
          <a:bodyPr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4400" smtClean="0">
                <a:solidFill>
                  <a:srgbClr val="0CBA21"/>
                </a:solidFill>
              </a:rPr>
              <a:t>СОЦИАЛЬНЫЕ НОРМЫ</a:t>
            </a:r>
          </a:p>
        </p:txBody>
      </p:sp>
      <p:pic>
        <p:nvPicPr>
          <p:cNvPr id="20482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424862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низ 10"/>
          <p:cNvSpPr/>
          <p:nvPr/>
        </p:nvSpPr>
        <p:spPr>
          <a:xfrm>
            <a:off x="684213" y="1484313"/>
            <a:ext cx="266700" cy="4332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Стрелка вправо 14"/>
          <p:cNvSpPr/>
          <p:nvPr/>
        </p:nvSpPr>
        <p:spPr>
          <a:xfrm>
            <a:off x="900113" y="2060575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трелка вправо 14"/>
          <p:cNvSpPr/>
          <p:nvPr/>
        </p:nvSpPr>
        <p:spPr>
          <a:xfrm>
            <a:off x="900113" y="4941888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право 14"/>
          <p:cNvSpPr/>
          <p:nvPr/>
        </p:nvSpPr>
        <p:spPr>
          <a:xfrm>
            <a:off x="900113" y="2924175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14"/>
          <p:cNvSpPr>
            <a:spLocks noChangeArrowheads="1"/>
          </p:cNvSpPr>
          <p:nvPr/>
        </p:nvSpPr>
        <p:spPr bwMode="auto">
          <a:xfrm flipV="1">
            <a:off x="900113" y="4005263"/>
            <a:ext cx="360362" cy="200025"/>
          </a:xfrm>
          <a:prstGeom prst="rightArrow">
            <a:avLst>
              <a:gd name="adj1" fmla="val 50000"/>
              <a:gd name="adj2" fmla="val 57934"/>
            </a:avLst>
          </a:prstGeom>
          <a:solidFill>
            <a:schemeClr val="accent1"/>
          </a:solidFill>
          <a:ln w="15875" algn="ctr">
            <a:solidFill>
              <a:srgbClr val="6B91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971550" y="549275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CC00"/>
                </a:solidFill>
              </a:rPr>
              <a:t>ФУНКЦИИ СОЦИАЛЬНЫХ НОРМ</a:t>
            </a:r>
          </a:p>
        </p:txBody>
      </p:sp>
      <p:sp>
        <p:nvSpPr>
          <p:cNvPr id="21511" name="Rectangle 14"/>
          <p:cNvSpPr>
            <a:spLocks noChangeArrowheads="1"/>
          </p:cNvSpPr>
          <p:nvPr/>
        </p:nvSpPr>
        <p:spPr bwMode="auto">
          <a:xfrm>
            <a:off x="1476375" y="1989138"/>
            <a:ext cx="669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/>
              <a:t>Регулируют общий ход социализации</a:t>
            </a:r>
            <a:r>
              <a:rPr lang="ru-RU"/>
              <a:t>. </a:t>
            </a:r>
          </a:p>
        </p:txBody>
      </p:sp>
      <p:sp>
        <p:nvSpPr>
          <p:cNvPr id="21512" name="Rectangle 15"/>
          <p:cNvSpPr>
            <a:spLocks noChangeArrowheads="1"/>
          </p:cNvSpPr>
          <p:nvPr/>
        </p:nvSpPr>
        <p:spPr bwMode="auto">
          <a:xfrm>
            <a:off x="1258888" y="2781300"/>
            <a:ext cx="7634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/>
              <a:t>Интегрируют индивидов в группы, а группы – в </a:t>
            </a:r>
          </a:p>
          <a:p>
            <a:pPr algn="just"/>
            <a:r>
              <a:rPr lang="ru-RU" sz="2000" b="1"/>
              <a:t>  общество.</a:t>
            </a:r>
          </a:p>
        </p:txBody>
      </p:sp>
      <p:sp>
        <p:nvSpPr>
          <p:cNvPr id="21513" name="Rectangle 16"/>
          <p:cNvSpPr>
            <a:spLocks noChangeArrowheads="1"/>
          </p:cNvSpPr>
          <p:nvPr/>
        </p:nvSpPr>
        <p:spPr bwMode="auto">
          <a:xfrm>
            <a:off x="1187450" y="3919538"/>
            <a:ext cx="6769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/>
              <a:t>Контролируют отклоняющееся поведение.</a:t>
            </a:r>
          </a:p>
        </p:txBody>
      </p:sp>
      <p:sp>
        <p:nvSpPr>
          <p:cNvPr id="21514" name="Rectangle 17"/>
          <p:cNvSpPr>
            <a:spLocks noChangeArrowheads="1"/>
          </p:cNvSpPr>
          <p:nvPr/>
        </p:nvSpPr>
        <p:spPr bwMode="auto">
          <a:xfrm>
            <a:off x="1116013" y="4767263"/>
            <a:ext cx="6769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2000" b="1"/>
              <a:t>Служат образцами, эталонами поведения.</a:t>
            </a:r>
          </a:p>
          <a:p>
            <a:pPr indent="228600" eaLnBrk="0" hangingPunct="0"/>
            <a:endParaRPr lang="ru-RU" sz="2000" b="1"/>
          </a:p>
        </p:txBody>
      </p:sp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Grp="1"/>
          </p:cNvSpPr>
          <p:nvPr>
            <p:ph type="ctrTitle" idx="4294967295"/>
          </p:nvPr>
        </p:nvSpPr>
        <p:spPr>
          <a:xfrm>
            <a:off x="684213" y="476250"/>
            <a:ext cx="7772400" cy="576263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  ОТКЛОНЯЮЩЕЕСЯ ПОВЕДЕНИЕ</a:t>
            </a:r>
          </a:p>
        </p:txBody>
      </p:sp>
      <p:sp>
        <p:nvSpPr>
          <p:cNvPr id="22530" name="Rectangle 6"/>
          <p:cNvSpPr>
            <a:spLocks noGrp="1"/>
          </p:cNvSpPr>
          <p:nvPr>
            <p:ph type="subTitle" idx="4294967295"/>
          </p:nvPr>
        </p:nvSpPr>
        <p:spPr>
          <a:xfrm>
            <a:off x="684213" y="1557338"/>
            <a:ext cx="7848600" cy="4824412"/>
          </a:xfrm>
        </p:spPr>
        <p:txBody>
          <a:bodyPr/>
          <a:lstStyle/>
          <a:p>
            <a:pPr marL="527050" indent="-457200">
              <a:buFont typeface="Wingdings 2" pitchFamily="18" charset="2"/>
              <a:buNone/>
            </a:pPr>
            <a:r>
              <a:rPr lang="ru-RU" sz="2800" b="1" smtClean="0"/>
              <a:t>1) поведение которое не согласуется с нормами, не соответствует тому,  чего ждет от человека общество.</a:t>
            </a:r>
          </a:p>
          <a:p>
            <a:pPr marL="527050" indent="-457200">
              <a:buFont typeface="Wingdings 2" pitchFamily="18" charset="2"/>
              <a:buNone/>
            </a:pPr>
            <a:endParaRPr lang="ru-RU" sz="2800" b="1" smtClean="0"/>
          </a:p>
          <a:p>
            <a:pPr marL="527050" indent="-457200">
              <a:buFont typeface="Wingdings 2" pitchFamily="18" charset="2"/>
              <a:buNone/>
            </a:pPr>
            <a:r>
              <a:rPr lang="ru-RU" sz="2800" b="1" smtClean="0"/>
              <a:t>2) форма дезорганизации поведения индивида в группе или категории лиц в обществе, обнаруживающая несоответствие  сложившимся ожиданиям, моральным и правовым требованиям общества.</a:t>
            </a:r>
          </a:p>
        </p:txBody>
      </p:sp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539750" y="549275"/>
            <a:ext cx="8064500" cy="792163"/>
          </a:xfrm>
        </p:spPr>
        <p:txBody>
          <a:bodyPr/>
          <a:lstStyle/>
          <a:p>
            <a:pPr algn="ctr"/>
            <a:r>
              <a:rPr lang="ru-RU" sz="3600" smtClean="0"/>
              <a:t> </a:t>
            </a:r>
            <a:r>
              <a:rPr lang="ru-RU" sz="3600" smtClean="0">
                <a:solidFill>
                  <a:srgbClr val="0CBA21"/>
                </a:solidFill>
              </a:rPr>
              <a:t>ОТКЛОНЯЮЩЕЕСЯ ПОВЕДЕНИЕ</a:t>
            </a:r>
          </a:p>
        </p:txBody>
      </p:sp>
      <p:sp>
        <p:nvSpPr>
          <p:cNvPr id="23554" name="Rectangle 4"/>
          <p:cNvSpPr>
            <a:spLocks noGrp="1"/>
          </p:cNvSpPr>
          <p:nvPr>
            <p:ph type="body" sz="half" idx="4294967295"/>
          </p:nvPr>
        </p:nvSpPr>
        <p:spPr>
          <a:xfrm>
            <a:off x="684213" y="1700213"/>
            <a:ext cx="3816350" cy="41322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 </a:t>
            </a:r>
            <a:r>
              <a:rPr lang="ru-RU" sz="2000" b="1" smtClean="0"/>
              <a:t>      </a:t>
            </a:r>
            <a:r>
              <a:rPr lang="ru-RU" sz="2800" b="1" smtClean="0"/>
              <a:t>Негативное. </a:t>
            </a:r>
          </a:p>
          <a:p>
            <a:pPr>
              <a:buFont typeface="Wingdings 2" pitchFamily="18" charset="2"/>
              <a:buNone/>
            </a:pPr>
            <a:r>
              <a:rPr lang="ru-RU" sz="2800" u="sng" smtClean="0">
                <a:latin typeface="Times New Roman" pitchFamily="18" charset="0"/>
              </a:rPr>
              <a:t>На уровне личности:</a:t>
            </a:r>
            <a:r>
              <a:rPr lang="ru-RU" sz="2800" smtClean="0">
                <a:latin typeface="Times New Roman" pitchFamily="18" charset="0"/>
              </a:rPr>
              <a:t> преступления, правонарушения, аморальное поведение.</a:t>
            </a:r>
          </a:p>
          <a:p>
            <a:pPr>
              <a:buFont typeface="Wingdings 2" pitchFamily="18" charset="2"/>
              <a:buNone/>
            </a:pPr>
            <a:r>
              <a:rPr lang="ru-RU" sz="2800" u="sng" smtClean="0">
                <a:latin typeface="Times New Roman" pitchFamily="18" charset="0"/>
              </a:rPr>
              <a:t>На уровне государства:</a:t>
            </a:r>
            <a:r>
              <a:rPr lang="ru-RU" sz="2800" smtClean="0">
                <a:latin typeface="Times New Roman" pitchFamily="18" charset="0"/>
              </a:rPr>
              <a:t> коррупция,  бюрократия .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859338" y="1700213"/>
            <a:ext cx="3529012" cy="41576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/>
              <a:t>         </a:t>
            </a:r>
            <a:r>
              <a:rPr lang="ru-RU" sz="2800" b="1" smtClean="0"/>
              <a:t>Позитивное.</a:t>
            </a:r>
          </a:p>
          <a:p>
            <a:pPr>
              <a:buFont typeface="Wingdings 2" pitchFamily="18" charset="2"/>
              <a:buNone/>
            </a:pPr>
            <a:endParaRPr lang="ru-RU" sz="2800" b="1" smtClean="0"/>
          </a:p>
          <a:p>
            <a:pPr>
              <a:buFont typeface="Wingdings 2" pitchFamily="18" charset="2"/>
              <a:buNone/>
            </a:pPr>
            <a:r>
              <a:rPr lang="ru-RU" sz="2000" smtClean="0"/>
              <a:t>     </a:t>
            </a:r>
            <a:r>
              <a:rPr lang="ru-RU" sz="2800" smtClean="0">
                <a:latin typeface="Times New Roman" pitchFamily="18" charset="0"/>
              </a:rPr>
              <a:t>Творчество,  новаторство,  эксцентричность т.е. направлены на  улучшение   жизни.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971550" y="765175"/>
            <a:ext cx="7529513" cy="792163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АНТИСОЦИАЛЬНОЕ</a:t>
            </a:r>
            <a:r>
              <a:rPr lang="ru-RU" sz="3600" b="1" smtClean="0">
                <a:solidFill>
                  <a:srgbClr val="0CBA21"/>
                </a:solidFill>
                <a:latin typeface="Arial" charset="0"/>
              </a:rPr>
              <a:t> </a:t>
            </a:r>
            <a:r>
              <a:rPr lang="ru-RU" sz="3600" b="1" smtClean="0">
                <a:solidFill>
                  <a:srgbClr val="0CBA21"/>
                </a:solidFill>
              </a:rPr>
              <a:t>ПОВЕДЕНИЕ</a:t>
            </a:r>
            <a:endParaRPr lang="ru-RU" sz="3200" smtClean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3455988" cy="4392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773238"/>
            <a:ext cx="3384550" cy="453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</p:spTree>
  </p:cSld>
  <p:clrMapOvr>
    <a:masterClrMapping/>
  </p:clrMapOvr>
  <p:transition spd="slow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2070</TotalTime>
  <Words>510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Слайд 1</vt:lpstr>
      <vt:lpstr>Социальные нормы и отклоняющееся поведение</vt:lpstr>
      <vt:lpstr>          ЗАДАЧИ УРОКА:</vt:lpstr>
      <vt:lpstr>Социальные нормы</vt:lpstr>
      <vt:lpstr>  СОЦИАЛЬНЫЕ НОРМЫ</vt:lpstr>
      <vt:lpstr>Слайд 6</vt:lpstr>
      <vt:lpstr>  ОТКЛОНЯЮЩЕЕСЯ ПОВЕДЕНИЕ</vt:lpstr>
      <vt:lpstr> ОТКЛОНЯЮЩЕЕСЯ ПОВЕДЕНИЕ</vt:lpstr>
      <vt:lpstr>АНТИСОЦИАЛЬНОЕ ПОВЕДЕНИЕ</vt:lpstr>
      <vt:lpstr>  АНТИСОЦИАЛЬНОЕ ПОВЕДЕНИЕ</vt:lpstr>
      <vt:lpstr>Преступление – это посягающее на правопорядок общественно опасное деяние, предусмотренное уголовным кодексом.</vt:lpstr>
      <vt:lpstr>Социальные санкции – средства утверждения                                                       социальных норм.  Санкции существуют в виде поощрений и наказаний, которые могут быть формальными и неформальными </vt:lpstr>
      <vt:lpstr>       ПОДГОТОВКА К ЕГЭ</vt:lpstr>
      <vt:lpstr> ПОДГОТОВКА К ЕГЭ</vt:lpstr>
      <vt:lpstr>         ПОДГОТОВКА К ЕГЭ </vt:lpstr>
      <vt:lpstr>5. Ниже приведён перечень терминов. Все они, за исключением двух, относятся к понятию «социальный контроль». Найдите два термина, «выпадающих» из общего ряда, и запишите в ответ цифры, под которыми они указаны.     1) замечание  2) санкция  3) социальная норма  4) политическая идеология      5) осуждение   6) духовная культура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Иванова ВВ</dc:creator>
  <cp:lastModifiedBy>Ксения</cp:lastModifiedBy>
  <cp:revision>74</cp:revision>
  <dcterms:created xsi:type="dcterms:W3CDTF">2013-01-22T06:27:16Z</dcterms:created>
  <dcterms:modified xsi:type="dcterms:W3CDTF">2018-01-21T17:22:41Z</dcterms:modified>
</cp:coreProperties>
</file>