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95" r:id="rId2"/>
    <p:sldId id="309" r:id="rId3"/>
    <p:sldId id="263" r:id="rId4"/>
    <p:sldId id="265" r:id="rId5"/>
    <p:sldId id="304" r:id="rId6"/>
    <p:sldId id="308" r:id="rId7"/>
    <p:sldId id="276" r:id="rId8"/>
    <p:sldId id="278" r:id="rId9"/>
    <p:sldId id="280" r:id="rId10"/>
    <p:sldId id="282" r:id="rId11"/>
    <p:sldId id="283" r:id="rId12"/>
    <p:sldId id="284" r:id="rId13"/>
    <p:sldId id="286" r:id="rId14"/>
    <p:sldId id="288" r:id="rId15"/>
    <p:sldId id="310" r:id="rId16"/>
    <p:sldId id="293" r:id="rId17"/>
    <p:sldId id="30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32" autoAdjust="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D86F3-FA34-4D40-B833-C5A8DB5A150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63D0E-5E40-4D7F-9713-1FC86A690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6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692AC-A1E9-40C9-B02F-B1D579970DE0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60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325EB8-C45D-4D3A-BA42-1FB98B6A2D47}" type="datetimeFigureOut">
              <a:rPr lang="ru-RU" smtClean="0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AEAC86-4FF5-4142-873B-EC72B5631C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028C38-C0E3-42D2-BDB1-F65D15F1FF18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6BFC6-FD20-4D8D-9DC4-35CB666B6071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FF9124-26ED-480F-9626-4AA9F589C6E2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45F86-9014-448A-9537-2FB9DB884A92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DF912D-88C6-4707-8D0F-8C021FFAAAD4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973FF7-5FCB-4C3E-B3D0-A2210AF3A53D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745780-7013-4A3A-AEE5-79BF50F65000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69A9C7-1A91-41BD-B299-EA958A76F961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1B3170-A169-462B-AF96-25C588B31979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30AAA-173B-4776-9722-F01404F9AEB1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62AFD-3714-4432-B4B0-CECD9F949656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F53432-CD84-40B4-9D0E-6B561D24F3F6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51909-8BD1-4778-963D-CF850970FAB6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CEE417-66C6-49FB-A45F-EECC517FA939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772A88-3B2F-45BE-BE96-1ACF02AA02B6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293D9-B367-41B2-98D0-C3E171B21FE5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E19EFB-6A69-46BE-9A82-C63DFE162EC9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DBB4B-339C-42AD-8781-EEFE6CE8EC16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51CD9-1D6D-4161-A7B3-5E0C8C88D6FD}" type="datetimeFigureOut">
              <a:rPr lang="ru-RU" smtClean="0">
                <a:solidFill>
                  <a:srgbClr val="F4E7ED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9C883-E2EF-463F-8CE6-49067F6B27A6}" type="slidenum">
              <a:rPr lang="ru-RU" smtClean="0">
                <a:solidFill>
                  <a:srgbClr val="F4E7ED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99CB3429-2680-4316-B4CD-35ED739F7DDB}" type="datetimeFigureOut">
              <a:rPr lang="ru-RU" smtClean="0">
                <a:solidFill>
                  <a:srgbClr val="B13F9A"/>
                </a:solidFill>
              </a:rPr>
              <a:pPr>
                <a:defRPr/>
              </a:pPr>
              <a:t>05.03.2019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02740A6-42EF-42B8-AB9C-CFE98BBA97F4}" type="slidenum">
              <a:rPr lang="ru-RU" smtClean="0">
                <a:solidFill>
                  <a:srgbClr val="B13F9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pedlib.ru/books1/3/0281/image087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eti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661" y="4149428"/>
            <a:ext cx="2796850" cy="270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899592" y="1235298"/>
            <a:ext cx="7346950" cy="2160588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2800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ЭФФЕКТИВНОЕ Использование игр </a:t>
            </a:r>
          </a:p>
          <a:p>
            <a:pPr algn="ctr"/>
            <a:r>
              <a:rPr lang="ru-RU" sz="2800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при коррекции звукопроизношения</a:t>
            </a:r>
            <a:endParaRPr lang="ru-RU" sz="2800" kern="1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cs typeface="Times New Roman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2431840" y="1844824"/>
            <a:ext cx="5578597" cy="9415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14"/>
              </a:avLst>
            </a:prstTxWarp>
          </a:bodyPr>
          <a:lstStyle/>
          <a:p>
            <a:pPr algn="ctr"/>
            <a:endParaRPr lang="ru-RU" b="1" i="1" kern="1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378904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Фондикова И.В.</a:t>
            </a:r>
          </a:p>
          <a:p>
            <a:r>
              <a:rPr lang="ru-RU" dirty="0" smtClean="0"/>
              <a:t>Учитель-логопед </a:t>
            </a:r>
          </a:p>
          <a:p>
            <a:r>
              <a:rPr lang="ru-RU" dirty="0" smtClean="0"/>
              <a:t>МБДОУ г. Мурманска № 82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87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4313" y="1296987"/>
            <a:ext cx="57150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Халат надел маму.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белке сидела ёлка.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A8D3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Флажок махал Павлом.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 поставили на лампу.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Стул укатился под клубок.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голубого платья есть кукла.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Ладони вымыли Аллу мылом.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Шёлковый галстук купил Володю.</a:t>
            </a:r>
            <a:endParaRPr lang="ru-RU" sz="24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363" y="1844675"/>
            <a:ext cx="2651125" cy="34290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«Заколдованные предложения»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206953" y="1440657"/>
            <a:ext cx="9144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EE091C"/>
                </a:solidFill>
                <a:latin typeface="Times New Roman" pitchFamily="18" charset="0"/>
                <a:cs typeface="Times New Roman" pitchFamily="18" charset="0"/>
              </a:rPr>
              <a:t>В розах растут сады.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D691B"/>
                </a:solidFill>
                <a:latin typeface="Times New Roman" pitchFamily="18" charset="0"/>
                <a:cs typeface="Times New Roman" pitchFamily="18" charset="0"/>
              </a:rPr>
              <a:t>Мусор убирает Рому.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46A10B"/>
                </a:solidFill>
                <a:latin typeface="Times New Roman" pitchFamily="18" charset="0"/>
                <a:cs typeface="Times New Roman" pitchFamily="18" charset="0"/>
              </a:rPr>
              <a:t>Арбуз купил Артёма.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64A08"/>
                </a:solidFill>
                <a:latin typeface="Times New Roman" pitchFamily="18" charset="0"/>
                <a:cs typeface="Times New Roman" pitchFamily="18" charset="0"/>
              </a:rPr>
              <a:t>Куры кормят Марусю.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A7BE1"/>
                </a:solidFill>
                <a:latin typeface="Times New Roman" pitchFamily="18" charset="0"/>
                <a:cs typeface="Times New Roman" pitchFamily="18" charset="0"/>
              </a:rPr>
              <a:t>				Рыба поймала рыбака.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2175F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dirty="0" smtClean="0">
                <a:solidFill>
                  <a:srgbClr val="22175F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2800" b="1" dirty="0">
                <a:solidFill>
                  <a:srgbClr val="22175F"/>
                </a:solidFill>
                <a:latin typeface="Times New Roman" pitchFamily="18" charset="0"/>
                <a:cs typeface="Times New Roman" pitchFamily="18" charset="0"/>
              </a:rPr>
              <a:t>шарф надел Егора.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9D2E6F"/>
                </a:solidFill>
                <a:latin typeface="Times New Roman" pitchFamily="18" charset="0"/>
                <a:cs typeface="Times New Roman" pitchFamily="18" charset="0"/>
              </a:rPr>
              <a:t>		Торт подарил Раю на день рождения.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EE091C"/>
                </a:solidFill>
                <a:latin typeface="Times New Roman" pitchFamily="18" charset="0"/>
                <a:cs typeface="Times New Roman" pitchFamily="18" charset="0"/>
              </a:rPr>
              <a:t>	В помидорах и огурцах растут огороды.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71938"/>
            <a:ext cx="18827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Незнайка на луне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4" y="1781175"/>
            <a:ext cx="26701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6438" y="220578"/>
            <a:ext cx="80560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«Незнайка», «Небылицы»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83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194969"/>
            <a:ext cx="1959203" cy="1459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3242194"/>
            <a:ext cx="1224136" cy="1498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8625" y="4513263"/>
            <a:ext cx="4511675" cy="240188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</a:rPr>
              <a:t>Лада помыла тарелку, и Володя…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</a:rPr>
              <a:t>Лада мыла пол, и Володя…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</a:rPr>
              <a:t>Лада писала письмо, и Володя …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</a:rPr>
              <a:t>Лада пела, и Володя…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</a:rPr>
              <a:t>Лада пила молоко, и Володя …</a:t>
            </a:r>
            <a:endParaRPr lang="ru-RU" sz="2000" i="1" dirty="0">
              <a:solidFill>
                <a:srgbClr val="CF6DA4">
                  <a:lumMod val="50000"/>
                </a:srgbClr>
              </a:solidFill>
            </a:endParaRPr>
          </a:p>
        </p:txBody>
      </p:sp>
      <p:pic>
        <p:nvPicPr>
          <p:cNvPr id="31751" name="Рисунок 10" descr="собака и ребенок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1" y="214313"/>
            <a:ext cx="2722562" cy="1785937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ьная выноска 8"/>
          <p:cNvSpPr/>
          <p:nvPr/>
        </p:nvSpPr>
        <p:spPr>
          <a:xfrm flipH="1">
            <a:off x="4607496" y="2348880"/>
            <a:ext cx="1620688" cy="1164207"/>
          </a:xfrm>
          <a:prstGeom prst="wedgeEllipseCallout">
            <a:avLst>
              <a:gd name="adj1" fmla="val -49898"/>
              <a:gd name="adj2" fmla="val 9344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F6DA4">
                    <a:lumMod val="50000"/>
                  </a:srgbClr>
                </a:solidFill>
              </a:rPr>
              <a:t>И я видел дятла!</a:t>
            </a:r>
            <a:endParaRPr lang="ru-RU" dirty="0" smtClean="0">
              <a:solidFill>
                <a:srgbClr val="CF6DA4">
                  <a:lumMod val="50000"/>
                </a:srgb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2138715" y="2015474"/>
            <a:ext cx="1475656" cy="1164207"/>
          </a:xfrm>
          <a:prstGeom prst="wedgeEllipseCallout">
            <a:avLst>
              <a:gd name="adj1" fmla="val -49898"/>
              <a:gd name="adj2" fmla="val 9344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F6DA4">
                    <a:lumMod val="50000"/>
                  </a:srgbClr>
                </a:solidFill>
              </a:rPr>
              <a:t>Я видела дятла!</a:t>
            </a:r>
            <a:endParaRPr lang="ru-RU" dirty="0" smtClean="0">
              <a:solidFill>
                <a:srgbClr val="CF6DA4">
                  <a:lumMod val="50000"/>
                </a:srgb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1600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«Дразнилки»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27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Прямоугольник 3"/>
          <p:cNvSpPr>
            <a:spLocks noChangeArrowheads="1"/>
          </p:cNvSpPr>
          <p:nvPr/>
        </p:nvSpPr>
        <p:spPr bwMode="auto">
          <a:xfrm>
            <a:off x="428625" y="795338"/>
            <a:ext cx="5500687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АЛ – АЛ – АЛ – 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 нас будет 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бал,</a:t>
            </a:r>
            <a:endParaRPr lang="ru-RU" sz="2000" b="1" i="1" dirty="0">
              <a:solidFill>
                <a:srgbClr val="CF6DA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ОЛ – ОЛ – ОЛ – 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зале надо вымыть 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пол,</a:t>
            </a:r>
            <a:endParaRPr lang="ru-RU" sz="2000" b="1" i="1" dirty="0">
              <a:solidFill>
                <a:srgbClr val="CF6DA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ОЛ – ОЛ – ОЛ –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зал поставили мы 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стол,</a:t>
            </a:r>
            <a:endParaRPr lang="ru-RU" sz="2000" b="1" i="1" dirty="0">
              <a:solidFill>
                <a:srgbClr val="CF6DA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УЛ – УЛ – УЛ – у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стола поставим стул.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АЛ – АЛ – АЛ – вот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заходят гости в 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зал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АЛ – АЛ – АЛ – ах, какой весёлый бал!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>
              <a:solidFill>
                <a:srgbClr val="CF6DA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Рисунок 6" descr="baby0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57188"/>
            <a:ext cx="14478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Рисунок 7" descr="baby15_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143500"/>
            <a:ext cx="7429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«</a:t>
            </a:r>
            <a:r>
              <a:rPr lang="ru-RU" sz="2800" b="1" cap="all" dirty="0" err="1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Чистоговорки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»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87850" y="372975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-ла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-ла –  жужжит и мёд несёт ...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Ла-ла-ла –  как у тебя идут ...?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Ло-</a:t>
            </a:r>
            <a:r>
              <a:rPr lang="ru-RU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–  зимой от снега всё ...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Ло-</a:t>
            </a:r>
            <a:r>
              <a:rPr lang="ru-RU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–  поля все снегом ...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Лу-</a:t>
            </a:r>
            <a:r>
              <a:rPr lang="ru-RU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–  все танцуют на ...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Лы-лы-лы</a:t>
            </a:r>
            <a:r>
              <a:rPr lang="ru-RU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–  в кухне вымою ...</a:t>
            </a:r>
          </a:p>
        </p:txBody>
      </p:sp>
    </p:spTree>
    <p:extLst>
      <p:ext uri="{BB962C8B-B14F-4D97-AF65-F5344CB8AC3E}">
        <p14:creationId xmlns:p14="http://schemas.microsoft.com/office/powerpoint/2010/main" val="192775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-16590" y="1556792"/>
            <a:ext cx="764381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  <a:tabLst>
                <a:tab pos="571500" algn="l"/>
                <a:tab pos="3917950" algn="l"/>
                <a:tab pos="4129088" algn="l"/>
              </a:tabLst>
            </a:pPr>
            <a:r>
              <a:rPr lang="ru-RU" sz="2000" b="1" dirty="0">
                <a:solidFill>
                  <a:srgbClr val="00B050"/>
                </a:solidFill>
                <a:latin typeface="Arial" pitchFamily="34" charset="0"/>
                <a:cs typeface="Times New Roman" pitchFamily="18" charset="0"/>
              </a:rPr>
              <a:t>Егор, Егор, укажи свой двор!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571500" algn="l"/>
                <a:tab pos="3917950" algn="l"/>
                <a:tab pos="4129088" algn="l"/>
              </a:tabLst>
            </a:pPr>
            <a:r>
              <a:rPr lang="ru-RU" sz="2000" b="1" dirty="0">
                <a:solidFill>
                  <a:srgbClr val="00B050"/>
                </a:solidFill>
                <a:latin typeface="Arial" pitchFamily="34" charset="0"/>
                <a:cs typeface="Times New Roman" pitchFamily="18" charset="0"/>
              </a:rPr>
              <a:t>— А вот мой двор, голубой забор.</a:t>
            </a:r>
            <a:r>
              <a:rPr lang="ru-RU" sz="14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	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571500" algn="l"/>
                <a:tab pos="3917950" algn="l"/>
                <a:tab pos="4129088" algn="l"/>
              </a:tabLst>
            </a:pPr>
            <a:endParaRPr lang="ru-RU" sz="1400" dirty="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571500" algn="l"/>
                <a:tab pos="3917950" algn="l"/>
                <a:tab pos="4129088" algn="l"/>
              </a:tabLst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Проворонила ворона вороненка</a:t>
            </a:r>
            <a:endParaRPr lang="ru-RU" sz="1600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571500" algn="l"/>
                <a:tab pos="3917950" algn="l"/>
                <a:tab pos="4129088" algn="l"/>
              </a:tabLst>
            </a:pPr>
            <a:endParaRPr lang="ru-RU" sz="1400" dirty="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3917950" algn="l"/>
                <a:tab pos="4129088" algn="l"/>
              </a:tabLst>
            </a:pPr>
            <a:r>
              <a:rPr lang="ru-RU" sz="2000" b="1" dirty="0">
                <a:solidFill>
                  <a:srgbClr val="0070C0"/>
                </a:solidFill>
                <a:latin typeface="Arial" pitchFamily="34" charset="0"/>
                <a:cs typeface="Times New Roman" pitchFamily="18" charset="0"/>
              </a:rPr>
              <a:t>Шёл Егор через двор</a:t>
            </a:r>
            <a:r>
              <a:rPr lang="ru-RU" sz="20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	</a:t>
            </a:r>
            <a:r>
              <a:rPr lang="ru-RU" sz="2000" b="1" i="1" dirty="0">
                <a:solidFill>
                  <a:srgbClr val="7030A0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Arial" pitchFamily="34" charset="0"/>
                <a:cs typeface="Times New Roman" pitchFamily="18" charset="0"/>
              </a:rPr>
              <a:t>Рано утром два барана</a:t>
            </a:r>
            <a:br>
              <a:rPr lang="ru-RU" sz="2000" b="1" dirty="0">
                <a:solidFill>
                  <a:srgbClr val="7030A0"/>
                </a:solidFill>
                <a:latin typeface="Arial" pitchFamily="34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Arial" pitchFamily="34" charset="0"/>
                <a:cs typeface="Times New Roman" pitchFamily="18" charset="0"/>
              </a:rPr>
              <a:t>Нёс топор чинить забор.</a:t>
            </a:r>
            <a:r>
              <a:rPr lang="ru-RU" sz="14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	</a:t>
            </a:r>
            <a:r>
              <a:rPr lang="ru-RU" sz="2000" b="1" dirty="0">
                <a:solidFill>
                  <a:srgbClr val="7030A0"/>
                </a:solidFill>
                <a:latin typeface="Arial" pitchFamily="34" charset="0"/>
                <a:cs typeface="Times New Roman" pitchFamily="18" charset="0"/>
              </a:rPr>
              <a:t>Барабанят в барабаны.</a:t>
            </a:r>
            <a:endParaRPr lang="ru-RU" b="1" dirty="0">
              <a:solidFill>
                <a:srgbClr val="7030A0"/>
              </a:solidFill>
              <a:latin typeface="Arial" pitchFamily="34" charset="0"/>
            </a:endParaRP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4429125"/>
            <a:ext cx="542925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Рисунок 6" descr="36_2_2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357188"/>
            <a:ext cx="952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Скороговорки и стихи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3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8" name="Picture 8" descr="1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94100"/>
            <a:ext cx="1947863" cy="190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7" name="Picture 7" descr="1254640272_123_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518766"/>
            <a:ext cx="2171700" cy="173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6" name="Freeform 6"/>
          <p:cNvSpPr>
            <a:spLocks/>
          </p:cNvSpPr>
          <p:nvPr/>
        </p:nvSpPr>
        <p:spPr bwMode="auto">
          <a:xfrm>
            <a:off x="4997450" y="4427538"/>
            <a:ext cx="323850" cy="531812"/>
          </a:xfrm>
          <a:custGeom>
            <a:avLst/>
            <a:gdLst>
              <a:gd name="T0" fmla="*/ 273 w 510"/>
              <a:gd name="T1" fmla="*/ 20 h 837"/>
              <a:gd name="T2" fmla="*/ 54 w 510"/>
              <a:gd name="T3" fmla="*/ 543 h 837"/>
              <a:gd name="T4" fmla="*/ 36 w 510"/>
              <a:gd name="T5" fmla="*/ 706 h 837"/>
              <a:gd name="T6" fmla="*/ 273 w 510"/>
              <a:gd name="T7" fmla="*/ 818 h 837"/>
              <a:gd name="T8" fmla="*/ 382 w 510"/>
              <a:gd name="T9" fmla="*/ 818 h 837"/>
              <a:gd name="T10" fmla="*/ 492 w 510"/>
              <a:gd name="T11" fmla="*/ 706 h 837"/>
              <a:gd name="T12" fmla="*/ 492 w 510"/>
              <a:gd name="T13" fmla="*/ 543 h 837"/>
              <a:gd name="T14" fmla="*/ 455 w 510"/>
              <a:gd name="T15" fmla="*/ 421 h 837"/>
              <a:gd name="T16" fmla="*/ 273 w 510"/>
              <a:gd name="T17" fmla="*/ 20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0" h="837">
                <a:moveTo>
                  <a:pt x="273" y="20"/>
                </a:moveTo>
                <a:cubicBezTo>
                  <a:pt x="206" y="40"/>
                  <a:pt x="93" y="429"/>
                  <a:pt x="54" y="543"/>
                </a:cubicBezTo>
                <a:cubicBezTo>
                  <a:pt x="15" y="657"/>
                  <a:pt x="0" y="660"/>
                  <a:pt x="36" y="706"/>
                </a:cubicBezTo>
                <a:cubicBezTo>
                  <a:pt x="72" y="752"/>
                  <a:pt x="215" y="799"/>
                  <a:pt x="273" y="818"/>
                </a:cubicBezTo>
                <a:cubicBezTo>
                  <a:pt x="331" y="837"/>
                  <a:pt x="346" y="837"/>
                  <a:pt x="382" y="818"/>
                </a:cubicBezTo>
                <a:cubicBezTo>
                  <a:pt x="418" y="799"/>
                  <a:pt x="474" y="752"/>
                  <a:pt x="492" y="706"/>
                </a:cubicBezTo>
                <a:cubicBezTo>
                  <a:pt x="510" y="660"/>
                  <a:pt x="498" y="590"/>
                  <a:pt x="492" y="543"/>
                </a:cubicBezTo>
                <a:cubicBezTo>
                  <a:pt x="486" y="496"/>
                  <a:pt x="497" y="511"/>
                  <a:pt x="455" y="421"/>
                </a:cubicBezTo>
                <a:cubicBezTo>
                  <a:pt x="413" y="331"/>
                  <a:pt x="340" y="0"/>
                  <a:pt x="273" y="2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6546850" y="3975100"/>
            <a:ext cx="657225" cy="933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?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1009650" y="1123950"/>
            <a:ext cx="2374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1009650" y="1123950"/>
            <a:ext cx="2374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1009650" y="1123950"/>
            <a:ext cx="23764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1009650" y="1123950"/>
            <a:ext cx="2374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1009650" y="1123950"/>
            <a:ext cx="2374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1009650" y="1123950"/>
            <a:ext cx="2374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1009650" y="1123950"/>
            <a:ext cx="23764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57" name="Rectangle 57"/>
          <p:cNvSpPr>
            <a:spLocks noChangeArrowheads="1"/>
          </p:cNvSpPr>
          <p:nvPr/>
        </p:nvSpPr>
        <p:spPr bwMode="auto">
          <a:xfrm>
            <a:off x="1835696" y="5837306"/>
            <a:ext cx="576064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F6DA4">
                    <a:lumMod val="50000"/>
                  </a:srgbClr>
                </a:solidFill>
                <a:latin typeface="Times New Roman" pitchFamily="16" charset="0"/>
              </a:rPr>
              <a:t>Сидит дед во сто шуб одет,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F6DA4">
                    <a:lumMod val="50000"/>
                  </a:srgbClr>
                </a:solidFill>
                <a:latin typeface="Times New Roman" pitchFamily="16" charset="0"/>
              </a:rPr>
              <a:t>кто его раздевает – тот слезы проливает.</a:t>
            </a:r>
            <a:endParaRPr lang="ru-RU" sz="2000" b="1" dirty="0">
              <a:solidFill>
                <a:srgbClr val="CF6DA4">
                  <a:lumMod val="50000"/>
                </a:srgbClr>
              </a:solidFill>
              <a:latin typeface="Times New Roman" pitchFamily="1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Загадки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1"/>
          <a:stretch/>
        </p:blipFill>
        <p:spPr>
          <a:xfrm>
            <a:off x="1066800" y="1292225"/>
            <a:ext cx="2305050" cy="19712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30" r="50000" b="38202"/>
          <a:stretch/>
        </p:blipFill>
        <p:spPr>
          <a:xfrm>
            <a:off x="5543550" y="1292225"/>
            <a:ext cx="2242066" cy="202068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964762"/>
              </p:ext>
            </p:extLst>
          </p:nvPr>
        </p:nvGraphicFramePr>
        <p:xfrm>
          <a:off x="1052233" y="1268760"/>
          <a:ext cx="6809043" cy="414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681"/>
                <a:gridCol w="2269681"/>
                <a:gridCol w="2269681"/>
              </a:tblGrid>
              <a:tr h="20441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010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635896" y="1840900"/>
            <a:ext cx="1685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300" dirty="0" smtClean="0">
                <a:ln w="11430" cmpd="sng">
                  <a:solidFill>
                    <a:srgbClr val="B83D68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B83D68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B83D68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B83D68">
                      <a:satMod val="220000"/>
                      <a:alpha val="35000"/>
                    </a:srgbClr>
                  </a:glow>
                </a:effectLst>
                <a:latin typeface="Arial" pitchFamily="34" charset="0"/>
              </a:rPr>
              <a:t>100</a:t>
            </a:r>
            <a:endParaRPr lang="ru-RU" sz="5400" b="1" spc="300" dirty="0">
              <a:ln w="11430" cmpd="sng">
                <a:solidFill>
                  <a:srgbClr val="B83D68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B83D68">
                      <a:tint val="83000"/>
                      <a:shade val="100000"/>
                      <a:satMod val="200000"/>
                    </a:srgbClr>
                  </a:gs>
                  <a:gs pos="75000">
                    <a:srgbClr val="B83D68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B83D68">
                    <a:satMod val="220000"/>
                    <a:alpha val="35000"/>
                  </a:srgbClr>
                </a:glo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4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image1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961124"/>
            <a:ext cx="4357688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500062" y="5534293"/>
            <a:ext cx="75283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1016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– Юра. У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Юры есть цветные карандаши.</a:t>
            </a:r>
          </a:p>
          <a:p>
            <a:pPr indent="1016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Цветными карандашами Юра раскрашивает 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картину. На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картине изображены красивые </a:t>
            </a:r>
            <a:r>
              <a:rPr lang="ru-RU" sz="2000" b="1" i="1" dirty="0" smtClean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розы. Розы </a:t>
            </a:r>
            <a:r>
              <a:rPr lang="ru-RU" sz="20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 в керамической вазе.</a:t>
            </a:r>
            <a:endParaRPr lang="ru-RU" sz="2000" b="1" i="1" dirty="0">
              <a:solidFill>
                <a:srgbClr val="CF6DA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Рассказ по «цепочке»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2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700808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, serif"/>
              </a:rPr>
              <a:t>Здоровая и счастливая жизнь </a:t>
            </a:r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детей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н</a:t>
            </a:r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аших 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руках</a:t>
            </a:r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!!!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, serif"/>
            </a:endParaRPr>
          </a:p>
          <a:p>
            <a:pPr algn="ctr"/>
            <a:endParaRPr lang="ru-RU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342900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1182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899592" y="476672"/>
            <a:ext cx="7560840" cy="532859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rgbClr val="8B4500"/>
                </a:solidFill>
                <a:latin typeface="Times New Roman"/>
              </a:rPr>
              <a:t>	После </a:t>
            </a:r>
            <a:r>
              <a:rPr lang="ru-RU" sz="2400" b="1" dirty="0">
                <a:solidFill>
                  <a:srgbClr val="8B4500"/>
                </a:solidFill>
                <a:latin typeface="Times New Roman"/>
              </a:rPr>
              <a:t>постановки звука наступает этап введения  звука в речь ребенка, </a:t>
            </a:r>
            <a:r>
              <a:rPr lang="ru-RU" sz="2400" b="1" dirty="0" smtClean="0">
                <a:solidFill>
                  <a:srgbClr val="8B4500"/>
                </a:solidFill>
                <a:latin typeface="Times New Roman"/>
              </a:rPr>
              <a:t>т.е. </a:t>
            </a:r>
            <a:r>
              <a:rPr lang="ru-RU" sz="2400" b="1" dirty="0">
                <a:solidFill>
                  <a:srgbClr val="8B4500"/>
                </a:solidFill>
                <a:latin typeface="Times New Roman"/>
              </a:rPr>
              <a:t>автоматизация звука</a:t>
            </a:r>
            <a:r>
              <a:rPr lang="ru-RU" sz="2400" dirty="0">
                <a:solidFill>
                  <a:srgbClr val="8B4500"/>
                </a:solidFill>
                <a:latin typeface="Times New Roman"/>
              </a:rPr>
              <a:t>. </a:t>
            </a:r>
            <a:endParaRPr lang="ru-RU" sz="2400" dirty="0" smtClean="0">
              <a:solidFill>
                <a:srgbClr val="8B4500"/>
              </a:solidFill>
              <a:latin typeface="Times New Roman"/>
            </a:endParaRPr>
          </a:p>
          <a:p>
            <a:pPr marL="45720" indent="0" algn="just">
              <a:buNone/>
            </a:pPr>
            <a:r>
              <a:rPr lang="ru-RU" sz="2400" dirty="0" smtClean="0">
                <a:latin typeface="Times New Roman"/>
                <a:ea typeface="Calibri"/>
              </a:rPr>
              <a:t>	Академик </a:t>
            </a:r>
            <a:r>
              <a:rPr lang="ru-RU" sz="2400" dirty="0">
                <a:latin typeface="Times New Roman"/>
                <a:ea typeface="Calibri"/>
              </a:rPr>
              <a:t>И. П. Павлов, изучавший условно-рефлекторные связи, формирующиеся не только у животных, но и в коре головного мозга </a:t>
            </a:r>
            <a:r>
              <a:rPr lang="ru-RU" sz="2400" dirty="0" smtClean="0">
                <a:latin typeface="Times New Roman"/>
                <a:ea typeface="Calibri"/>
              </a:rPr>
              <a:t>человека, говорил, что любое </a:t>
            </a:r>
            <a:r>
              <a:rPr lang="ru-RU" sz="2400" dirty="0">
                <a:latin typeface="Times New Roman"/>
                <a:ea typeface="Calibri"/>
              </a:rPr>
              <a:t>автоматизированное движение мышц (что рук и ног, что языка и губ) – сначала выполняется с участием сознания (перенести вес на одну ногу, другую согнуть в колене, выдвинуть ее вперед…), многократное повторение одного и того же движения позволяет выполнять это движение бессознательно, не затрачивая на это массу энергии. Это называется «динамический стереотип», «автоматизм».</a:t>
            </a:r>
            <a:endParaRPr lang="ru-RU" sz="2400" dirty="0" smtClean="0">
              <a:latin typeface="Times New Roman"/>
              <a:ea typeface="Calibri"/>
            </a:endParaRPr>
          </a:p>
          <a:p>
            <a:pPr marL="45720" indent="0" algn="just">
              <a:buNone/>
            </a:pPr>
            <a:r>
              <a:rPr lang="ru-RU" sz="2400" dirty="0" smtClean="0">
                <a:latin typeface="Times New Roman"/>
                <a:ea typeface="Calibri"/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Автоматизация будет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успешной и не заставит ребёнка прилагать усилия в достижении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цели,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к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огда ребенок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не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замечает,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что проводится тяжелая кропотливая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работа.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3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14956" y="2420888"/>
            <a:ext cx="6400800" cy="3600400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тапы автоматизации звуков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sz="7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indent="-857250" algn="l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ru-RU" sz="7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lvl="1" indent="-1143000" algn="l" fontAlgn="auto">
              <a:spcAft>
                <a:spcPts val="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/>
            </a:pP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в </a:t>
            </a:r>
            <a:r>
              <a:rPr lang="ru-RU" sz="8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слога́х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600200" lvl="1" indent="-1143000" algn="l" fontAlgn="auto">
              <a:spcAft>
                <a:spcPts val="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/>
            </a:pP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в словах ( в начале слова, в середине, в конце), в </a:t>
            </a: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словах со стечением согласных звуков;</a:t>
            </a:r>
          </a:p>
          <a:p>
            <a:pPr marL="1600200" lvl="1" indent="-1143000" algn="l" fontAlgn="auto">
              <a:spcAft>
                <a:spcPts val="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/>
            </a:pP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в словосочетаниях, фразах и предложениях;</a:t>
            </a:r>
          </a:p>
          <a:p>
            <a:pPr marL="1600200" lvl="1" indent="-1143000" algn="l" fontAlgn="auto">
              <a:spcAft>
                <a:spcPts val="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/>
            </a:pP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в </a:t>
            </a:r>
            <a:r>
              <a:rPr lang="ru-RU" sz="8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чистоговорках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скороговорках и стихах;</a:t>
            </a:r>
          </a:p>
          <a:p>
            <a:pPr marL="1600200" lvl="1" indent="-1143000" algn="l" fontAlgn="auto">
              <a:spcAft>
                <a:spcPts val="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/>
            </a:pP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в рассказах и в связной разговорной речи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149854" cy="1167057"/>
          </a:xfrm>
        </p:spPr>
        <p:txBody>
          <a:bodyPr>
            <a:normAutofit fontScale="90000"/>
          </a:bodyPr>
          <a:lstStyle/>
          <a:p>
            <a:pPr marL="182880" indent="0" algn="ctr" fontAlgn="auto">
              <a:spcAft>
                <a:spcPts val="0"/>
              </a:spcAft>
              <a:buNone/>
              <a:defRPr/>
            </a:pPr>
            <a:r>
              <a:rPr lang="ru-RU" sz="31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– это закрепление навыка правильного произношение звука в специально организованных упражнениях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Рисунок 5" descr="BD07079_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300538"/>
            <a:ext cx="2000250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37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675" y="332656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правила автоматизации звуков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1511301"/>
            <a:ext cx="7239000" cy="484663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Многократное ежедневное проговаривание речевого материала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Постепенное  повышение темпа речевых упражнений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материала с учетом его звуковой наполняемости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повторения слов и предложений за взрослым к самостоятельному называнию картинок, описанию сюжетов, рассказыванию стихов и скороговорок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ситуации успеха,  постоянное применение похвалы</a:t>
            </a:r>
          </a:p>
        </p:txBody>
      </p:sp>
      <p:pic>
        <p:nvPicPr>
          <p:cNvPr id="13316" name="Рисунок 4" descr="BD07210_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4572000"/>
            <a:ext cx="2554287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512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произношения звука в слогах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88392"/>
            <a:ext cx="3414316" cy="1416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88392"/>
            <a:ext cx="4043422" cy="1379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8" y="3486259"/>
            <a:ext cx="2880420" cy="2977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7408" y="3076466"/>
            <a:ext cx="24425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cap="all" dirty="0" err="1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</a:t>
            </a:r>
            <a:r>
              <a:rPr lang="ru-RU" sz="16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слово»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4026" y="3486259"/>
            <a:ext cx="3674318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dirty="0">
                <a:latin typeface="Times New Roman"/>
                <a:ea typeface="Times New Roman"/>
              </a:rPr>
              <a:t>Добавь слог –ла</a:t>
            </a:r>
            <a:r>
              <a:rPr lang="ru-RU" sz="1200" b="1" dirty="0" smtClean="0">
                <a:latin typeface="Times New Roman"/>
                <a:ea typeface="Times New Roman"/>
              </a:rPr>
              <a:t>:</a:t>
            </a:r>
          </a:p>
          <a:p>
            <a:pPr>
              <a:spcAft>
                <a:spcPts val="0"/>
              </a:spcAft>
            </a:pP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err="1">
                <a:latin typeface="Times New Roman"/>
                <a:ea typeface="Times New Roman"/>
              </a:rPr>
              <a:t>иг</a:t>
            </a:r>
            <a:r>
              <a:rPr lang="ru-RU" sz="1200" dirty="0">
                <a:latin typeface="Times New Roman"/>
                <a:ea typeface="Times New Roman"/>
              </a:rPr>
              <a:t>…	</a:t>
            </a:r>
            <a:r>
              <a:rPr lang="ru-RU" sz="1200" dirty="0" smtClean="0">
                <a:latin typeface="Times New Roman"/>
                <a:ea typeface="Times New Roman"/>
              </a:rPr>
              <a:t>мет</a:t>
            </a:r>
            <a:r>
              <a:rPr lang="ru-RU" sz="1200" dirty="0">
                <a:latin typeface="Times New Roman"/>
                <a:ea typeface="Times New Roman"/>
              </a:rPr>
              <a:t>…	</a:t>
            </a:r>
            <a:r>
              <a:rPr lang="ru-RU" sz="1200" dirty="0" smtClean="0">
                <a:latin typeface="Times New Roman"/>
                <a:ea typeface="Times New Roman"/>
              </a:rPr>
              <a:t>си…	</a:t>
            </a:r>
            <a:r>
              <a:rPr lang="ru-RU" sz="1200" dirty="0" err="1" smtClean="0">
                <a:latin typeface="Times New Roman"/>
                <a:ea typeface="Times New Roman"/>
              </a:rPr>
              <a:t>шка</a:t>
            </a:r>
            <a:r>
              <a:rPr lang="ru-RU" sz="1200" dirty="0">
                <a:latin typeface="Times New Roman"/>
                <a:ea typeface="Times New Roman"/>
              </a:rPr>
              <a:t>…</a:t>
            </a:r>
          </a:p>
          <a:p>
            <a:pPr lvl="0"/>
            <a:r>
              <a:rPr lang="ru-RU" sz="1200" dirty="0" err="1">
                <a:latin typeface="Times New Roman"/>
                <a:ea typeface="Times New Roman"/>
              </a:rPr>
              <a:t>кук</a:t>
            </a:r>
            <a:r>
              <a:rPr lang="ru-RU" sz="1200" dirty="0">
                <a:latin typeface="Times New Roman"/>
                <a:ea typeface="Times New Roman"/>
              </a:rPr>
              <a:t>…	</a:t>
            </a:r>
            <a:r>
              <a:rPr lang="ru-RU" sz="1200" dirty="0" smtClean="0">
                <a:latin typeface="Times New Roman"/>
                <a:ea typeface="Times New Roman"/>
              </a:rPr>
              <a:t>пи</a:t>
            </a:r>
            <a:r>
              <a:rPr lang="ru-RU" sz="1200" dirty="0">
                <a:latin typeface="Times New Roman"/>
                <a:ea typeface="Times New Roman"/>
              </a:rPr>
              <a:t>….	</a:t>
            </a:r>
            <a:r>
              <a:rPr lang="ru-RU" sz="1200" dirty="0" err="1">
                <a:solidFill>
                  <a:prstClr val="black"/>
                </a:solidFill>
                <a:latin typeface="Times New Roman"/>
                <a:ea typeface="Times New Roman"/>
              </a:rPr>
              <a:t>шко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…	</a:t>
            </a:r>
            <a:r>
              <a:rPr lang="ru-RU" sz="1200" dirty="0" err="1">
                <a:solidFill>
                  <a:prstClr val="black"/>
                </a:solidFill>
                <a:latin typeface="Times New Roman"/>
                <a:ea typeface="Times New Roman"/>
              </a:rPr>
              <a:t>ска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…</a:t>
            </a: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			 </a:t>
            </a:r>
            <a:endParaRPr lang="ru-RU" sz="12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dirty="0" smtClean="0">
                <a:latin typeface="Times New Roman"/>
                <a:ea typeface="Times New Roman"/>
              </a:rPr>
              <a:t>Добавь </a:t>
            </a:r>
            <a:r>
              <a:rPr lang="ru-RU" sz="1200" b="1" dirty="0">
                <a:latin typeface="Times New Roman"/>
                <a:ea typeface="Times New Roman"/>
              </a:rPr>
              <a:t>слог –</a:t>
            </a:r>
            <a:r>
              <a:rPr lang="ru-RU" sz="1200" b="1" dirty="0" err="1">
                <a:latin typeface="Times New Roman"/>
                <a:ea typeface="Times New Roman"/>
              </a:rPr>
              <a:t>лы</a:t>
            </a:r>
            <a:r>
              <a:rPr lang="ru-RU" sz="1200" b="1" dirty="0" smtClean="0">
                <a:latin typeface="Times New Roman"/>
                <a:ea typeface="Times New Roman"/>
              </a:rPr>
              <a:t>:</a:t>
            </a:r>
          </a:p>
          <a:p>
            <a:pPr>
              <a:spcAft>
                <a:spcPts val="0"/>
              </a:spcAft>
            </a:pPr>
            <a:endParaRPr lang="ru-RU" sz="1200" dirty="0">
              <a:latin typeface="Times New Roman"/>
              <a:ea typeface="Times New Roman"/>
            </a:endParaRPr>
          </a:p>
          <a:p>
            <a:pPr lvl="0"/>
            <a:r>
              <a:rPr lang="ru-RU" sz="1200" dirty="0" err="1">
                <a:latin typeface="Times New Roman"/>
                <a:ea typeface="Times New Roman"/>
              </a:rPr>
              <a:t>ви</a:t>
            </a:r>
            <a:r>
              <a:rPr lang="ru-RU" sz="1200" dirty="0">
                <a:latin typeface="Times New Roman"/>
                <a:ea typeface="Times New Roman"/>
              </a:rPr>
              <a:t>…	</a:t>
            </a:r>
            <a:r>
              <a:rPr lang="ru-RU" sz="12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корал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…	</a:t>
            </a:r>
            <a:r>
              <a:rPr lang="ru-RU" sz="1200" dirty="0" smtClean="0">
                <a:latin typeface="Times New Roman"/>
                <a:ea typeface="Times New Roman"/>
              </a:rPr>
              <a:t>во</a:t>
            </a:r>
            <a:r>
              <a:rPr lang="ru-RU" sz="1200" dirty="0">
                <a:latin typeface="Times New Roman"/>
                <a:ea typeface="Times New Roman"/>
              </a:rPr>
              <a:t>…	</a:t>
            </a:r>
            <a:r>
              <a:rPr lang="ru-RU" sz="1200" dirty="0" smtClean="0">
                <a:latin typeface="Times New Roman"/>
                <a:ea typeface="Times New Roman"/>
              </a:rPr>
              <a:t>по…</a:t>
            </a:r>
          </a:p>
          <a:p>
            <a:pPr lvl="0"/>
            <a:r>
              <a:rPr lang="ru-RU" sz="1200" dirty="0" smtClean="0">
                <a:latin typeface="Times New Roman"/>
                <a:ea typeface="Times New Roman"/>
              </a:rPr>
              <a:t>за</a:t>
            </a:r>
            <a:r>
              <a:rPr lang="ru-RU" sz="1200" dirty="0">
                <a:latin typeface="Times New Roman"/>
                <a:ea typeface="Times New Roman"/>
              </a:rPr>
              <a:t>….	</a:t>
            </a:r>
            <a:r>
              <a:rPr lang="ru-RU" sz="1200" dirty="0" smtClean="0">
                <a:latin typeface="Times New Roman"/>
                <a:ea typeface="Times New Roman"/>
              </a:rPr>
              <a:t>сто</a:t>
            </a:r>
            <a:r>
              <a:rPr lang="ru-RU" sz="1200" dirty="0">
                <a:latin typeface="Times New Roman"/>
                <a:ea typeface="Times New Roman"/>
              </a:rPr>
              <a:t>…</a:t>
            </a:r>
          </a:p>
          <a:p>
            <a:pPr lvl="0"/>
            <a:r>
              <a:rPr lang="ru-RU" sz="1200" dirty="0">
                <a:latin typeface="Times New Roman"/>
                <a:ea typeface="Times New Roman"/>
              </a:rPr>
              <a:t> 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lvl="0"/>
            <a:r>
              <a:rPr lang="ru-RU" sz="1200" b="1" dirty="0" smtClean="0">
                <a:latin typeface="Times New Roman"/>
                <a:ea typeface="Times New Roman"/>
              </a:rPr>
              <a:t>Добавь </a:t>
            </a:r>
            <a:r>
              <a:rPr lang="ru-RU" sz="1200" b="1" dirty="0">
                <a:latin typeface="Times New Roman"/>
                <a:ea typeface="Times New Roman"/>
              </a:rPr>
              <a:t>слог –</a:t>
            </a:r>
            <a:r>
              <a:rPr lang="ru-RU" sz="1200" b="1" dirty="0" err="1">
                <a:latin typeface="Times New Roman"/>
                <a:ea typeface="Times New Roman"/>
              </a:rPr>
              <a:t>ло</a:t>
            </a:r>
            <a:r>
              <a:rPr lang="ru-RU" sz="1200" b="1" dirty="0" smtClean="0">
                <a:latin typeface="Times New Roman"/>
                <a:ea typeface="Times New Roman"/>
              </a:rPr>
              <a:t>:</a:t>
            </a:r>
          </a:p>
          <a:p>
            <a:pPr lvl="0"/>
            <a:r>
              <a:rPr lang="ru-RU" sz="1200" dirty="0">
                <a:latin typeface="Times New Roman"/>
                <a:ea typeface="Times New Roman"/>
              </a:rPr>
              <a:t>		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lvl="0"/>
            <a:r>
              <a:rPr lang="ru-RU" sz="1200" dirty="0" err="1">
                <a:latin typeface="Times New Roman"/>
                <a:ea typeface="Times New Roman"/>
              </a:rPr>
              <a:t>дуп</a:t>
            </a:r>
            <a:r>
              <a:rPr lang="ru-RU" sz="1200" dirty="0">
                <a:latin typeface="Times New Roman"/>
                <a:ea typeface="Times New Roman"/>
              </a:rPr>
              <a:t>.. 	</a:t>
            </a:r>
            <a:r>
              <a:rPr lang="ru-RU" sz="1200" dirty="0" err="1" smtClean="0">
                <a:latin typeface="Times New Roman"/>
                <a:ea typeface="Times New Roman"/>
              </a:rPr>
              <a:t>свер</a:t>
            </a:r>
            <a:r>
              <a:rPr lang="ru-RU" sz="1200" dirty="0" smtClean="0">
                <a:latin typeface="Times New Roman"/>
                <a:ea typeface="Times New Roman"/>
              </a:rPr>
              <a:t>..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	се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…</a:t>
            </a: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7944" y="2996952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16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«Доскажи словечко»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78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62068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B83D6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B83D68">
                        <a:tint val="40000"/>
                        <a:satMod val="250000"/>
                      </a:srgbClr>
                    </a:gs>
                    <a:gs pos="9000">
                      <a:srgbClr val="B83D68">
                        <a:tint val="52000"/>
                        <a:satMod val="300000"/>
                      </a:srgbClr>
                    </a:gs>
                    <a:gs pos="50000">
                      <a:srgbClr val="B83D68">
                        <a:shade val="20000"/>
                        <a:satMod val="300000"/>
                      </a:srgbClr>
                    </a:gs>
                    <a:gs pos="79000">
                      <a:srgbClr val="B83D68">
                        <a:tint val="52000"/>
                        <a:satMod val="300000"/>
                      </a:srgbClr>
                    </a:gs>
                    <a:gs pos="100000">
                      <a:srgbClr val="B83D6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Л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152994"/>
            <a:ext cx="3340051" cy="299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4687044" y="3330061"/>
            <a:ext cx="3178175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Упражнение «Эхо».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Послушай слова. </a:t>
            </a:r>
            <a:r>
              <a:rPr lang="ru-RU" i="1" dirty="0">
                <a:solidFill>
                  <a:prstClr val="black"/>
                </a:solidFill>
                <a:latin typeface="Times New Roman" pitchFamily="18" charset="0"/>
              </a:rPr>
              <a:t>(Взрослый называет любые 2—5картинок.)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Запомни их и повтори в том же порядке вместе с игрушкой, выделяя звук Л.</a:t>
            </a:r>
          </a:p>
        </p:txBody>
      </p:sp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285720" y="3330061"/>
            <a:ext cx="357187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Упражнение «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Загадки».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Я назову тебе слова-признаки, а ты покажи соответствующую картинку и назови слово. </a:t>
            </a:r>
            <a:r>
              <a:rPr lang="ru-RU" i="1" dirty="0">
                <a:solidFill>
                  <a:prstClr val="black"/>
                </a:solidFill>
                <a:latin typeface="Times New Roman" pitchFamily="18" charset="0"/>
              </a:rPr>
              <a:t>Образец: резиновые, зелёные...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— </a:t>
            </a:r>
            <a:r>
              <a:rPr lang="ru-RU" i="1" dirty="0">
                <a:solidFill>
                  <a:prstClr val="black"/>
                </a:solidFill>
                <a:latin typeface="Times New Roman" pitchFamily="18" charset="0"/>
              </a:rPr>
              <a:t>ласты; мохнатая, собачья… − лапа  и т.д</a:t>
            </a:r>
            <a:r>
              <a:rPr lang="ru-RU" i="1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0261" y="5229200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Упражнение «Хлопушки».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Следуя по лабиринту, назови картинки по слогам, определяя количество слогов хлопками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Arial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79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age0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10624"/>
            <a:ext cx="4862309" cy="513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90960" y="2372451"/>
            <a:ext cx="242485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Подскажи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, какая картинка лишняя в каждом домике, назови и обведи ее. Объясни, почему ты так сделал. Назови остальные картинки в каждом домике одним словом.</a:t>
            </a:r>
            <a:endParaRPr lang="ru-RU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142852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B83D6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B83D68">
                        <a:tint val="40000"/>
                        <a:satMod val="250000"/>
                      </a:srgbClr>
                    </a:gs>
                    <a:gs pos="9000">
                      <a:srgbClr val="B83D68">
                        <a:tint val="52000"/>
                        <a:satMod val="300000"/>
                      </a:srgbClr>
                    </a:gs>
                    <a:gs pos="50000">
                      <a:srgbClr val="B83D68">
                        <a:shade val="20000"/>
                        <a:satMod val="300000"/>
                      </a:srgbClr>
                    </a:gs>
                    <a:gs pos="79000">
                      <a:srgbClr val="B83D68">
                        <a:tint val="52000"/>
                        <a:satMod val="300000"/>
                      </a:srgbClr>
                    </a:gs>
                    <a:gs pos="100000">
                      <a:srgbClr val="B83D6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«Четвертый лишний»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9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976563"/>
          <a:ext cx="6096000" cy="904875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9048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357188" y="214313"/>
            <a:ext cx="6772275" cy="6643687"/>
            <a:chOff x="357158" y="214290"/>
            <a:chExt cx="6772287" cy="6643710"/>
          </a:xfrm>
        </p:grpSpPr>
        <p:pic>
          <p:nvPicPr>
            <p:cNvPr id="2560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58" y="214290"/>
              <a:ext cx="657225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8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1670" y="1152525"/>
              <a:ext cx="5057775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0" y="-908050"/>
            <a:ext cx="33432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55184" tIns="914112" rIns="1355298" bIns="457056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0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/>
            </a:r>
            <a:br>
              <a:rPr lang="ru-RU" sz="100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</a:br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«Половинки»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1" descr="http://www.pedlib.ru/books1/3/0281/image087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910" y="2024732"/>
            <a:ext cx="4286250" cy="47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11560" y="691366"/>
            <a:ext cx="626469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У  Р есть младшая сестренка. Она еще не умеет выговаривать звук Р. Послушай, как у нее получается. Скажи правильно и найди соответствующую картинку.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51894" y="1894736"/>
            <a:ext cx="4071937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016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1. ...ома покупает 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озы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2....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ая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 пишет 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учкой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3. 0...а 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иг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ает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 с 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акетой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4. Ню...а ест а...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буз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5. ...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омашки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 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астут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 в т...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аве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6. 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Ма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уся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соби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ает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 у...</a:t>
            </a:r>
            <a:r>
              <a:rPr lang="ru-RU" sz="2400" b="1" i="1" dirty="0" err="1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ожай</a:t>
            </a:r>
            <a:r>
              <a:rPr lang="ru-RU" sz="2400" b="1" i="1" dirty="0">
                <a:solidFill>
                  <a:srgbClr val="CF6DA4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Arial" pitchFamily="34" charset="0"/>
            </a:endParaRP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Прочитайте ребенку предложения, пропуская звук Р. Ребенок должен найти подходящую картинку и произнести предложение правильно.</a:t>
            </a:r>
          </a:p>
          <a:p>
            <a:pPr indent="10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</a:br>
            <a:endParaRPr lang="ru-RU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14290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B83D6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B83D68">
                        <a:tint val="40000"/>
                        <a:satMod val="250000"/>
                      </a:srgbClr>
                    </a:gs>
                    <a:gs pos="9000">
                      <a:srgbClr val="B83D68">
                        <a:tint val="52000"/>
                        <a:satMod val="300000"/>
                      </a:srgbClr>
                    </a:gs>
                    <a:gs pos="50000">
                      <a:srgbClr val="B83D68">
                        <a:shade val="20000"/>
                        <a:satMod val="300000"/>
                      </a:srgbClr>
                    </a:gs>
                    <a:gs pos="79000">
                      <a:srgbClr val="B83D68">
                        <a:tint val="52000"/>
                        <a:satMod val="300000"/>
                      </a:srgbClr>
                    </a:gs>
                    <a:gs pos="100000">
                      <a:srgbClr val="B83D6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6438" y="214313"/>
            <a:ext cx="6715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«Исправь малышку»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CF6DA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43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847</TotalTime>
  <Words>657</Words>
  <Application>Microsoft Office PowerPoint</Application>
  <PresentationFormat>Экран (4:3)</PresentationFormat>
  <Paragraphs>118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Автоматизация звука – это закрепление навыка правильного произношение звука в специально организованных упражнениях</vt:lpstr>
      <vt:lpstr>Основные правила автоматизации звуков </vt:lpstr>
      <vt:lpstr>Закрепление произношения звука в слогах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Irina Valеrievna</cp:lastModifiedBy>
  <cp:revision>47</cp:revision>
  <dcterms:created xsi:type="dcterms:W3CDTF">2018-11-25T10:35:04Z</dcterms:created>
  <dcterms:modified xsi:type="dcterms:W3CDTF">2019-03-04T22:27:43Z</dcterms:modified>
</cp:coreProperties>
</file>