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  <p:sldMasterId id="2147483888" r:id="rId2"/>
  </p:sldMasterIdLst>
  <p:sldIdLst>
    <p:sldId id="260" r:id="rId3"/>
    <p:sldId id="259" r:id="rId4"/>
    <p:sldId id="258" r:id="rId5"/>
    <p:sldId id="266" r:id="rId6"/>
    <p:sldId id="265" r:id="rId7"/>
    <p:sldId id="264" r:id="rId8"/>
    <p:sldId id="267" r:id="rId9"/>
    <p:sldId id="257" r:id="rId10"/>
    <p:sldId id="270" r:id="rId11"/>
    <p:sldId id="269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 varScale="1">
        <p:scale>
          <a:sx n="69" d="100"/>
          <a:sy n="69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/>
              <a:pPr/>
              <a:t>06.03.2019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2901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06.03.2019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724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06.03.2019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7126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06.03.2019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071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06.03.2019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36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06.03.2019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29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06.03.2019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804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06.03.2019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320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F4E7ED"/>
                </a:solidFill>
              </a:rPr>
              <a:pPr/>
              <a:t>06.03.2019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3823814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06.03.2019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031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06.03.2019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993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06.03.2019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351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Тема «Применение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-технологии в работе с детьми старшего дошкольного возраста с ОНР»</a:t>
            </a:r>
          </a:p>
        </p:txBody>
      </p:sp>
      <p:pic>
        <p:nvPicPr>
          <p:cNvPr id="4" name="Picture 3" descr="H:\детский сад (фото)\тематическая неделя Игры и забавы\DSCN41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556792"/>
            <a:ext cx="3360373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ноут\Desktop\ФОТО Квест\P130189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222216"/>
            <a:ext cx="3348372" cy="25112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02451"/>
            <a:ext cx="3600400" cy="276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520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2" y="687079"/>
            <a:ext cx="3541713" cy="270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73831"/>
            <a:ext cx="8100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Предварительная   работа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ноут\Desktop\Новая папка\20181127_1215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486" y="764704"/>
            <a:ext cx="3584398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оут\Desktop\Новая папка\20181127_12412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7700"/>
            <a:ext cx="3675900" cy="20676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Детский сад\ДЕТСКИЙ САД 2017 - 2018 УЧ. ГОД\P115002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224" y="3747464"/>
            <a:ext cx="3296921" cy="24726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06928" y="6220155"/>
            <a:ext cx="32148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Чтение и обсуждение сказок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6994" y="3249850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«Угадай сказочного героя»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6994" y="6220155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«Узнай  и расскажи сказку»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06928" y="2962494"/>
            <a:ext cx="3255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Рассказывание сказок по мнемосхеме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7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195594" y="1143850"/>
            <a:ext cx="3080262" cy="350928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 время проведения </a:t>
            </a:r>
            <a:r>
              <a:rPr lang="ru-RU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-игры, получив большой эмоциональный заряд, дети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становятся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более раскрепощенными в общении,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повышают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познавательно-речевую активность,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учатся вместе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решать задачи, что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приводит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 сплочению детского коллектива.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44208" y="1143850"/>
            <a:ext cx="2512279" cy="338437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Педагоги уходят от классической формы проведения занятий, погружаясь все больше в освоение игровых технологий.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563888" y="1143850"/>
            <a:ext cx="2655048" cy="338437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Огромным плюсом в проведении такого мероприятия является совместная работа многих специалистов дошкольного учреждения как единой команды (учителя-логопеда,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воспитателя,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музыкального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руководителя)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" y="5085184"/>
            <a:ext cx="8172400" cy="158417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</a:p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Образовательная деятельность в формате </a:t>
            </a:r>
            <a:r>
              <a:rPr lang="ru-RU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замечательно вписывается в концепцию, заданную ФГОС ДО, и становится отличной возможностью для педагога и детей увлекательно и оригинально организовать жизнь в детском саду.</a:t>
            </a:r>
          </a:p>
        </p:txBody>
      </p:sp>
      <p:sp>
        <p:nvSpPr>
          <p:cNvPr id="17" name="Овал 16"/>
          <p:cNvSpPr/>
          <p:nvPr/>
        </p:nvSpPr>
        <p:spPr>
          <a:xfrm>
            <a:off x="195594" y="111019"/>
            <a:ext cx="8336846" cy="797701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Положительные стороны использования </a:t>
            </a:r>
            <a:r>
              <a:rPr lang="ru-RU" sz="2400" b="1" i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-технологии</a:t>
            </a:r>
            <a:endParaRPr lang="ru-RU" sz="24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90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15062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797511"/>
            <a:ext cx="7992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процессе модернизации системы дошкольного образования сегодня складываются новые условия воспитания и обучения детей, в том числе и детей с особыми образовательными потребностями. У дошкольников с ОНР отмечается низкий уровень развития словаря, использования речевых конструкций, бедность речи, низкий уровень мотивации и коммуникативного развития. В целях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речи и формирования новых знаний, помощь может осуществляться в контексте игры. Одним из таких современных игровых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форматов является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игра.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3318" y="3840825"/>
            <a:ext cx="3924436" cy="301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12050"/>
            <a:ext cx="4361295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328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8172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– игра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это приключенческая игра, в которой есть сюжет, задания, цель, загадка, форма образовательной деятельности.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это «поиск», путешествие к определенной цели через преодоление трудностей.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– технология – это модель, алгоритм проведения игры.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" y="1844824"/>
            <a:ext cx="3674546" cy="2825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 descr="C:\Users\ноут\Desktop\ФОТО Квест\P117079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56792"/>
            <a:ext cx="3072341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ноут\Desktop\ФОТО Квест\P130192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365104"/>
            <a:ext cx="3240360" cy="24302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50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0" y="116632"/>
            <a:ext cx="9144000" cy="21602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активизировать познавательные и мыслительные процессы участников, реализовать проектную и игровую деятельность, познакомить с новой информацией, закрепить имеющиеся знания, отработать на практике умения детей.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2742131"/>
            <a:ext cx="9144000" cy="40324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u="sng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Усвоить новые знания и закрепить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имеющиеся.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слуховое и зрительное внимание, память, мышление, тонкую и общую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моторику.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Повысить образовательную мотивацию.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инициативу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самостоятельность;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творческие способности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индивидуальные положительные психологические качества.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ормировать исследовательские навыки; создать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положительный эмоциональный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настрой.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навык взаимодействия со сверстниками, взаимопомощь, умение работать в команде. </a:t>
            </a:r>
          </a:p>
        </p:txBody>
      </p:sp>
    </p:spTree>
    <p:extLst>
      <p:ext uri="{BB962C8B-B14F-4D97-AF65-F5344CB8AC3E}">
        <p14:creationId xmlns:p14="http://schemas.microsoft.com/office/powerpoint/2010/main" val="286232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0" y="0"/>
            <a:ext cx="9036496" cy="19888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Требования к педагогической технологии «</a:t>
            </a:r>
            <a:r>
              <a:rPr lang="ru-RU" b="1" u="sng" dirty="0" err="1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»: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четко поставленная дидактическая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общий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игровой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замысел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обязательное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наличие  руководителя (наставника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разработка правил проведения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988840"/>
            <a:ext cx="8225859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-игр: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44666" y="3140968"/>
            <a:ext cx="2808312" cy="129614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По числу участников: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Одиночные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Групповые</a:t>
            </a:r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2952978" y="2852936"/>
            <a:ext cx="3895034" cy="12601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По продолжительности: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к</a:t>
            </a:r>
            <a:r>
              <a:rPr lang="ru-RU" dirty="0" smtClean="0"/>
              <a:t>ратковременные</a:t>
            </a:r>
            <a:endParaRPr lang="ru-RU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д</a:t>
            </a:r>
            <a:r>
              <a:rPr lang="ru-RU" dirty="0" smtClean="0"/>
              <a:t>олговременные</a:t>
            </a:r>
            <a:endParaRPr lang="ru-RU" dirty="0"/>
          </a:p>
          <a:p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6301324" y="3708603"/>
            <a:ext cx="2811225" cy="124213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 содержанию: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ru-RU" dirty="0"/>
              <a:t>с</a:t>
            </a:r>
            <a:r>
              <a:rPr lang="ru-RU" dirty="0" smtClean="0"/>
              <a:t>южетные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ru-RU" dirty="0" smtClean="0"/>
              <a:t>несюжетные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25508" y="5049180"/>
            <a:ext cx="3851920" cy="158417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По структуре сюжетов: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Линейный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Штурмовой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Кольцевой</a:t>
            </a:r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4112929" y="4833156"/>
            <a:ext cx="4112930" cy="18002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По форме </a:t>
            </a:r>
            <a:r>
              <a:rPr lang="ru-RU" dirty="0" smtClean="0"/>
              <a:t>проведения: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Соревнования.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/>
              <a:t>Проекты, исследования, эксперименты.</a:t>
            </a:r>
          </a:p>
        </p:txBody>
      </p:sp>
    </p:spTree>
    <p:extLst>
      <p:ext uri="{BB962C8B-B14F-4D97-AF65-F5344CB8AC3E}">
        <p14:creationId xmlns:p14="http://schemas.microsoft.com/office/powerpoint/2010/main" val="7625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Шестиугольник 2"/>
          <p:cNvSpPr/>
          <p:nvPr/>
        </p:nvSpPr>
        <p:spPr>
          <a:xfrm>
            <a:off x="3005826" y="2708920"/>
            <a:ext cx="2520280" cy="2192141"/>
          </a:xfrm>
          <a:prstGeom prst="hexag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Сюжет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3203848" y="935653"/>
            <a:ext cx="2124236" cy="1533903"/>
          </a:xfrm>
          <a:prstGeom prst="hexag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Написание сценария</a:t>
            </a:r>
          </a:p>
        </p:txBody>
      </p:sp>
      <p:sp>
        <p:nvSpPr>
          <p:cNvPr id="5" name="Шестиугольник 4"/>
          <p:cNvSpPr/>
          <p:nvPr/>
        </p:nvSpPr>
        <p:spPr>
          <a:xfrm>
            <a:off x="5560952" y="1706051"/>
            <a:ext cx="2467432" cy="2016224"/>
          </a:xfrm>
          <a:prstGeom prst="hexag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Подготовка «продукта» для поиска</a:t>
            </a:r>
          </a:p>
        </p:txBody>
      </p:sp>
      <p:sp>
        <p:nvSpPr>
          <p:cNvPr id="6" name="Шестиугольник 5"/>
          <p:cNvSpPr/>
          <p:nvPr/>
        </p:nvSpPr>
        <p:spPr>
          <a:xfrm>
            <a:off x="5436096" y="4055242"/>
            <a:ext cx="2592288" cy="1691638"/>
          </a:xfrm>
          <a:prstGeom prst="hexag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Разработка маршрута передвижений</a:t>
            </a:r>
          </a:p>
        </p:txBody>
      </p:sp>
      <p:sp>
        <p:nvSpPr>
          <p:cNvPr id="7" name="Шестиугольник 6"/>
          <p:cNvSpPr/>
          <p:nvPr/>
        </p:nvSpPr>
        <p:spPr>
          <a:xfrm>
            <a:off x="3095836" y="5013176"/>
            <a:ext cx="2340260" cy="1728192"/>
          </a:xfrm>
          <a:prstGeom prst="hexag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Методическая разработка задания</a:t>
            </a:r>
          </a:p>
        </p:txBody>
      </p:sp>
      <p:sp>
        <p:nvSpPr>
          <p:cNvPr id="8" name="Шестиугольник 7"/>
          <p:cNvSpPr/>
          <p:nvPr/>
        </p:nvSpPr>
        <p:spPr>
          <a:xfrm>
            <a:off x="323528" y="4005064"/>
            <a:ext cx="2779026" cy="1656184"/>
          </a:xfrm>
          <a:prstGeom prst="hexag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Художественное оформление «остановок» </a:t>
            </a:r>
          </a:p>
        </p:txBody>
      </p:sp>
      <p:sp>
        <p:nvSpPr>
          <p:cNvPr id="9" name="Шестиугольник 8"/>
          <p:cNvSpPr/>
          <p:nvPr/>
        </p:nvSpPr>
        <p:spPr>
          <a:xfrm>
            <a:off x="755576" y="1634043"/>
            <a:ext cx="2340260" cy="2088232"/>
          </a:xfrm>
          <a:prstGeom prst="hexag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Подготовка реквизита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872" y="152758"/>
            <a:ext cx="8019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План  подготовки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игры: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971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224644"/>
            <a:ext cx="9144000" cy="50405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lang="en-US" sz="48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ln w="3200">
                  <a:solidFill>
                    <a:srgbClr val="E7DE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условия проведения </a:t>
            </a:r>
            <a:r>
              <a:rPr lang="ru-RU" sz="2400" b="1" dirty="0" err="1" smtClean="0">
                <a:ln w="3200">
                  <a:solidFill>
                    <a:srgbClr val="E7DE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400" b="1" dirty="0" smtClean="0">
                <a:ln w="3200">
                  <a:solidFill>
                    <a:srgbClr val="E7DE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-игры </a:t>
            </a:r>
            <a:endParaRPr lang="ru-RU" sz="2400" b="1" dirty="0">
              <a:ln w="3200">
                <a:solidFill>
                  <a:srgbClr val="E7DEC9">
                    <a:shade val="75000"/>
                    <a:alpha val="25000"/>
                  </a:srgbClr>
                </a:solidFill>
                <a:prstDash val="solid"/>
                <a:round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осьмиугольник 4"/>
          <p:cNvSpPr/>
          <p:nvPr/>
        </p:nvSpPr>
        <p:spPr>
          <a:xfrm>
            <a:off x="3592517" y="3024385"/>
            <a:ext cx="1958965" cy="1427188"/>
          </a:xfrm>
          <a:prstGeom prst="octagon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b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словия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79912" y="956577"/>
            <a:ext cx="2436274" cy="141274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Дошкольники должны четко представлять цель игры, к которой они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стремятся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4255" y="956577"/>
            <a:ext cx="2770073" cy="16855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Продумывание  временных интервалов,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 время которых дети смогут выполнить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7118" y="3219488"/>
            <a:ext cx="2186162" cy="12082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задания должны быть безопасными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74030" y="1327591"/>
            <a:ext cx="2520280" cy="169640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 должны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соответствовать возрасту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индивидуальным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особенностям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887416" y="5129871"/>
            <a:ext cx="2592288" cy="143588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Задания должны быть 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последовательными, логически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взаимосвязанными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37118" y="4755046"/>
            <a:ext cx="2917954" cy="187220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моциональная окраска игры 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помощью декораций, музыкального сопровождения, костюмов,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инвентаря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79704" y="3434130"/>
            <a:ext cx="2664296" cy="157391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содержании сценария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требуется внедрить разные виды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0800000">
            <a:off x="2624764" y="3637178"/>
            <a:ext cx="839130" cy="7845"/>
          </a:xfrm>
          <a:prstGeom prst="straightConnector1">
            <a:avLst/>
          </a:prstGeom>
          <a:ln w="63500">
            <a:solidFill>
              <a:srgbClr val="0070C0"/>
            </a:solidFill>
            <a:headEnd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 flipV="1">
            <a:off x="4675084" y="2439096"/>
            <a:ext cx="17966" cy="545640"/>
          </a:xfrm>
          <a:prstGeom prst="straightConnector1">
            <a:avLst/>
          </a:prstGeom>
          <a:ln w="63500">
            <a:solidFill>
              <a:srgbClr val="0070C0"/>
            </a:solidFill>
            <a:headEnd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 flipV="1">
            <a:off x="3217893" y="2828504"/>
            <a:ext cx="562019" cy="312464"/>
          </a:xfrm>
          <a:prstGeom prst="straightConnector1">
            <a:avLst/>
          </a:prstGeom>
          <a:ln w="63500">
            <a:solidFill>
              <a:srgbClr val="0070C0"/>
            </a:solidFill>
            <a:headEnd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5551482" y="2809456"/>
            <a:ext cx="600057" cy="456480"/>
          </a:xfrm>
          <a:prstGeom prst="straightConnector1">
            <a:avLst/>
          </a:prstGeom>
          <a:ln w="63500">
            <a:solidFill>
              <a:srgbClr val="0070C0"/>
            </a:solidFill>
            <a:headEnd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784139" y="3874504"/>
            <a:ext cx="600057" cy="0"/>
          </a:xfrm>
          <a:prstGeom prst="straightConnector1">
            <a:avLst/>
          </a:prstGeom>
          <a:ln w="63500">
            <a:solidFill>
              <a:srgbClr val="0070C0"/>
            </a:solidFill>
            <a:headEnd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3255072" y="4474343"/>
            <a:ext cx="611093" cy="372138"/>
          </a:xfrm>
          <a:prstGeom prst="straightConnector1">
            <a:avLst/>
          </a:prstGeom>
          <a:ln w="63500">
            <a:solidFill>
              <a:srgbClr val="0070C0"/>
            </a:solidFill>
            <a:headEnd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071419" y="4484567"/>
            <a:ext cx="480063" cy="565174"/>
          </a:xfrm>
          <a:prstGeom prst="straightConnector1">
            <a:avLst/>
          </a:prstGeom>
          <a:ln w="63500">
            <a:solidFill>
              <a:srgbClr val="0070C0"/>
            </a:solidFill>
            <a:headEnd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119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6737"/>
            <a:ext cx="8100392" cy="67595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ПРИНЦИПЫ: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-50304" y="706341"/>
            <a:ext cx="8150696" cy="23042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Принцип навигации.</a:t>
            </a:r>
          </a:p>
          <a:p>
            <a:pPr marL="342900" indent="-342900" algn="ctr"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Принцип доступности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заданий.</a:t>
            </a:r>
          </a:p>
          <a:p>
            <a:pPr marL="342900" indent="-342900" algn="ctr"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системности.</a:t>
            </a:r>
          </a:p>
          <a:p>
            <a:pPr marL="342900" indent="-342900" algn="ctr"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Принцип эмоциональной окрашенности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заданий.</a:t>
            </a:r>
          </a:p>
          <a:p>
            <a:pPr marL="342900" indent="-342900" algn="ctr"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интеграции.</a:t>
            </a:r>
          </a:p>
          <a:p>
            <a:pPr marL="342900" indent="-342900" algn="ctr"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Принцип разумности 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времени.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2" y="3429000"/>
            <a:ext cx="806739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515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81003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Пример использования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-технологии –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- игра «Путешествие в мир сказок»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980728"/>
            <a:ext cx="81724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у детей коммуникативные навыки, умение работать в команде, создать благоприятные условия и позитивный настрой для проведения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-игры.</a:t>
            </a:r>
          </a:p>
          <a:p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Коррекционно-образовательные: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 Обобщать и систематизировать представления детей о сказках;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Совершенствовать умения контролировать поставленные звуки в свободной речи;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Уточнить, расширить и активизировать словарь по теме.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Коррекционно-развивающие: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Развивать связную  речь.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Развивать слуховое и зрительное внимание, память, мышление.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Развивать творческие способности, воображение.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Формировать четкую  дикцию.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Развивать умение ориентироваться в пространстве.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Коррекционно-воспитательные: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Воспитывать доброжелательное отношение друг к другу, чувство сопереживания, желание помочь другим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Развивать эмоциональность, выразительность.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352958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</TotalTime>
  <Words>628</Words>
  <Application>Microsoft Office PowerPoint</Application>
  <PresentationFormat>Экран (4:3)</PresentationFormat>
  <Paragraphs>86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Изящная</vt:lpstr>
      <vt:lpstr>1_Изящная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ноут</dc:creator>
  <cp:lastModifiedBy>ноут</cp:lastModifiedBy>
  <cp:revision>33</cp:revision>
  <dcterms:created xsi:type="dcterms:W3CDTF">2018-11-24T19:07:10Z</dcterms:created>
  <dcterms:modified xsi:type="dcterms:W3CDTF">2019-03-06T19:14:46Z</dcterms:modified>
</cp:coreProperties>
</file>