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69" r:id="rId3"/>
    <p:sldId id="271" r:id="rId4"/>
    <p:sldId id="277" r:id="rId5"/>
    <p:sldId id="264" r:id="rId6"/>
    <p:sldId id="263" r:id="rId7"/>
    <p:sldId id="266" r:id="rId8"/>
    <p:sldId id="265" r:id="rId9"/>
    <p:sldId id="270" r:id="rId10"/>
    <p:sldId id="272" r:id="rId11"/>
    <p:sldId id="273" r:id="rId12"/>
    <p:sldId id="274" r:id="rId13"/>
    <p:sldId id="268" r:id="rId14"/>
    <p:sldId id="267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«ФГОС – ориентир развития системы дошкольного образования РФ. Развивающая предметно-пространственная среда.»</a:t>
            </a:r>
          </a:p>
          <a:p>
            <a:pPr marL="0" indent="0" algn="r"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751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2957" y="96253"/>
            <a:ext cx="10018713" cy="1752599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Функции предметно-пространственной среды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2956" y="1945105"/>
            <a:ext cx="10018713" cy="449179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b="1" dirty="0"/>
              <a:t>Информационная – каждый предмет несет определенные сведения об окружающем мире, становится средством передачи социального опыта.</a:t>
            </a:r>
          </a:p>
          <a:p>
            <a:pPr>
              <a:lnSpc>
                <a:spcPct val="80000"/>
              </a:lnSpc>
            </a:pPr>
            <a:endParaRPr lang="ru-RU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b="1" dirty="0"/>
              <a:t>Стимулирующая – должна быть мобильной и динамичной. В ее организации педагогу необходимо учитывать «зону ближайшего развития», возрастные, индивидуальные особенности ребенка, его потребности, стремления и способности.</a:t>
            </a:r>
          </a:p>
          <a:p>
            <a:pPr>
              <a:lnSpc>
                <a:spcPct val="80000"/>
              </a:lnSpc>
            </a:pPr>
            <a:endParaRPr lang="ru-RU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b="1" dirty="0"/>
              <a:t>Развивающая – сочетание традиционных и новых, необычных компонентов, что обеспечивает преемственность развития деятельности от простых ее форм к более сложным.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87792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3017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Предметно – развивающая среда в детском саду должна: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708485"/>
            <a:ext cx="10018713" cy="408271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/>
              <a:t>Иметь привлекательный вид;</a:t>
            </a:r>
          </a:p>
          <a:p>
            <a:pPr>
              <a:lnSpc>
                <a:spcPct val="90000"/>
              </a:lnSpc>
            </a:pPr>
            <a:r>
              <a:rPr lang="ru-RU" b="1" dirty="0"/>
              <a:t>Выступать в роли естественного фона жизни ребенка;</a:t>
            </a:r>
          </a:p>
          <a:p>
            <a:pPr>
              <a:lnSpc>
                <a:spcPct val="90000"/>
              </a:lnSpc>
            </a:pPr>
            <a:r>
              <a:rPr lang="ru-RU" b="1" dirty="0"/>
              <a:t>Снимать утомляемость;</a:t>
            </a:r>
          </a:p>
          <a:p>
            <a:pPr>
              <a:lnSpc>
                <a:spcPct val="90000"/>
              </a:lnSpc>
            </a:pPr>
            <a:r>
              <a:rPr lang="ru-RU" b="1" dirty="0"/>
              <a:t>Положительно влиять на эмоциональное состояние;</a:t>
            </a:r>
          </a:p>
          <a:p>
            <a:pPr>
              <a:lnSpc>
                <a:spcPct val="90000"/>
              </a:lnSpc>
            </a:pPr>
            <a:r>
              <a:rPr lang="ru-RU" b="1" dirty="0"/>
              <a:t>Помогать ребенку индивидуально познавать окружающий мир;</a:t>
            </a:r>
          </a:p>
          <a:p>
            <a:pPr>
              <a:lnSpc>
                <a:spcPct val="90000"/>
              </a:lnSpc>
            </a:pPr>
            <a:r>
              <a:rPr lang="ru-RU" b="1" dirty="0"/>
              <a:t>Давать возможность ребенку заниматься самостоятельной деятельностью.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6714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974558"/>
          </a:xfrm>
        </p:spPr>
        <p:txBody>
          <a:bodyPr/>
          <a:lstStyle/>
          <a:p>
            <a:r>
              <a:rPr lang="ru-RU" b="1" dirty="0"/>
              <a:t>Показатели оценки развивающей среды: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732550"/>
            <a:ext cx="10018713" cy="4756485"/>
          </a:xfrm>
        </p:spPr>
        <p:txBody>
          <a:bodyPr/>
          <a:lstStyle/>
          <a:p>
            <a:r>
              <a:rPr lang="ru-RU" sz="2800" b="1" dirty="0"/>
              <a:t>Положительное эмоциональное ощущение ребенка в группе;</a:t>
            </a:r>
          </a:p>
          <a:p>
            <a:r>
              <a:rPr lang="ru-RU" sz="2800" b="1" dirty="0"/>
              <a:t>Отсутствие конфликтов среди детей;</a:t>
            </a:r>
          </a:p>
          <a:p>
            <a:r>
              <a:rPr lang="ru-RU" sz="2800" b="1" dirty="0"/>
              <a:t>Наличие продуктов детской деятельности;</a:t>
            </a:r>
          </a:p>
          <a:p>
            <a:r>
              <a:rPr lang="ru-RU" sz="2800" b="1" dirty="0"/>
              <a:t>Динамика развития ребенка;</a:t>
            </a:r>
          </a:p>
          <a:p>
            <a:r>
              <a:rPr lang="ru-RU" sz="2800" b="1" dirty="0"/>
              <a:t>Невысокий уровень шума.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53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8532" y="661738"/>
            <a:ext cx="10018713" cy="4692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Функции педагога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479885"/>
            <a:ext cx="10018713" cy="43113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1" dirty="0"/>
              <a:t>Функция педагога заключается в том, чтобы, используя предметно - развивающую среду и ее средства, помочь ребенку обнаружить в себе и развивать то, что присуще ребенку. Поэтому особое внимание   в детском саду уделяется конструированию среды, в которой происходит  обучение и саморазвитие творческой активности дошкольника.</a:t>
            </a:r>
          </a:p>
          <a:p>
            <a:pPr>
              <a:lnSpc>
                <a:spcPct val="90000"/>
              </a:lnSpc>
            </a:pPr>
            <a:r>
              <a:rPr lang="ru-RU" b="1" dirty="0"/>
              <a:t>Цель воспитателя: сконструировать многоуровневую </a:t>
            </a:r>
            <a:r>
              <a:rPr lang="ru-RU" b="1" dirty="0" err="1"/>
              <a:t>многофукциональную</a:t>
            </a:r>
            <a:r>
              <a:rPr lang="ru-RU" b="1" dirty="0"/>
              <a:t> предметно – развивающую среду для осуществления процесса развития творческой личности воспитанника на каждом из этапов его развития в дошкольном учреждении.</a:t>
            </a:r>
          </a:p>
        </p:txBody>
      </p:sp>
    </p:spTree>
    <p:extLst>
      <p:ext uri="{BB962C8B-B14F-4D97-AF65-F5344CB8AC3E}">
        <p14:creationId xmlns:p14="http://schemas.microsoft.com/office/powerpoint/2010/main" val="1660123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120317"/>
            <a:ext cx="10018713" cy="1467851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Создавая предметно-развивающую среду необходимо помнить:</a:t>
            </a:r>
            <a:endParaRPr lang="ru-RU" sz="3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141621"/>
            <a:ext cx="10018713" cy="471637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1. Среда должна выполнять образовательную, развивающую, воспитывающую, стимулирующую, организованную, коммуникативную функции. Но самое главное – она должна работать на развитие самостоятельности и самодеятельности ребенка.</a:t>
            </a:r>
          </a:p>
          <a:p>
            <a:r>
              <a:rPr lang="ru-RU" dirty="0"/>
              <a:t>2. Необходимо гибкое и вариативное использование пространства. Среда должна служить удовлетворению потребностей и интересов ребенка.</a:t>
            </a:r>
          </a:p>
          <a:p>
            <a:r>
              <a:rPr lang="ru-RU" dirty="0"/>
              <a:t>3. Форма и дизайн предметов ориентирована на безопасность и возраст детей.</a:t>
            </a:r>
          </a:p>
          <a:p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/>
              <a:t>При создании развивающего пространства в групповом помещении необходимо учитывать ведущую роль игровой деятельности.</a:t>
            </a:r>
          </a:p>
          <a:p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/>
              <a:t>Предметно-развивающая среда группы должна меняться в зависимости от возрастных особенностей детей, периода обучения, образовательной программы.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458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7899" y="1239253"/>
            <a:ext cx="10427788" cy="5197642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None/>
            </a:pP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Таким образом, развивающая среда – это организованное социокультурное и педагогическое пространство, в рамках которого структурируются несколько взаимосвязанных подпространств, создающих наиболее благоприятные условия для развития и саморазвития каждого включенного в нее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субъекта.</a:t>
            </a:r>
          </a:p>
        </p:txBody>
      </p:sp>
    </p:spTree>
    <p:extLst>
      <p:ext uri="{BB962C8B-B14F-4D97-AF65-F5344CB8AC3E}">
        <p14:creationId xmlns:p14="http://schemas.microsoft.com/office/powerpoint/2010/main" val="157201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Понятие предметно-развивающая </a:t>
            </a:r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среда</a:t>
            </a:r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«</a:t>
            </a:r>
            <a:r>
              <a:rPr lang="ru-RU" b="1" dirty="0"/>
              <a:t>система материальных объектов деятельности ребенка, функционально моделирующая содержание его духовного и физического развития»</a:t>
            </a:r>
          </a:p>
          <a:p>
            <a:r>
              <a:rPr lang="ru-RU" b="1" dirty="0" smtClean="0"/>
              <a:t>                                                                                  (</a:t>
            </a:r>
            <a:r>
              <a:rPr lang="ru-RU" b="1" dirty="0"/>
              <a:t>С. Л. Новоселова</a:t>
            </a:r>
            <a:r>
              <a:rPr lang="ru-RU" b="1" dirty="0" smtClean="0"/>
              <a:t>).</a:t>
            </a:r>
          </a:p>
          <a:p>
            <a:endParaRPr lang="ru-RU" b="1" dirty="0"/>
          </a:p>
          <a:p>
            <a:pPr marL="285750" lvl="2"/>
            <a:r>
              <a:rPr lang="ru-RU" sz="2400" b="1" dirty="0"/>
              <a:t>В </a:t>
            </a:r>
            <a:r>
              <a:rPr lang="ru-RU" sz="2400" b="1" i="1" dirty="0"/>
              <a:t>дошкольной педагогике</a:t>
            </a:r>
            <a:r>
              <a:rPr lang="ru-RU" sz="2400" b="1" dirty="0"/>
              <a:t> под термином </a:t>
            </a:r>
            <a:r>
              <a:rPr lang="ru-RU" sz="2400" b="1" i="1" dirty="0"/>
              <a:t>«развивающая среда»</a:t>
            </a:r>
            <a:r>
              <a:rPr lang="ru-RU" sz="2400" b="1" dirty="0"/>
              <a:t> понимается «комплекс материально-технических, санитарно-гигиенических, эргономических, эстетических, психолого-педагогических условий, обеспечивающих организацию жизни детей и взрослых».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474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создания развивающей среды</a:t>
            </a:r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2671011"/>
            <a:ext cx="10018713" cy="31201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i="1" dirty="0"/>
              <a:t>Цель создания развивающей среды</a:t>
            </a:r>
            <a:r>
              <a:rPr lang="ru-RU" sz="2800" b="1" dirty="0"/>
              <a:t> в дошкольном образовательном учреждении — </a:t>
            </a:r>
            <a:r>
              <a:rPr lang="ru-RU" sz="2800" b="1" i="1" dirty="0"/>
              <a:t>обеспечение жизненно важных потребностей формирующейся личности: витальных, социальных, духовных. </a:t>
            </a:r>
            <a:r>
              <a:rPr lang="ru-RU" sz="2800" b="1" dirty="0"/>
              <a:t>Развивающая среда выступает в роли стимулятора, движущей силы в целостном процессе становления личности ребенка, она обогащает личностное развитие.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058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40632"/>
            <a:ext cx="10018713" cy="974557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ринципы при </a:t>
            </a:r>
            <a:r>
              <a:rPr lang="ru-RU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формировании предметно-пространственной среды </a:t>
            </a: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рекомендованные </a:t>
            </a:r>
            <a:r>
              <a:rPr lang="ru-RU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ФГОС:</a:t>
            </a:r>
            <a:br>
              <a:rPr lang="ru-RU" sz="280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8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3679" y="1006641"/>
            <a:ext cx="10018713" cy="6188243"/>
          </a:xfrm>
        </p:spPr>
        <p:txBody>
          <a:bodyPr>
            <a:normAutofit/>
          </a:bodyPr>
          <a:lstStyle/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- принцип дистанции позиции при взаимодействии;</a:t>
            </a:r>
          </a:p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- принцип активности самостоятельности, творчества;</a:t>
            </a:r>
          </a:p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- принцип стабильности – динамичности развивающей среды;</a:t>
            </a:r>
          </a:p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- принцип комплексирования и гибкого зонирования;</a:t>
            </a:r>
          </a:p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-принцип сочетания привычных и неординарных элементов в </a:t>
            </a:r>
            <a:r>
              <a:rPr lang="ru-RU" b="1" dirty="0" err="1">
                <a:latin typeface="Calibri" panose="020F0502020204030204" pitchFamily="34" charset="0"/>
                <a:cs typeface="Calibri" panose="020F0502020204030204" pitchFamily="34" charset="0"/>
              </a:rPr>
              <a:t>эстетическойорганизации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 среды);</a:t>
            </a:r>
          </a:p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- принцип открытости и закрытости (природе, культуре, Я - образ);</a:t>
            </a:r>
          </a:p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- гендерный принцип реализует возможность для девочек и мальчиков проявлять свои склонности в соответствии с общественными нормами;</a:t>
            </a:r>
          </a:p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- принцип </a:t>
            </a:r>
            <a:r>
              <a:rPr lang="ru-RU" b="1" dirty="0" err="1">
                <a:latin typeface="Calibri" panose="020F0502020204030204" pitchFamily="34" charset="0"/>
                <a:cs typeface="Calibri" panose="020F0502020204030204" pitchFamily="34" charset="0"/>
              </a:rPr>
              <a:t>эмоциогенности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 среды, индивидуальной комфортности и эмоционального благополучия каждого ребёнка и взрослого.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1117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Требования ФГОС к развивающей предметно- развивающей среде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● </a:t>
            </a:r>
            <a:r>
              <a:rPr lang="ru-RU" b="1" dirty="0" smtClean="0"/>
              <a:t>реализация </a:t>
            </a:r>
            <a:r>
              <a:rPr lang="ru-RU" b="1" dirty="0"/>
              <a:t>различных образовательных программ, используемых в образовательном процессе;</a:t>
            </a:r>
          </a:p>
          <a:p>
            <a:pPr marL="0" indent="0">
              <a:buNone/>
            </a:pPr>
            <a:r>
              <a:rPr lang="ru-RU" b="1" dirty="0"/>
              <a:t>● в случае организации инклюзивного образования необходимые для него условия;</a:t>
            </a:r>
          </a:p>
          <a:p>
            <a:pPr marL="0" indent="0">
              <a:buNone/>
            </a:pPr>
            <a:r>
              <a:rPr lang="ru-RU" b="1" dirty="0"/>
              <a:t>● учёт национально-культурных, климатических условий, в которых осуществляется образовательный процесс.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196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Развивающая предметно-пространственная среда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082842"/>
            <a:ext cx="10018713" cy="51495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    </a:t>
            </a:r>
            <a:r>
              <a:rPr lang="ru-RU" dirty="0" smtClean="0"/>
              <a:t>Организации </a:t>
            </a:r>
            <a:r>
              <a:rPr lang="ru-RU" dirty="0"/>
              <a:t>(группы) должна быть содержательно насыщенной, трансформируемой, полифункциональной, вариативной, доступной и безопасной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 </a:t>
            </a:r>
            <a:r>
              <a:rPr lang="ru-RU" sz="3200" b="1" i="1" dirty="0"/>
              <a:t>Насыщенность среды </a:t>
            </a:r>
            <a:r>
              <a:rPr lang="ru-RU" dirty="0"/>
              <a:t>должна соответствовать возрастным возможностям </a:t>
            </a:r>
            <a:r>
              <a:rPr lang="ru-RU" dirty="0" smtClean="0"/>
              <a:t>  детей </a:t>
            </a:r>
            <a:r>
              <a:rPr lang="ru-RU" dirty="0"/>
              <a:t>и содержанию </a:t>
            </a:r>
            <a:r>
              <a:rPr lang="ru-RU" dirty="0" smtClean="0"/>
              <a:t>Программы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198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Транспортируемость </a:t>
            </a:r>
            <a:r>
              <a:rPr lang="ru-RU" dirty="0"/>
              <a:t>       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909010"/>
            <a:ext cx="10018713" cy="40706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пространства </a:t>
            </a:r>
            <a:r>
              <a:rPr lang="ru-RU" dirty="0"/>
              <a:t>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b="1" i="1" dirty="0" smtClean="0"/>
              <a:t>                                  </a:t>
            </a:r>
            <a:r>
              <a:rPr lang="ru-RU" sz="28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Полифункциональность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ru-RU" dirty="0"/>
              <a:t>возможность разнообразного использования различных составляющих предметной среды, например детской мебели, матов, мягких модулей, ширм и т. д.;  </a:t>
            </a:r>
          </a:p>
        </p:txBody>
      </p:sp>
    </p:spTree>
    <p:extLst>
      <p:ext uri="{BB962C8B-B14F-4D97-AF65-F5344CB8AC3E}">
        <p14:creationId xmlns:p14="http://schemas.microsoft.com/office/powerpoint/2010/main" val="537950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2596" y="541421"/>
            <a:ext cx="10018713" cy="1752599"/>
          </a:xfrm>
        </p:spPr>
        <p:txBody>
          <a:bodyPr>
            <a:normAutofit/>
          </a:bodyPr>
          <a:lstStyle/>
          <a:p>
            <a:r>
              <a:rPr lang="ru-RU" dirty="0"/>
              <a:t>          </a:t>
            </a:r>
            <a:r>
              <a:rPr lang="ru-RU" sz="3100" b="1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Вариативность среды предполагает:</a:t>
            </a:r>
            <a:b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2279" y="2294020"/>
            <a:ext cx="10018713" cy="423912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●   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 наличие в Организации (группе)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</a:t>
            </a:r>
          </a:p>
          <a:p>
            <a:pPr marL="0" indent="0">
              <a:buNone/>
            </a:pP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●     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145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8690" y="120316"/>
            <a:ext cx="10018713" cy="394635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ru-RU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Доступность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  доступность для воспитанников, в том числе детей с ОВЗ и детей-инвалидов, всех помещений Организации, где осуществляется образовательный процесс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   свободный доступ воспитанников, в том числе детей с ОВЗ и детей-инвалидов, посещающих Организацию (группу), к играм, игрушкам, материалам, пособиям, обеспечивающим все основные виды детской активности.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3814011"/>
            <a:ext cx="10018713" cy="2791326"/>
          </a:xfrm>
        </p:spPr>
        <p:txBody>
          <a:bodyPr>
            <a:normAutofit/>
          </a:bodyPr>
          <a:lstStyle/>
          <a:p>
            <a:endParaRPr lang="ru-RU" sz="3200" b="1" dirty="0" smtClean="0"/>
          </a:p>
          <a:p>
            <a:pPr marL="0" indent="0">
              <a:buNone/>
            </a:pPr>
            <a:r>
              <a:rPr lang="ru-RU" sz="26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Безопасность</a:t>
            </a:r>
            <a:endParaRPr lang="ru-RU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предполагает </a:t>
            </a:r>
            <a:r>
              <a:rPr 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соответствие всех её элементов требованиям по обеспечению надёжности и безопасности их использования.</a:t>
            </a:r>
          </a:p>
          <a:p>
            <a:pPr marL="0" indent="0">
              <a:buNone/>
            </a:pPr>
            <a:endParaRPr lang="ru-RU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608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TC103457496[[fn=Параллакс]]</Template>
  <TotalTime>319</TotalTime>
  <Words>693</Words>
  <Application>Microsoft Office PowerPoint</Application>
  <PresentationFormat>Произвольный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Параллакс</vt:lpstr>
      <vt:lpstr>Презентация PowerPoint</vt:lpstr>
      <vt:lpstr>Понятие предметно-развивающая среда</vt:lpstr>
      <vt:lpstr>Цель создания развивающей среды</vt:lpstr>
      <vt:lpstr>Принципы при формировании предметно-пространственной среды рекомендованные ФГОС: </vt:lpstr>
      <vt:lpstr>Требования ФГОС к развивающей предметно- развивающей среде </vt:lpstr>
      <vt:lpstr>Развивающая предметно-пространственная среда </vt:lpstr>
      <vt:lpstr>Транспортируемость          </vt:lpstr>
      <vt:lpstr>           Вариативность среды предполагает: </vt:lpstr>
      <vt:lpstr>     Доступность    доступность для воспитанников, в том числе детей с ОВЗ и детей-инвалидов, всех помещений Организации, где осуществляется образовательный процесс;    свободный доступ воспитанников, в том числе детей с ОВЗ и детей-инвалидов, посещающих Организацию (группу), к играм, игрушкам, материалам, пособиям, обеспечивающим все основные виды детской активности.</vt:lpstr>
      <vt:lpstr>Функции предметно-пространственной среды</vt:lpstr>
      <vt:lpstr>Предметно – развивающая среда в детском саду должна:</vt:lpstr>
      <vt:lpstr>Показатели оценки развивающей среды:</vt:lpstr>
      <vt:lpstr>Функции педагога</vt:lpstr>
      <vt:lpstr> Создавая предметно-развивающую среду необходимо помнить: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Админ</cp:lastModifiedBy>
  <cp:revision>30</cp:revision>
  <dcterms:created xsi:type="dcterms:W3CDTF">2013-12-16T19:12:19Z</dcterms:created>
  <dcterms:modified xsi:type="dcterms:W3CDTF">2015-11-22T14:47:47Z</dcterms:modified>
</cp:coreProperties>
</file>